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12192000" cy="6858000"/>
  <p:notesSz cx="7559675" cy="106918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5" name="PlaceHolder 5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276768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3583440" y="2160720"/>
            <a:ext cx="276768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6490080" y="2160720"/>
            <a:ext cx="276768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0" name="PlaceHolder 5"/>
          <p:cNvSpPr>
            <a:spLocks noGrp="1"/>
          </p:cNvSpPr>
          <p:nvPr>
            <p:ph type="body"/>
          </p:nvPr>
        </p:nvSpPr>
        <p:spPr>
          <a:xfrm>
            <a:off x="677160" y="4187520"/>
            <a:ext cx="276768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1" name="PlaceHolder 6"/>
          <p:cNvSpPr>
            <a:spLocks noGrp="1"/>
          </p:cNvSpPr>
          <p:nvPr>
            <p:ph type="body"/>
          </p:nvPr>
        </p:nvSpPr>
        <p:spPr>
          <a:xfrm>
            <a:off x="3583440" y="4187520"/>
            <a:ext cx="276768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2" name="PlaceHolder 7"/>
          <p:cNvSpPr>
            <a:spLocks noGrp="1"/>
          </p:cNvSpPr>
          <p:nvPr>
            <p:ph type="body"/>
          </p:nvPr>
        </p:nvSpPr>
        <p:spPr>
          <a:xfrm>
            <a:off x="6490080" y="4187520"/>
            <a:ext cx="276768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6440" cy="612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subTitle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276768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3583440" y="2160720"/>
            <a:ext cx="276768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6490080" y="2160720"/>
            <a:ext cx="276768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677160" y="4187520"/>
            <a:ext cx="276768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 type="body"/>
          </p:nvPr>
        </p:nvSpPr>
        <p:spPr>
          <a:xfrm>
            <a:off x="3583440" y="4187520"/>
            <a:ext cx="276768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 type="body"/>
          </p:nvPr>
        </p:nvSpPr>
        <p:spPr>
          <a:xfrm>
            <a:off x="6490080" y="4187520"/>
            <a:ext cx="276768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6440" cy="612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1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28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grpSp>
        <p:nvGrpSpPr>
          <p:cNvPr id="11" name="Group 12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12" name="CustomShape 13"/>
            <p:cNvSpPr/>
            <p:nvPr/>
          </p:nvSpPr>
          <p:spPr>
            <a:xfrm>
              <a:off x="0" y="-7920"/>
              <a:ext cx="863280" cy="5697720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3" name="Line 14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4" name="Line 15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5" name="CustomShape 16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" name="CustomShape 17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" name="CustomShape 18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8" name="CustomShape 19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9" name="CustomShape 20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0" name="CustomShape 21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1" name="CustomShape 22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22" name="PlaceHolder 23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r>
              <a:rPr lang="en-US" sz="5400" b="0" strike="noStrike" spc="-1">
                <a:solidFill>
                  <a:srgbClr val="5FCBEF"/>
                </a:solidFill>
                <a:latin typeface="Trebuchet MS"/>
              </a:rPr>
              <a:t>Haga clic para modificar el estilo de título del patrón</a:t>
            </a:r>
            <a:endParaRPr lang="en-US" sz="54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3" name="PlaceHolder 24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4247C004-992F-4931-A15F-B0EE8D9B21CA}" type="datetime">
              <a:rPr lang="es-ES" sz="900" b="0" strike="noStrike" spc="-1">
                <a:solidFill>
                  <a:srgbClr val="8B8B8B"/>
                </a:solidFill>
                <a:latin typeface="Trebuchet MS"/>
              </a:rPr>
              <a:pPr algn="r">
                <a:lnSpc>
                  <a:spcPct val="100000"/>
                </a:lnSpc>
              </a:pPr>
              <a:t>24/10/2020</a:t>
            </a:fld>
            <a:endParaRPr lang="es-ES" sz="900" b="0" strike="noStrike" spc="-1">
              <a:latin typeface="Times New Roman"/>
            </a:endParaRPr>
          </a:p>
        </p:txBody>
      </p:sp>
      <p:sp>
        <p:nvSpPr>
          <p:cNvPr id="24" name="PlaceHolder 25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/>
          <a:lstStyle/>
          <a:p>
            <a:endParaRPr lang="es-ES" sz="2400" b="0" strike="noStrike" spc="-1">
              <a:latin typeface="Times New Roman"/>
            </a:endParaRPr>
          </a:p>
        </p:txBody>
      </p:sp>
      <p:sp>
        <p:nvSpPr>
          <p:cNvPr id="25" name="PlaceHolder 26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E1243ACD-5714-47F6-B170-96FAA6130C9C}" type="slidenum">
              <a:rPr lang="es-ES" sz="900" b="0" strike="noStrike" spc="-1">
                <a:solidFill>
                  <a:srgbClr val="5FCBEF"/>
                </a:solidFill>
                <a:latin typeface="Trebuchet MS"/>
              </a:rPr>
              <a:pPr algn="r">
                <a:lnSpc>
                  <a:spcPct val="100000"/>
                </a:lnSpc>
              </a:pPr>
              <a:t>‹Nº›</a:t>
            </a:fld>
            <a:endParaRPr lang="es-ES" sz="900" b="0" strike="noStrike" spc="-1">
              <a:latin typeface="Times New Roman"/>
            </a:endParaRPr>
          </a:p>
        </p:txBody>
      </p:sp>
      <p:sp>
        <p:nvSpPr>
          <p:cNvPr id="26" name="PlaceHolder 27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Pulse para editar el formato de esquema del texto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404040"/>
                </a:solidFill>
                <a:latin typeface="Trebuchet MS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200" b="0" strike="noStrike" spc="-1">
                <a:solidFill>
                  <a:srgbClr val="404040"/>
                </a:solidFill>
                <a:latin typeface="Trebuchet MS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200" b="0" strike="noStrike" spc="-1">
                <a:solidFill>
                  <a:srgbClr val="404040"/>
                </a:solidFill>
                <a:latin typeface="Trebuchet MS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Trebuchet MS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Trebuchet MS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Trebuchet MS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1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64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5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6" name="CustomShape 4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7" name="CustomShape 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8" name="CustomShape 6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9" name="CustomShape 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0" name="CustomShape 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1" name="CustomShape 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2" name="CustomShape 10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3" name="CustomShape 11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74" name="PlaceHolder 12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b="0" strike="noStrike" spc="-1">
                <a:solidFill>
                  <a:srgbClr val="5FCBEF"/>
                </a:solidFill>
                <a:latin typeface="Trebuchet MS"/>
              </a:rPr>
              <a:t>Haga clic para modificar el estilo de título del patrón</a:t>
            </a:r>
            <a:endParaRPr lang="en-US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5" name="PlaceHolder 13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Haga clic para modificar los estilos de texto del patrón</a:t>
            </a:r>
          </a:p>
          <a:p>
            <a:pPr marL="743040" lvl="1" indent="-28548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en-US" sz="1600" b="0" strike="noStrike" spc="-1">
                <a:solidFill>
                  <a:srgbClr val="404040"/>
                </a:solidFill>
                <a:latin typeface="Trebuchet MS"/>
              </a:rPr>
              <a:t>Segundo nivel</a:t>
            </a:r>
          </a:p>
          <a:p>
            <a:pPr marL="1143000" lvl="2" indent="-22824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en-US" sz="1400" b="0" strike="noStrike" spc="-1">
                <a:solidFill>
                  <a:srgbClr val="404040"/>
                </a:solidFill>
                <a:latin typeface="Trebuchet MS"/>
              </a:rPr>
              <a:t>Tercer nivel</a:t>
            </a:r>
          </a:p>
          <a:p>
            <a:pPr marL="1600200" lvl="3" indent="-22824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en-US" sz="1200" b="0" strike="noStrike" spc="-1">
                <a:solidFill>
                  <a:srgbClr val="404040"/>
                </a:solidFill>
                <a:latin typeface="Trebuchet MS"/>
              </a:rPr>
              <a:t>Cuarto nivel</a:t>
            </a:r>
          </a:p>
          <a:p>
            <a:pPr marL="2057400" lvl="4" indent="-22824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en-US" sz="1200" b="0" strike="noStrike" spc="-1">
                <a:solidFill>
                  <a:srgbClr val="404040"/>
                </a:solidFill>
                <a:latin typeface="Trebuchet MS"/>
              </a:rPr>
              <a:t>Quinto nivel</a:t>
            </a:r>
          </a:p>
        </p:txBody>
      </p:sp>
      <p:sp>
        <p:nvSpPr>
          <p:cNvPr id="76" name="PlaceHolder 14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E10DE1BF-8A9A-4818-9922-B041A1B3D9A9}" type="datetime">
              <a:rPr lang="es-ES" sz="900" b="0" strike="noStrike" spc="-1">
                <a:solidFill>
                  <a:srgbClr val="8B8B8B"/>
                </a:solidFill>
                <a:latin typeface="Trebuchet MS"/>
              </a:rPr>
              <a:pPr algn="r">
                <a:lnSpc>
                  <a:spcPct val="100000"/>
                </a:lnSpc>
              </a:pPr>
              <a:t>24/10/2020</a:t>
            </a:fld>
            <a:endParaRPr lang="es-ES" sz="900" b="0" strike="noStrike" spc="-1">
              <a:latin typeface="Times New Roman"/>
            </a:endParaRPr>
          </a:p>
        </p:txBody>
      </p:sp>
      <p:sp>
        <p:nvSpPr>
          <p:cNvPr id="77" name="PlaceHolder 15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/>
          <a:lstStyle/>
          <a:p>
            <a:endParaRPr lang="es-ES" sz="2400" b="0" strike="noStrike" spc="-1">
              <a:latin typeface="Times New Roman"/>
            </a:endParaRPr>
          </a:p>
        </p:txBody>
      </p:sp>
      <p:sp>
        <p:nvSpPr>
          <p:cNvPr id="78" name="PlaceHolder 16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DCECEF9A-6274-4378-89A0-591A7BAE55CC}" type="slidenum">
              <a:rPr lang="es-ES" sz="900" b="0" strike="noStrike" spc="-1">
                <a:solidFill>
                  <a:srgbClr val="5FCBEF"/>
                </a:solidFill>
                <a:latin typeface="Trebuchet MS"/>
              </a:rPr>
              <a:pPr algn="r">
                <a:lnSpc>
                  <a:spcPct val="100000"/>
                </a:lnSpc>
              </a:pPr>
              <a:t>‹Nº›</a:t>
            </a:fld>
            <a:endParaRPr lang="es-ES" sz="9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226800" y="0"/>
            <a:ext cx="7766640" cy="164592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r>
              <a:rPr lang="en-US" sz="5400" b="0" strike="noStrike" spc="-1">
                <a:solidFill>
                  <a:srgbClr val="5FCBEF"/>
                </a:solidFill>
                <a:latin typeface="Trebuchet MS"/>
              </a:rPr>
              <a:t>Benvinguts a primer!</a:t>
            </a:r>
            <a:endParaRPr lang="en-US" sz="54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720000" y="3600000"/>
            <a:ext cx="8352000" cy="1096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>
              <a:lnSpc>
                <a:spcPct val="100000"/>
              </a:lnSpc>
              <a:spcBef>
                <a:spcPts val="1001"/>
              </a:spcBef>
            </a:pPr>
            <a:r>
              <a:rPr lang="es-ES" sz="2400" b="0" strike="noStrike" spc="-1" dirty="0">
                <a:solidFill>
                  <a:srgbClr val="5B6973"/>
                </a:solidFill>
                <a:latin typeface="Trebuchet MS"/>
              </a:rPr>
              <a:t> </a:t>
            </a:r>
            <a:r>
              <a:rPr lang="es-ES" sz="2400" b="0" strike="noStrike" spc="-1" dirty="0" err="1">
                <a:solidFill>
                  <a:srgbClr val="5B6973"/>
                </a:solidFill>
                <a:latin typeface="Trebuchet MS"/>
              </a:rPr>
              <a:t>Curs</a:t>
            </a:r>
            <a:r>
              <a:rPr lang="es-ES" sz="2400" b="0" strike="noStrike" spc="-1" dirty="0">
                <a:solidFill>
                  <a:srgbClr val="5B6973"/>
                </a:solidFill>
                <a:latin typeface="Trebuchet MS"/>
              </a:rPr>
              <a:t>: 2020-2021</a:t>
            </a:r>
            <a:endParaRPr lang="es-ES" sz="24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001"/>
              </a:spcBef>
            </a:pPr>
            <a:r>
              <a:rPr lang="es-ES" sz="2400" b="0" strike="noStrike" spc="-1" dirty="0">
                <a:solidFill>
                  <a:srgbClr val="5B6973"/>
                </a:solidFill>
                <a:latin typeface="Trebuchet MS"/>
              </a:rPr>
              <a:t>1r C </a:t>
            </a:r>
            <a:endParaRPr lang="es-ES" sz="24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001"/>
              </a:spcBef>
            </a:pPr>
            <a:r>
              <a:rPr lang="es-ES" sz="2400" b="0" strike="noStrike" spc="-1" dirty="0">
                <a:solidFill>
                  <a:srgbClr val="5B6973"/>
                </a:solidFill>
                <a:latin typeface="Trebuchet MS"/>
              </a:rPr>
              <a:t>       Tutora: María </a:t>
            </a:r>
            <a:r>
              <a:rPr lang="es-ES" sz="2400" b="0" strike="noStrike" spc="-1">
                <a:solidFill>
                  <a:srgbClr val="5B6973"/>
                </a:solidFill>
                <a:latin typeface="Trebuchet MS"/>
              </a:rPr>
              <a:t>José </a:t>
            </a:r>
            <a:r>
              <a:rPr lang="es-ES" sz="2400" b="0" strike="noStrike" spc="-1" smtClean="0">
                <a:solidFill>
                  <a:srgbClr val="5B6973"/>
                </a:solidFill>
                <a:latin typeface="Trebuchet MS"/>
              </a:rPr>
              <a:t>Sierra</a:t>
            </a:r>
            <a:endParaRPr lang="es-ES" sz="2400" b="0" strike="noStrike" spc="-1" dirty="0">
              <a:latin typeface="Arial"/>
            </a:endParaRPr>
          </a:p>
        </p:txBody>
      </p:sp>
      <p:pic>
        <p:nvPicPr>
          <p:cNvPr id="117" name="Imagen 3"/>
          <p:cNvPicPr/>
          <p:nvPr/>
        </p:nvPicPr>
        <p:blipFill>
          <a:blip r:embed="rId2"/>
          <a:stretch/>
        </p:blipFill>
        <p:spPr>
          <a:xfrm>
            <a:off x="822960" y="1968480"/>
            <a:ext cx="4541040" cy="35571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205920" y="609480"/>
            <a:ext cx="948672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3600" b="1" u="sng" strike="noStrike" spc="-1">
                <a:solidFill>
                  <a:srgbClr val="5FCBEF"/>
                </a:solidFill>
                <a:uFillTx/>
                <a:latin typeface="Trebuchet MS"/>
              </a:rPr>
              <a:t>ASPECTES GENERALS DE FUNCIONAMENT</a:t>
            </a:r>
            <a:endParaRPr lang="en-US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36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L´assistència és obligatòria en l´etapa de primària, és per aixó que cal justificar les faltes.</a:t>
            </a: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Les habilitats socials les treballarem a lo llarg de la programació, amb contes, activitats i en assemblees…</a:t>
            </a: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Quan acaben les tasques fan ús de la biblioteca d´aula.</a:t>
            </a: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No hi ha deures com a tal, al llarg del curs es farà un cançoner que es quedarà a casa. A més a més, s’enviarà a casa poesies, refrans, tirallongues,…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3600" b="1" u="sng" strike="noStrike" spc="-1">
                <a:solidFill>
                  <a:srgbClr val="5FCBEF"/>
                </a:solidFill>
                <a:uFillTx/>
                <a:latin typeface="Trebuchet MS"/>
              </a:rPr>
              <a:t>CURS TEMÀTIC</a:t>
            </a:r>
            <a:endParaRPr lang="en-US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38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Enguany girarà al voltant de LES ARTS ESCÈNIQUES. Farem activitats al voltant del tema en les diferents àrees.</a:t>
            </a: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Les arts escèniques són aquelles arts de representació que es realitzen en un escenari, com ara el d'un teatre o un circ. Les obres d'art que produeixen les arts escèniques són els espectacles.</a:t>
            </a: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Exemples d'arts escèniques són la dansa, el teatre, la dansa-teatre, el circ, l'òpera, les arts vives, la prestidigitació, el transformisme i les varietats.</a:t>
            </a: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Demanarem ajuda i participació a les famílies.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3600" b="1" u="sng" strike="noStrike" spc="-1">
                <a:solidFill>
                  <a:srgbClr val="5FCBEF"/>
                </a:solidFill>
                <a:uFillTx/>
                <a:latin typeface="Trebuchet MS"/>
              </a:rPr>
              <a:t>ACTIVITATS ESCOLARS</a:t>
            </a:r>
            <a:endParaRPr lang="en-US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40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3000"/>
          </a:bodyPr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000000"/>
                </a:solidFill>
                <a:latin typeface="Trebuchet MS"/>
              </a:rPr>
              <a:t>Celebrarem a nivell d’aula: </a:t>
            </a:r>
            <a:r>
              <a:t/>
            </a:r>
            <a:br/>
            <a:r>
              <a:t/>
            </a:r>
            <a:br/>
            <a:r>
              <a:rPr lang="en-US" sz="1800" b="0" strike="noStrike" spc="-1">
                <a:solidFill>
                  <a:srgbClr val="000000"/>
                </a:solidFill>
                <a:latin typeface="Trebuchet MS"/>
              </a:rPr>
              <a:t>-   Nadal</a:t>
            </a:r>
            <a:r>
              <a:t/>
            </a:r>
            <a:br/>
            <a:r>
              <a:t/>
            </a:r>
            <a:br/>
            <a:r>
              <a:rPr lang="en-US" sz="1800" b="0" strike="noStrike" spc="-1">
                <a:solidFill>
                  <a:srgbClr val="000000"/>
                </a:solidFill>
                <a:latin typeface="Trebuchet MS"/>
              </a:rPr>
              <a:t>-   Falles</a:t>
            </a:r>
            <a:r>
              <a:t/>
            </a:r>
            <a:br/>
            <a:r>
              <a:t/>
            </a:r>
            <a:br/>
            <a:r>
              <a:rPr lang="en-US" sz="1800" b="0" strike="noStrike" spc="-1">
                <a:solidFill>
                  <a:srgbClr val="000000"/>
                </a:solidFill>
                <a:latin typeface="Trebuchet MS"/>
              </a:rPr>
              <a:t>-   Casrnestoltes</a:t>
            </a:r>
            <a:r>
              <a:t/>
            </a:r>
            <a:br/>
            <a:r>
              <a:t/>
            </a:r>
            <a:br/>
            <a:r>
              <a:t/>
            </a:r>
            <a:br/>
            <a:r>
              <a:rPr lang="en-US" sz="1800" b="0" strike="noStrike" spc="-1">
                <a:solidFill>
                  <a:srgbClr val="000000"/>
                </a:solidFill>
                <a:latin typeface="Trebuchet MS"/>
              </a:rPr>
              <a:t>A nivell intern:</a:t>
            </a:r>
            <a:r>
              <a:t/>
            </a:r>
            <a:br/>
            <a:r>
              <a:t/>
            </a:r>
            <a:br/>
            <a:r>
              <a:rPr lang="en-US" sz="1800" b="0" strike="noStrike" spc="-1">
                <a:solidFill>
                  <a:srgbClr val="000000"/>
                </a:solidFill>
                <a:latin typeface="Trebuchet MS"/>
              </a:rPr>
              <a:t>-   9 d´octubre</a:t>
            </a:r>
            <a:r>
              <a:t/>
            </a:r>
            <a:br/>
            <a:r>
              <a:t/>
            </a:r>
            <a:br/>
            <a:r>
              <a:rPr lang="en-US" sz="1800" b="0" strike="noStrike" spc="-1">
                <a:solidFill>
                  <a:srgbClr val="000000"/>
                </a:solidFill>
                <a:latin typeface="Trebuchet MS"/>
              </a:rPr>
              <a:t>-   8 de març dia de la Dona</a:t>
            </a:r>
            <a:r>
              <a:t/>
            </a:r>
            <a:br/>
            <a:r>
              <a:t/>
            </a:r>
            <a:br/>
            <a:r>
              <a:rPr lang="en-US" sz="1800" b="0" strike="noStrike" spc="-1">
                <a:solidFill>
                  <a:srgbClr val="000000"/>
                </a:solidFill>
                <a:latin typeface="Trebuchet MS"/>
              </a:rPr>
              <a:t> </a:t>
            </a:r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3600" b="1" u="sng" strike="noStrike" spc="-1">
                <a:solidFill>
                  <a:srgbClr val="5FCBEF"/>
                </a:solidFill>
                <a:uFillTx/>
                <a:latin typeface="Trebuchet MS"/>
              </a:rPr>
              <a:t>ASPECTES ACADÈMICS</a:t>
            </a:r>
            <a:endParaRPr lang="en-US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42" name="TextShape 2"/>
          <p:cNvSpPr txBox="1"/>
          <p:nvPr/>
        </p:nvSpPr>
        <p:spPr>
          <a:xfrm>
            <a:off x="677160" y="1691640"/>
            <a:ext cx="8596440" cy="4777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en-US" sz="2000" b="0" strike="noStrike" spc="-1">
                <a:solidFill>
                  <a:srgbClr val="404040"/>
                </a:solidFill>
                <a:latin typeface="Trebuchet MS"/>
              </a:rPr>
              <a:t>Primer de primària és un canvi important, i necessita d´un període d´adaptació a la nova dinàmica.</a:t>
            </a: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en-US" sz="2000" b="0" strike="noStrike" spc="-1">
                <a:solidFill>
                  <a:srgbClr val="404040"/>
                </a:solidFill>
                <a:latin typeface="Trebuchet MS"/>
              </a:rPr>
              <a:t>La disposició de l'aula és en grups per afavorir la comunicació i el treball cooperatiu, ja que són grups bambolla.</a:t>
            </a: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en-US" sz="2000" b="0" strike="noStrike" spc="-1">
                <a:solidFill>
                  <a:srgbClr val="404040"/>
                </a:solidFill>
                <a:latin typeface="Trebuchet MS"/>
              </a:rPr>
              <a:t>Ens trobem en la necessitat de treballar la globalitat de la persona en totes les seues vessants. Per això valorem, cuidem i gaudim de treballar les emocions i totes les qüestions que deriven dels seus interessos, ja que es trobem a una etapa evolutiva en què la innocència ens brinda l'oportunitat de treballar la màgia de la vida.</a:t>
            </a: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en-US" sz="2000" b="0" strike="noStrike" spc="-1">
                <a:solidFill>
                  <a:srgbClr val="404040"/>
                </a:solidFill>
                <a:latin typeface="Trebuchet MS"/>
              </a:rPr>
              <a:t>És important el procés lecto escriptor, numeració i operacions bàsiques.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en-US" sz="2000" b="0" strike="noStrike" spc="-1">
                <a:solidFill>
                  <a:srgbClr val="404040"/>
                </a:solidFill>
                <a:latin typeface="Trebuchet MS"/>
              </a:rPr>
              <a:t>Tenim en la nostra programación una sessió a la semana de comunicación oral.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3600" b="1" u="sng" strike="noStrike" spc="-1">
                <a:solidFill>
                  <a:srgbClr val="5FCBEF"/>
                </a:solidFill>
                <a:uFillTx/>
                <a:latin typeface="Trebuchet MS"/>
              </a:rPr>
              <a:t>ASPECTES ACADÈMICS</a:t>
            </a:r>
            <a:endParaRPr lang="en-US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44" name="TextShape 2"/>
          <p:cNvSpPr txBox="1"/>
          <p:nvPr/>
        </p:nvSpPr>
        <p:spPr>
          <a:xfrm>
            <a:off x="677160" y="1696320"/>
            <a:ext cx="8596440" cy="43448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en-US" sz="2400" b="0" strike="noStrike" spc="-1">
                <a:solidFill>
                  <a:srgbClr val="000000"/>
                </a:solidFill>
                <a:latin typeface="Trebuchet MS"/>
              </a:rPr>
              <a:t>També a l´àrea de matemàtiques, fem servir jocs manipulatius, plastilina, material editorial, càcul mental,... </a:t>
            </a:r>
            <a:endParaRPr lang="en-US" sz="2400" b="0" strike="noStrike" spc="-1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2400" b="0" strike="noStrike" spc="-1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en-US" sz="2400" b="0" strike="noStrike" spc="-1">
                <a:solidFill>
                  <a:srgbClr val="000000"/>
                </a:solidFill>
                <a:latin typeface="Trebuchet MS"/>
              </a:rPr>
              <a:t>Els aniversaris no és celebrem a l´aula, es farà un xicotet llibre amb dibuixos de tots els companys.</a:t>
            </a:r>
            <a:endParaRPr lang="en-US" sz="2400" b="0" strike="noStrike" spc="-1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2400" b="0" strike="noStrike" spc="-1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endParaRPr lang="en-US" sz="24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3600" b="1" u="sng" strike="noStrike" spc="-1">
                <a:solidFill>
                  <a:srgbClr val="5FCBEF"/>
                </a:solidFill>
                <a:uFillTx/>
                <a:latin typeface="Trebuchet MS"/>
              </a:rPr>
              <a:t>ASPECTES ACADÈMICS</a:t>
            </a:r>
            <a:endParaRPr lang="en-US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46" name="TextShape 2"/>
          <p:cNvSpPr txBox="1"/>
          <p:nvPr/>
        </p:nvSpPr>
        <p:spPr>
          <a:xfrm>
            <a:off x="677160" y="1378080"/>
            <a:ext cx="8930160" cy="51282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98C723"/>
              </a:buClr>
              <a:buSzPct val="70000"/>
              <a:buFont typeface="Wingdings" charset="2"/>
              <a:buChar char=""/>
            </a:pPr>
            <a:r>
              <a:rPr lang="en-US" sz="2000" b="0" strike="noStrike" spc="-1">
                <a:solidFill>
                  <a:srgbClr val="404040"/>
                </a:solidFill>
                <a:latin typeface="Trebuchet MS"/>
              </a:rPr>
              <a:t>Informem a les families trimestralment amb un butlleti de notes, és una qualificació qualitativa en termes de suficient, bé, notable i excel.lent.</a:t>
            </a: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lang="en-US" sz="2000" b="0" strike="noStrike" spc="-1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98C723"/>
              </a:buClr>
              <a:buSzPct val="70000"/>
              <a:buFont typeface="Wingdings" charset="2"/>
              <a:buChar char=""/>
            </a:pPr>
            <a:r>
              <a:rPr lang="en-US" sz="2000" b="1" u="sng" strike="noStrike" spc="-1">
                <a:solidFill>
                  <a:srgbClr val="404040"/>
                </a:solidFill>
                <a:uFillTx/>
                <a:latin typeface="Trebuchet MS"/>
              </a:rPr>
              <a:t>L´AVALUACIÓ:</a:t>
            </a:r>
            <a:endParaRPr lang="en-US" sz="2000" b="0" strike="noStrike" spc="-1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lang="en-US" sz="2000" b="0" strike="noStrike" spc="-1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98C723"/>
              </a:buClr>
              <a:buSzPct val="70000"/>
              <a:buFont typeface="Wingdings" charset="2"/>
              <a:buChar char=""/>
            </a:pPr>
            <a:r>
              <a:rPr lang="en-US" sz="2000" b="0" strike="noStrike" spc="-1">
                <a:solidFill>
                  <a:srgbClr val="404040"/>
                </a:solidFill>
                <a:latin typeface="Trebuchet MS"/>
              </a:rPr>
              <a:t>Avaluació inicial</a:t>
            </a: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lang="en-US" sz="2000" b="0" strike="noStrike" spc="-1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98C723"/>
              </a:buClr>
              <a:buSzPct val="70000"/>
              <a:buFont typeface="Wingdings" charset="2"/>
              <a:buChar char=""/>
            </a:pPr>
            <a:r>
              <a:rPr lang="en-US" sz="2000" b="0" strike="noStrike" spc="-1">
                <a:solidFill>
                  <a:srgbClr val="404040"/>
                </a:solidFill>
                <a:latin typeface="Trebuchet MS"/>
              </a:rPr>
              <a:t>Serà global mitjançant observació directa i proves escrites (proves secretes, fitxa d´estudi...). Tindrem en compte aspectes com l'escolta activa, el treball grupal, la creativitat, l´assimilació de continguts, l´autonomia, l´execució de la tasca...</a:t>
            </a: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lang="en-US" sz="2000" b="0" strike="noStrike" spc="-1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20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3600" b="0" u="sng" strike="noStrike" spc="-1">
                <a:solidFill>
                  <a:srgbClr val="5FCBEF"/>
                </a:solidFill>
                <a:uFillTx/>
                <a:latin typeface="Trebuchet MS"/>
              </a:rPr>
              <a:t>CRITERIS DE QUALIFICACIÓ</a:t>
            </a:r>
            <a:endParaRPr lang="en-US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48" name="TextShape 2"/>
          <p:cNvSpPr txBox="1"/>
          <p:nvPr/>
        </p:nvSpPr>
        <p:spPr>
          <a:xfrm>
            <a:off x="770040" y="1709640"/>
            <a:ext cx="8596440" cy="46976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3000"/>
          </a:bodyPr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en-US" sz="2000" b="0" strike="noStrike" spc="-1">
                <a:solidFill>
                  <a:srgbClr val="404040"/>
                </a:solidFill>
                <a:latin typeface="Trebuchet MS"/>
              </a:rPr>
              <a:t>1.- </a:t>
            </a:r>
            <a:r>
              <a:rPr lang="en-US" sz="2000" b="1" u="sng" strike="noStrike" spc="-1">
                <a:solidFill>
                  <a:srgbClr val="404040"/>
                </a:solidFill>
                <a:uFillTx/>
                <a:latin typeface="Trebuchet MS"/>
              </a:rPr>
              <a:t>SABER COMPETENCIAL </a:t>
            </a:r>
            <a:r>
              <a:rPr lang="en-US" sz="2000" b="0" strike="noStrike" spc="-1">
                <a:solidFill>
                  <a:srgbClr val="404040"/>
                </a:solidFill>
                <a:latin typeface="Trebuchet MS"/>
              </a:rPr>
              <a:t>– Adquisició de sabers, assoliment continguts de cada àrea. 40%. En ciències 30%.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2000" b="0" strike="noStrike" spc="-1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en-US" sz="2000" b="0" strike="noStrike" spc="-1">
                <a:solidFill>
                  <a:srgbClr val="404040"/>
                </a:solidFill>
                <a:latin typeface="Trebuchet MS"/>
              </a:rPr>
              <a:t>2.- </a:t>
            </a:r>
            <a:r>
              <a:rPr lang="en-US" sz="2000" b="1" u="sng" strike="noStrike" spc="-1">
                <a:solidFill>
                  <a:srgbClr val="404040"/>
                </a:solidFill>
                <a:uFillTx/>
                <a:latin typeface="Trebuchet MS"/>
              </a:rPr>
              <a:t>SABER FER </a:t>
            </a:r>
            <a:r>
              <a:rPr lang="en-US" sz="2000" b="0" strike="noStrike" spc="-1">
                <a:solidFill>
                  <a:srgbClr val="404040"/>
                </a:solidFill>
                <a:latin typeface="Trebuchet MS"/>
              </a:rPr>
              <a:t>– Treball realitzat i procediments per dur-los a terme. 40%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2000" b="0" strike="noStrike" spc="-1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en-US" sz="2000" b="0" strike="noStrike" spc="-1">
                <a:solidFill>
                  <a:srgbClr val="404040"/>
                </a:solidFill>
                <a:latin typeface="Trebuchet MS"/>
              </a:rPr>
              <a:t>3.- </a:t>
            </a:r>
            <a:r>
              <a:rPr lang="en-US" sz="2000" b="1" u="sng" strike="noStrike" spc="-1">
                <a:solidFill>
                  <a:srgbClr val="404040"/>
                </a:solidFill>
                <a:uFillTx/>
                <a:latin typeface="Trebuchet MS"/>
              </a:rPr>
              <a:t>SABER SER O ESTAR </a:t>
            </a:r>
            <a:r>
              <a:rPr lang="en-US" sz="2000" b="0" strike="noStrike" spc="-1">
                <a:solidFill>
                  <a:srgbClr val="404040"/>
                </a:solidFill>
                <a:latin typeface="Trebuchet MS"/>
              </a:rPr>
              <a:t>– Habilitats socials que demostra, compètencia social i cívica, capacitat de treball en grup/equip. 10%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2000" b="0" strike="noStrike" spc="-1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en-US" sz="2000" b="0" strike="noStrike" spc="-1">
                <a:solidFill>
                  <a:srgbClr val="404040"/>
                </a:solidFill>
                <a:latin typeface="Trebuchet MS"/>
              </a:rPr>
              <a:t>4.- </a:t>
            </a:r>
            <a:r>
              <a:rPr lang="en-US" sz="2000" b="1" u="sng" strike="noStrike" spc="-1">
                <a:solidFill>
                  <a:srgbClr val="404040"/>
                </a:solidFill>
                <a:uFillTx/>
                <a:latin typeface="Trebuchet MS"/>
              </a:rPr>
              <a:t>BON FER </a:t>
            </a:r>
            <a:r>
              <a:rPr lang="en-US" sz="2000" b="0" strike="noStrike" spc="-1">
                <a:solidFill>
                  <a:srgbClr val="404040"/>
                </a:solidFill>
                <a:latin typeface="Trebuchet MS"/>
              </a:rPr>
              <a:t>– Competència per realizar els treballs de qualitat. Competència estètica en els quaderns i en els treballs presentats. 10%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2000" b="0" strike="noStrike" spc="-1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en-US" sz="2000" b="0" strike="noStrike" spc="-1">
                <a:solidFill>
                  <a:srgbClr val="404040"/>
                </a:solidFill>
                <a:latin typeface="Trebuchet MS"/>
              </a:rPr>
              <a:t>En Ciències Naturals i Ciències Socials, canvia una miqueta. Pren importància l´iniciació a l´activitat científica (10%)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2000" b="0" strike="noStrike" spc="-1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20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3600" b="1" u="sng" strike="noStrike" spc="-1">
                <a:solidFill>
                  <a:srgbClr val="5FCBEF"/>
                </a:solidFill>
                <a:uFillTx/>
                <a:latin typeface="Trebuchet MS"/>
              </a:rPr>
              <a:t>NIVEL CURRICULAR</a:t>
            </a:r>
            <a:endParaRPr lang="en-US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50" name="TextShape 2"/>
          <p:cNvSpPr txBox="1"/>
          <p:nvPr/>
        </p:nvSpPr>
        <p:spPr>
          <a:xfrm>
            <a:off x="677160" y="1484280"/>
            <a:ext cx="8596440" cy="45568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lang="en-US" sz="2000" b="0" strike="noStrike" spc="-1">
                <a:solidFill>
                  <a:srgbClr val="404040"/>
                </a:solidFill>
                <a:latin typeface="Trebuchet MS"/>
              </a:rPr>
              <a:t>Comencem l´escolaritat obligatòria ara, així que tot lo que saben és extra. La selecció de materials ha sigut molt meditada, perqué volem gaudir sense que NINGÚ s'estresse amb el currículum,</a:t>
            </a: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endParaRPr lang="en-US" sz="2000" b="0" strike="noStrike" spc="-1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lang="en-US" sz="2000" b="0" strike="noStrike" spc="-1">
                <a:solidFill>
                  <a:srgbClr val="404040"/>
                </a:solidFill>
                <a:latin typeface="Trebuchet MS"/>
              </a:rPr>
              <a:t>Llengua Valenciana</a:t>
            </a: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lang="en-US" sz="2000" b="0" strike="noStrike" spc="-1">
                <a:solidFill>
                  <a:srgbClr val="404040"/>
                </a:solidFill>
                <a:latin typeface="Trebuchet MS"/>
              </a:rPr>
              <a:t>Llengua Castellana – 3 sessions a la semana, no llibre, nivell oral encara que alguna vegada es treballarà a nivel escrit.</a:t>
            </a: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lang="en-US" sz="2000" b="0" strike="noStrike" spc="-1">
                <a:solidFill>
                  <a:srgbClr val="404040"/>
                </a:solidFill>
                <a:latin typeface="Trebuchet MS"/>
              </a:rPr>
              <a:t>Matemàtiques – 4 llibres per a tot el curs.</a:t>
            </a: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lang="en-US" sz="2000" b="0" strike="noStrike" spc="-1">
                <a:solidFill>
                  <a:srgbClr val="404040"/>
                </a:solidFill>
                <a:latin typeface="Trebuchet MS"/>
              </a:rPr>
              <a:t>Ciències Naturals – 3 revistes, 1 per trimestre.</a:t>
            </a: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lang="en-US" sz="2000" b="0" strike="noStrike" spc="-1">
                <a:solidFill>
                  <a:srgbClr val="404040"/>
                </a:solidFill>
                <a:latin typeface="Trebuchet MS"/>
              </a:rPr>
              <a:t>Ciències Socials – 3 revistes 1 per trimestre.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en-US" sz="2000" b="0" strike="noStrike" spc="-1">
                <a:solidFill>
                  <a:srgbClr val="000000"/>
                </a:solidFill>
                <a:latin typeface="Trebuchet MS"/>
              </a:rPr>
              <a:t>Enguany anem a treballar amb projectes les àrees de Ciències Naturals i Ciències Socials.</a:t>
            </a:r>
            <a:endParaRPr lang="en-US" sz="20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xtShape 1"/>
          <p:cNvSpPr txBox="1"/>
          <p:nvPr/>
        </p:nvSpPr>
        <p:spPr>
          <a:xfrm>
            <a:off x="216720" y="1620000"/>
            <a:ext cx="9647280" cy="47937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lang="en-US" sz="2800" b="0" strike="noStrike" spc="-1">
                <a:solidFill>
                  <a:srgbClr val="404040"/>
                </a:solidFill>
                <a:latin typeface="Trebuchet MS"/>
              </a:rPr>
              <a:t>                                           </a:t>
            </a: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lang="en-US" sz="2800" b="0" strike="noStrike" spc="-1">
                <a:solidFill>
                  <a:srgbClr val="404040"/>
                </a:solidFill>
                <a:latin typeface="Trebuchet MS"/>
              </a:rPr>
              <a:t>                                           ¡Gràcies per la vostra atenció!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2800" b="0" strike="noStrike" spc="-1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en-US" sz="2800" b="0" strike="noStrike" spc="-1">
                <a:solidFill>
                  <a:srgbClr val="404040"/>
                </a:solidFill>
                <a:latin typeface="Trebuchet MS"/>
              </a:rPr>
              <a:t>                                            PREGS I PREGUNTES</a:t>
            </a:r>
          </a:p>
        </p:txBody>
      </p:sp>
      <p:pic>
        <p:nvPicPr>
          <p:cNvPr id="152" name="151 Imagen"/>
          <p:cNvPicPr/>
          <p:nvPr/>
        </p:nvPicPr>
        <p:blipFill>
          <a:blip r:embed="rId2"/>
          <a:stretch/>
        </p:blipFill>
        <p:spPr>
          <a:xfrm>
            <a:off x="216000" y="360000"/>
            <a:ext cx="4513680" cy="4896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3600" b="1" u="sng" strike="noStrike" spc="-1">
                <a:solidFill>
                  <a:srgbClr val="5FCBEF"/>
                </a:solidFill>
                <a:uFillTx/>
                <a:latin typeface="Trebuchet MS"/>
              </a:rPr>
              <a:t>L’EQUIP DIRECTIU</a:t>
            </a:r>
            <a:endParaRPr lang="en-US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19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lang="en-US" sz="2400" b="0" strike="noStrike" spc="-1">
                <a:solidFill>
                  <a:srgbClr val="404040"/>
                </a:solidFill>
                <a:latin typeface="Trebuchet MS"/>
              </a:rPr>
              <a:t>Directora: Lola Sánchez</a:t>
            </a: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lang="en-US" sz="2400" b="0" strike="noStrike" spc="-1">
                <a:solidFill>
                  <a:srgbClr val="404040"/>
                </a:solidFill>
                <a:latin typeface="Trebuchet MS"/>
              </a:rPr>
              <a:t>Cap estudis: Tonyi Cardona</a:t>
            </a: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lang="en-US" sz="2400" b="0" strike="noStrike" spc="-1">
                <a:solidFill>
                  <a:srgbClr val="404040"/>
                </a:solidFill>
                <a:latin typeface="Trebuchet MS"/>
              </a:rPr>
              <a:t>Secretaria: Silvia Eleuterio</a:t>
            </a: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endParaRPr lang="en-US" sz="2400" b="0" strike="noStrike" spc="-1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lang="en-US" sz="2400" b="0" strike="noStrike" spc="-1">
                <a:solidFill>
                  <a:srgbClr val="404040"/>
                </a:solidFill>
                <a:latin typeface="Trebuchet MS"/>
              </a:rPr>
              <a:t>Encarregada de menjador: Inma Moltó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24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b="0" strike="noStrike" spc="-1">
                <a:solidFill>
                  <a:srgbClr val="5FCBEF"/>
                </a:solidFill>
                <a:latin typeface="Trebuchet MS"/>
              </a:rPr>
              <a:t>Altres mestres que treballen amb els xiquets:</a:t>
            </a:r>
            <a:endParaRPr lang="en-US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21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Especialistes que treballen amb 1er A:</a:t>
            </a: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Educació Física: Álex Bertó</a:t>
            </a: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Anglés: Steve (sessions 6 </a:t>
            </a:r>
            <a:r>
              <a:rPr lang="es-ES" sz="1800" b="0" strike="noStrike" spc="-1">
                <a:solidFill>
                  <a:srgbClr val="404040"/>
                </a:solidFill>
                <a:latin typeface="Trebuchet MS"/>
              </a:rPr>
              <a:t>al</a:t>
            </a: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 mes) y María José Blanch (6 sessions al mes)</a:t>
            </a: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Religió: María José</a:t>
            </a: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Valors: Tutora</a:t>
            </a: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Musica: Silvia Eleuterio</a:t>
            </a: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Plàstica: Tutora</a:t>
            </a: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Psicopedagoga: Cristina Morena</a:t>
            </a: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Mestra de Audició i Llenguatge: Miryam Garcia</a:t>
            </a: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Mestra de Pedagogia Terapèutica: Maria José Bea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3600" b="0" u="sng" strike="noStrike" spc="-1">
                <a:solidFill>
                  <a:srgbClr val="5FCBEF"/>
                </a:solidFill>
                <a:uFillTx/>
                <a:latin typeface="Trebuchet MS"/>
              </a:rPr>
              <a:t>HORARI</a:t>
            </a:r>
            <a:endParaRPr lang="en-US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23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124" name="123 Imagen"/>
          <p:cNvPicPr/>
          <p:nvPr/>
        </p:nvPicPr>
        <p:blipFill>
          <a:blip r:embed="rId2"/>
          <a:stretch/>
        </p:blipFill>
        <p:spPr>
          <a:xfrm>
            <a:off x="1877040" y="1454760"/>
            <a:ext cx="6978960" cy="52412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3600" b="1" u="sng" strike="noStrike" spc="-1">
                <a:solidFill>
                  <a:srgbClr val="5FCBEF"/>
                </a:solidFill>
                <a:uFillTx/>
                <a:latin typeface="Trebuchet MS"/>
              </a:rPr>
              <a:t>NORMES COVID</a:t>
            </a:r>
            <a:endParaRPr lang="en-US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26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Ús obligatori de la mascareta. Si l'alumne porta mascareta quirúrgica té que portar 3 mascaretas. (La que porta possada, la de recanvi per a després de 4 hores i l'altra si es trenca, es taca, …).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La resta de mascaretes l'alumne portarà una de recanvi. (3 mascaretes)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Les tutores abans de entrar a classe els posem gel desinfectant. També es renten les mans amb sabó abans i després d’esmorçar i de dinar. Tantes vegades faça falta quan van al bany.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Els/les mestres que no són del grup bambolla (Educació física, música,...) donen la classe a distància de seguretat i amb la presència de les tutores.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3600" b="1" u="sng" strike="noStrike" spc="-1">
                <a:solidFill>
                  <a:srgbClr val="5FCBEF"/>
                </a:solidFill>
                <a:uFillTx/>
                <a:latin typeface="Trebuchet MS"/>
              </a:rPr>
              <a:t>NORMES COVID</a:t>
            </a:r>
            <a:endParaRPr lang="en-US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28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Arial"/>
              </a:rPr>
              <a:t>Cada setmana cada grup bambolla tenim una zona de pati assigada. El pati és de 10:30 a 11.</a:t>
            </a:r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Arial"/>
              </a:rPr>
              <a:t>L'esmorçar és de 10:30 a 11:00 al pati.</a:t>
            </a:r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Arial"/>
              </a:rPr>
              <a:t>El monitor del menjador ve a la classe a les 12:15 per a començar el llavat de mans abans de dinar. En este temps es fa el canvi de mascareta quirúrgica o tela.</a:t>
            </a:r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3600" b="1" u="sng" strike="noStrike" spc="-1">
                <a:solidFill>
                  <a:srgbClr val="5FCBEF"/>
                </a:solidFill>
                <a:uFillTx/>
                <a:latin typeface="Trebuchet MS"/>
              </a:rPr>
              <a:t>AMPA</a:t>
            </a:r>
            <a:endParaRPr lang="en-US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30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És important associar-se al Ampa, ja que participa en:</a:t>
            </a: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-   Conciliació de vida escolar i familiar</a:t>
            </a: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-   Celebració al centre i activitats culturals</a:t>
            </a: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-   Aportació de materials i recursos per l´alumnat del centre.</a:t>
            </a: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- … i moltes altres coses...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3600" b="1" u="sng" strike="noStrike" spc="-1">
                <a:solidFill>
                  <a:srgbClr val="5FCBEF"/>
                </a:solidFill>
                <a:uFillTx/>
                <a:latin typeface="Trebuchet MS"/>
              </a:rPr>
              <a:t>HORARI ATENCIÓ A FAMÍLIA</a:t>
            </a:r>
            <a:endParaRPr lang="en-US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32" name="TextShape 2"/>
          <p:cNvSpPr txBox="1"/>
          <p:nvPr/>
        </p:nvSpPr>
        <p:spPr>
          <a:xfrm>
            <a:off x="677160" y="1590120"/>
            <a:ext cx="8596440" cy="44506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 algn="ctr">
              <a:lnSpc>
                <a:spcPct val="100000"/>
              </a:lnSpc>
              <a:spcBef>
                <a:spcPts val="601"/>
              </a:spcBef>
            </a:pPr>
            <a:r>
              <a:rPr lang="en-US" sz="2000" b="1" strike="noStrike" spc="-1">
                <a:solidFill>
                  <a:srgbClr val="404040"/>
                </a:solidFill>
                <a:latin typeface="Trebuchet MS"/>
              </a:rPr>
              <a:t>Dimecres de 12.30-13.30h</a:t>
            </a:r>
            <a:endParaRPr lang="en-US" sz="2000" b="0" strike="noStrike" spc="-1">
              <a:solidFill>
                <a:srgbClr val="404040"/>
              </a:solidFill>
              <a:latin typeface="Trebuchet MS"/>
            </a:endParaRPr>
          </a:p>
          <a:p>
            <a:pPr marL="343080" indent="-342720" algn="ctr">
              <a:lnSpc>
                <a:spcPct val="100000"/>
              </a:lnSpc>
              <a:spcBef>
                <a:spcPts val="601"/>
              </a:spcBef>
            </a:pPr>
            <a:endParaRPr lang="en-US" sz="2000" b="0" strike="noStrike" spc="-1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98C723"/>
              </a:buClr>
              <a:buSzPct val="70000"/>
              <a:buFont typeface="Wingdings" charset="2"/>
              <a:buChar char="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Puntualitat en entrades i eixides ja que són escalonades.</a:t>
            </a: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98C723"/>
              </a:buClr>
              <a:buSzPct val="70000"/>
              <a:buFont typeface="Wingdings" charset="2"/>
              <a:buChar char="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Si han de fer una gestió a primera hora, cal esperar que entren els alumnes a classe.A partir de les 9:30h.</a:t>
            </a: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98C723"/>
              </a:buClr>
              <a:buSzPct val="70000"/>
              <a:buFont typeface="Wingdings" charset="2"/>
              <a:buChar char="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Quan entreu i eixiu de l´escola tancar la porta del carrer.</a:t>
            </a: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98C723"/>
              </a:buClr>
              <a:buSzPct val="70000"/>
              <a:buFont typeface="Wingdings" charset="2"/>
              <a:buChar char="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No han de portar ni joguets ni telèfons mòbils a l´escola.</a:t>
            </a: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98C723"/>
              </a:buClr>
              <a:buSzPct val="70000"/>
              <a:buFont typeface="Wingdings" charset="2"/>
              <a:buChar char="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No donem medicació si no són malalties cròniques.</a:t>
            </a: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98C723"/>
              </a:buClr>
              <a:buSzPct val="70000"/>
              <a:buFont typeface="Wingdings" charset="2"/>
              <a:buChar char="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Si hi ha algúna al.lèrgia cal comunicar-li-ho a la tutora</a:t>
            </a: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98C723"/>
              </a:buClr>
              <a:buSzPct val="70000"/>
              <a:buFont typeface="Wingdings" charset="2"/>
              <a:buChar char="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Revisar l’agenda tots els dies.</a:t>
            </a: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98C723"/>
              </a:buClr>
              <a:buSzPct val="70000"/>
              <a:buFont typeface="Wingdings" charset="2"/>
              <a:buChar char="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Comunicacions: Cole/Familia y viceversa, mitjançant telèfon, agenda, web-familia, webex i de forma extraordinaria presencial.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3600" b="1" u="sng" strike="noStrike" spc="-1">
                <a:solidFill>
                  <a:srgbClr val="5FCBEF"/>
                </a:solidFill>
                <a:uFillTx/>
                <a:latin typeface="Trebuchet MS"/>
              </a:rPr>
              <a:t>ASPECTES GENERALS DE FUNCIONAMENT</a:t>
            </a:r>
            <a:endParaRPr lang="en-US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34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98C723"/>
              </a:buClr>
              <a:buSzPct val="70000"/>
              <a:buFont typeface="Wingdings" charset="2"/>
              <a:buChar char="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Comunicar als conserges la gestió que volem realitzar.</a:t>
            </a: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98C723"/>
              </a:buClr>
              <a:buSzPct val="70000"/>
              <a:buFont typeface="Wingdings" charset="2"/>
              <a:buChar char="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Per a sol·licitar entrevistes amb l´orientadora, s´ha de comunicar a la tutora.</a:t>
            </a: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98C723"/>
              </a:buClr>
              <a:buSzPct val="70000"/>
              <a:buFont typeface="Wingdings" charset="2"/>
              <a:buChar char="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L´agenda a banda de tindre un ús pedagògic (data, orientació de l'espai -temps, matemàtiques…) la farem servir per a comunicar-nos amb fluïdesa famílies i mestres. Cada dia treballarem amb ella.</a:t>
            </a: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98C723"/>
              </a:buClr>
              <a:buSzPct val="70000"/>
              <a:buFont typeface="Wingdings" charset="2"/>
              <a:buChar char="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El dimecres continuarem fent dia de la fruita.</a:t>
            </a: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98C723"/>
              </a:buClr>
              <a:buSzPct val="70000"/>
              <a:buFont typeface="Wingdings" charset="2"/>
              <a:buChar char="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Farem servir l´assemblea, per treballar cohesió grupal, conflictes, expressió oral…</a:t>
            </a: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89</TotalTime>
  <Words>1206</Words>
  <Application>LibreOffice/6.1.3.2$Windows_X86_64 LibreOffice_project/86daf60bf00efa86ad547e59e09d6bb77c699acb</Application>
  <PresentationFormat>Personalizado</PresentationFormat>
  <Paragraphs>111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18</vt:i4>
      </vt:variant>
    </vt:vector>
  </HeadingPairs>
  <TitlesOfParts>
    <vt:vector size="20" baseType="lpstr">
      <vt:lpstr>Office Theme</vt:lpstr>
      <vt:lpstr>Office Theme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Benvinguts a primer!</dc:title>
  <dc:creator>Amparo Gonzalez</dc:creator>
  <cp:lastModifiedBy>pc</cp:lastModifiedBy>
  <cp:revision>22</cp:revision>
  <dcterms:created xsi:type="dcterms:W3CDTF">2020-09-23T15:03:43Z</dcterms:created>
  <dcterms:modified xsi:type="dcterms:W3CDTF">2020-10-24T18:56:03Z</dcterms:modified>
  <dc:language>es-ES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Panorámica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18</vt:i4>
  </property>
</Properties>
</file>