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2" name="CustomShape 13"/>
            <p:cNvSpPr/>
            <p:nvPr/>
          </p:nvSpPr>
          <p:spPr>
            <a:xfrm>
              <a:off x="0" y="-7920"/>
              <a:ext cx="863280" cy="5697720"/>
            </a:xfrm>
            <a:custGeom>
              <a:avLst/>
              <a:gd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Line 15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5fcbef"/>
                </a:solidFill>
                <a:latin typeface="Trebuchet MS"/>
              </a:rPr>
              <a:t>Haga clic para modificar el estilo de título del patrón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09F0003-05C5-4CDC-AAF4-A433686881A8}" type="datetime">
              <a:rPr b="0" lang="es-ES" sz="900" spc="-1" strike="noStrike">
                <a:solidFill>
                  <a:srgbClr val="8b8b8b"/>
                </a:solidFill>
                <a:latin typeface="Trebuchet MS"/>
              </a:rPr>
              <a:t>22/10/20</a:t>
            </a:fld>
            <a:endParaRPr b="0" lang="es-ES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D8993EB-20EF-4EA5-A72B-85B0BEDAB73D}" type="slidenum">
              <a:rPr b="0" lang="es-ES" sz="900" spc="-1" strike="noStrike">
                <a:solidFill>
                  <a:srgbClr val="5fcbef"/>
                </a:solidFill>
                <a:latin typeface="Trebuchet MS"/>
              </a:rPr>
              <a:t>&lt;número&gt;</a:t>
            </a:fld>
            <a:endParaRPr b="0" lang="es-ES" sz="900" spc="-1" strike="noStrike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Pulse para editar el formato de esquema del texto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Segundo nivel del esquema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Tercer nivel del esquema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Cuarto nivel del esquema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Quinto nivel del esquema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Sexto nivel del esquema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Séptimo nivel del esquema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360">
              <a:solidFill>
                <a:schemeClr val="accent1">
                  <a:alpha val="70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5fcbef"/>
                </a:solidFill>
                <a:latin typeface="Trebuchet MS"/>
              </a:rPr>
              <a:t>Haga clic para modificar el estilo de título del patrón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Haga clic para modificar los estilos de texto del patrón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600" spc="-1" strike="noStrike">
                <a:solidFill>
                  <a:srgbClr val="404040"/>
                </a:solidFill>
                <a:latin typeface="Trebuchet MS"/>
              </a:rPr>
              <a:t>Segundo nivel</a:t>
            </a:r>
            <a:endParaRPr b="0" lang="en-US" sz="1600" spc="-1" strike="noStrike">
              <a:solidFill>
                <a:srgbClr val="404040"/>
              </a:solidFill>
              <a:latin typeface="Trebuchet MS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400" spc="-1" strike="noStrike">
                <a:solidFill>
                  <a:srgbClr val="404040"/>
                </a:solidFill>
                <a:latin typeface="Trebuchet MS"/>
              </a:rPr>
              <a:t>Tercer nivel</a:t>
            </a:r>
            <a:endParaRPr b="0" lang="en-US" sz="1400" spc="-1" strike="noStrike">
              <a:solidFill>
                <a:srgbClr val="404040"/>
              </a:solidFill>
              <a:latin typeface="Trebuchet MS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Cuarto nivel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200" spc="-1" strike="noStrike">
                <a:solidFill>
                  <a:srgbClr val="404040"/>
                </a:solidFill>
                <a:latin typeface="Trebuchet MS"/>
              </a:rPr>
              <a:t>Quinto nivel</a:t>
            </a:r>
            <a:endParaRPr b="0" lang="en-US" sz="1200" spc="-1" strike="noStrike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8078E62-9E74-4FE0-BA80-69DC3CEE2FCE}" type="datetime">
              <a:rPr b="0" lang="es-ES" sz="900" spc="-1" strike="noStrike">
                <a:solidFill>
                  <a:srgbClr val="8b8b8b"/>
                </a:solidFill>
                <a:latin typeface="Trebuchet MS"/>
              </a:rPr>
              <a:t>22/10/20</a:t>
            </a:fld>
            <a:endParaRPr b="0" lang="es-ES" sz="900" spc="-1" strike="noStrike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54870A7-DA57-48EA-9FB3-B54DE7F8F8CE}" type="slidenum">
              <a:rPr b="0" lang="es-ES" sz="900" spc="-1" strike="noStrike">
                <a:solidFill>
                  <a:srgbClr val="5fcbef"/>
                </a:solidFill>
                <a:latin typeface="Trebuchet MS"/>
              </a:rPr>
              <a:t>1</a:t>
            </a:fld>
            <a:endParaRPr b="0" lang="es-ES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226800" y="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b="0" lang="en-US" sz="5400" spc="-1" strike="noStrike">
                <a:solidFill>
                  <a:srgbClr val="5fcbef"/>
                </a:solidFill>
                <a:latin typeface="Trebuchet MS"/>
              </a:rPr>
              <a:t>Benvinguts a primer!</a:t>
            </a:r>
            <a:endParaRPr b="0" lang="en-US" sz="54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720000" y="3600000"/>
            <a:ext cx="835200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s-ES" sz="2400" spc="-1" strike="noStrike">
                <a:solidFill>
                  <a:srgbClr val="5b6973"/>
                </a:solidFill>
                <a:latin typeface="Trebuchet MS"/>
              </a:rPr>
              <a:t> </a:t>
            </a:r>
            <a:r>
              <a:rPr b="0" lang="es-ES" sz="2400" spc="-1" strike="noStrike">
                <a:solidFill>
                  <a:srgbClr val="5b6973"/>
                </a:solidFill>
                <a:latin typeface="Trebuchet MS"/>
              </a:rPr>
              <a:t>Curs: 2020-2021</a:t>
            </a:r>
            <a:endParaRPr b="0" lang="es-ES" sz="2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s-ES" sz="2400" spc="-1" strike="noStrike">
                <a:solidFill>
                  <a:srgbClr val="5b6973"/>
                </a:solidFill>
                <a:latin typeface="Trebuchet MS"/>
              </a:rPr>
              <a:t>1r A </a:t>
            </a:r>
            <a:endParaRPr b="0" lang="es-ES" sz="24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b="0" lang="es-ES" sz="2400" spc="-1" strike="noStrike">
                <a:solidFill>
                  <a:srgbClr val="5b6973"/>
                </a:solidFill>
                <a:latin typeface="Trebuchet MS"/>
              </a:rPr>
              <a:t>       </a:t>
            </a:r>
            <a:r>
              <a:rPr b="0" lang="es-ES" sz="2400" spc="-1" strike="noStrike">
                <a:solidFill>
                  <a:srgbClr val="5b6973"/>
                </a:solidFill>
                <a:latin typeface="Trebuchet MS"/>
              </a:rPr>
              <a:t>Tutora: Miryam García       </a:t>
            </a:r>
            <a:endParaRPr b="0" lang="es-ES" sz="2400" spc="-1" strike="noStrike">
              <a:latin typeface="Arial"/>
            </a:endParaRPr>
          </a:p>
        </p:txBody>
      </p:sp>
      <p:pic>
        <p:nvPicPr>
          <p:cNvPr id="117" name="Imagen 3" descr=""/>
          <p:cNvPicPr/>
          <p:nvPr/>
        </p:nvPicPr>
        <p:blipFill>
          <a:blip r:embed="rId1"/>
          <a:stretch/>
        </p:blipFill>
        <p:spPr>
          <a:xfrm>
            <a:off x="822960" y="1968480"/>
            <a:ext cx="4541040" cy="3557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205920" y="609480"/>
            <a:ext cx="948672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ASPECTES GENERALS DE FUNCIONAMENT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L´assistència és obligatòria en l´etapa de primària, és per aixó que cal justificar les faltes.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Les habilitats socials les treballarem a lo llarg de la programació, amb contes, activitats i en assemblees…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Quan acaben les tasques fan ús de la biblioteca d´aula.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No hi ha deures com a tal, al llarg del curs es farà un cançoner que es quedarà a casa. A més a més, s’enviarà a casa poesies, refrans, tirallongues,…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CURS TEMÀTIC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Enguany girarà al voltant de LES ARTS ESCÈNIQUES. Farem activitats al voltant del tema en les diferents àrees.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Les arts escèniques són aquelles arts de representació que es realitzen en un escenari, com ara el d'un teatre o un circ. Les obres d'art que produeixen les arts escèniques són els espectacles.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Exemples d'arts escèniques són la dansa, el teatre, la dansa-teatre, el circ, l'òpera, les arts vives, la prestidigitació, el transformisme i les varietats.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Demanarem ajuda i participació a les famílies.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ACTIVITATS ESCOLARS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000"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Celebrarem a nivell d’aula: </a:t>
            </a:r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-   Nadal</a:t>
            </a:r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-   Falles</a:t>
            </a:r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-   Casrnestoltes</a:t>
            </a:r>
            <a:br/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A nivell intern:</a:t>
            </a:r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-   9 d´octubre</a:t>
            </a:r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-   8 de març dia de la Dona</a:t>
            </a:r>
            <a:br/>
            <a:br/>
            <a:r>
              <a:rPr b="0" lang="en-US" sz="1800" spc="-1" strike="noStrike">
                <a:solidFill>
                  <a:srgbClr val="000000"/>
                </a:solidFill>
                <a:latin typeface="Trebuchet MS"/>
              </a:rPr>
              <a:t> 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ASPECTES ACADÈMICS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677160" y="1691640"/>
            <a:ext cx="8596440" cy="4777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Primer de primària és un canvi important, i necessita d´un període d´adaptació a la nova dinàmica.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La disposició de l'aula és en grups per afavorir la comunicació i el treball cooperatiu, ja que són grups bambolla.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Ens trobem en la necessitat de treballar la globalitat de la persona en totes les seues vessants. Per això valorem, cuidem i gaudim de treballar les emocions i totes les qüestions que deriven dels seus interessos, ja que es trobem a una etapa evolutiva en què la innocència ens brinda l'oportunitat de treballar la màgia de la vida.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És important el procés lecto escriptor, numeració i operacions bàsiques.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Tenim en la nostra programación una sessió a la semana de comunicación oral.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ASPECTES ACADÈMICS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4" name="TextShape 2"/>
          <p:cNvSpPr txBox="1"/>
          <p:nvPr/>
        </p:nvSpPr>
        <p:spPr>
          <a:xfrm>
            <a:off x="677160" y="1696320"/>
            <a:ext cx="8596440" cy="43448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000000"/>
                </a:solidFill>
                <a:latin typeface="Trebuchet MS"/>
              </a:rPr>
              <a:t>També a l´àrea de matemàtiques, fem servir jocs manipulatius, plastilina, material editorial, càcul mental,... 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400" spc="-1" strike="noStrike">
                <a:solidFill>
                  <a:srgbClr val="000000"/>
                </a:solidFill>
                <a:latin typeface="Trebuchet MS"/>
              </a:rPr>
              <a:t>Els aniversaris no és celebrem a l´aula, es farà un xicotet llibre amb dibuixos de tots els companys.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ASPECTES ACADÈMICS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677160" y="1378080"/>
            <a:ext cx="8930160" cy="5128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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Informem a les families trimestralment amb un butlleti de notes, és una qualificació qualitativa en termes de suficient, bé, notable i excel.lent.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"/>
            </a:pPr>
            <a:r>
              <a:rPr b="1" lang="en-US" sz="2000" spc="-1" strike="noStrike" u="sng">
                <a:solidFill>
                  <a:srgbClr val="404040"/>
                </a:solidFill>
                <a:uFillTx/>
                <a:latin typeface="Trebuchet MS"/>
              </a:rPr>
              <a:t>L´AVALUACIÓ: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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Avaluació inicial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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Serà global mitjançant observació directa i proves escrites (proves secretes, fitxa d´estudi...). Tindrem en compte aspectes com l'escolta activa, el treball grupal, la creativitat, l´assimilació de continguts, l´autonomia, l´execució de la tasca...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CRITERIS DE QUALIFICACIÓ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770040" y="1709640"/>
            <a:ext cx="8596440" cy="46976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3000"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1.- </a:t>
            </a:r>
            <a:r>
              <a:rPr b="1" lang="en-US" sz="2000" spc="-1" strike="noStrike" u="sng">
                <a:solidFill>
                  <a:srgbClr val="404040"/>
                </a:solidFill>
                <a:uFillTx/>
                <a:latin typeface="Trebuchet MS"/>
              </a:rPr>
              <a:t>SABER COMPETENCIAL </a:t>
            </a: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– Adquisició de sabers, assoliment continguts de cada àrea. 40%. En ciències 30%.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2.- </a:t>
            </a:r>
            <a:r>
              <a:rPr b="1" lang="en-US" sz="2000" spc="-1" strike="noStrike" u="sng">
                <a:solidFill>
                  <a:srgbClr val="404040"/>
                </a:solidFill>
                <a:uFillTx/>
                <a:latin typeface="Trebuchet MS"/>
              </a:rPr>
              <a:t>SABER FER </a:t>
            </a: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– Treball realitzat i procediments per dur-los a terme. 40%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3.- </a:t>
            </a:r>
            <a:r>
              <a:rPr b="1" lang="en-US" sz="2000" spc="-1" strike="noStrike" u="sng">
                <a:solidFill>
                  <a:srgbClr val="404040"/>
                </a:solidFill>
                <a:uFillTx/>
                <a:latin typeface="Trebuchet MS"/>
              </a:rPr>
              <a:t>SABER SER O ESTAR </a:t>
            </a: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– Habilitats socials que demostra, compètencia social i cívica, capacitat de treball en grup/equip. 10%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4.- </a:t>
            </a:r>
            <a:r>
              <a:rPr b="1" lang="en-US" sz="2000" spc="-1" strike="noStrike" u="sng">
                <a:solidFill>
                  <a:srgbClr val="404040"/>
                </a:solidFill>
                <a:uFillTx/>
                <a:latin typeface="Trebuchet MS"/>
              </a:rPr>
              <a:t>BON FER </a:t>
            </a: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– Competència per realizar els treballs de qualitat. Competència estètica en els quaderns i en els treballs presentats. 10%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En Ciències Naturals i Ciències Socials, canvia una miqueta. Pren importància l´iniciació a l´activitat científica (10%)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NIVEL CURRICULAR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0" name="TextShape 2"/>
          <p:cNvSpPr txBox="1"/>
          <p:nvPr/>
        </p:nvSpPr>
        <p:spPr>
          <a:xfrm>
            <a:off x="677160" y="1484280"/>
            <a:ext cx="8596440" cy="45568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Comencem l´escolaritat obligatòria ara, així que tot lo que saben és extra. La selecció de materials ha sigut molt meditada, perqué volem gaudir sense que NINGÚ s'estresse amb el currículum,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Llengua Valenciana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Llengua Castellana – 3 sessions a la semana, no llibre, nivell oral encara que alguna vegada es treballarà a nivel escrit.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Matemàtiques – 4 llibres per a tot el curs.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Ciències Naturals – 3 revistes, 1 per trimestre.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000" spc="-1" strike="noStrike">
                <a:solidFill>
                  <a:srgbClr val="404040"/>
                </a:solidFill>
                <a:latin typeface="Trebuchet MS"/>
              </a:rPr>
              <a:t>Ciències Socials – 3 revistes 1 per trimestre.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2000" spc="-1" strike="noStrike">
                <a:solidFill>
                  <a:srgbClr val="000000"/>
                </a:solidFill>
                <a:latin typeface="Trebuchet MS"/>
              </a:rPr>
              <a:t>Enguany anem a treballar amb projectes les àrees de Ciències Naturals i Ciències Socials.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216720" y="1620000"/>
            <a:ext cx="9647280" cy="4793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                                           </a:t>
            </a:r>
            <a:endParaRPr b="0" lang="en-US" sz="2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                                           </a:t>
            </a:r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¡Gràcies per la vostra atenció!</a:t>
            </a:r>
            <a:endParaRPr b="0" lang="en-US" sz="2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                                            </a:t>
            </a:r>
            <a:r>
              <a:rPr b="0" lang="en-US" sz="2800" spc="-1" strike="noStrike">
                <a:solidFill>
                  <a:srgbClr val="404040"/>
                </a:solidFill>
                <a:latin typeface="Trebuchet MS"/>
              </a:rPr>
              <a:t>PREGS I PREGUNTES</a:t>
            </a:r>
            <a:endParaRPr b="0" lang="en-US" sz="2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52" name="" descr=""/>
          <p:cNvPicPr/>
          <p:nvPr/>
        </p:nvPicPr>
        <p:blipFill>
          <a:blip r:embed="rId1"/>
          <a:stretch/>
        </p:blipFill>
        <p:spPr>
          <a:xfrm>
            <a:off x="216000" y="360000"/>
            <a:ext cx="4513680" cy="4896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L’EQUIP DIRECTIU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Directora: Lola Sánchez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Cap estudis: Tonyi Cardona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Secretaria: Silvia Eleuterio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2400" spc="-1" strike="noStrike">
                <a:solidFill>
                  <a:srgbClr val="404040"/>
                </a:solidFill>
                <a:latin typeface="Trebuchet MS"/>
              </a:rPr>
              <a:t>Encarregada de menjador: Inma Moltó</a:t>
            </a: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24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5fcbef"/>
                </a:solidFill>
                <a:latin typeface="Trebuchet MS"/>
              </a:rPr>
              <a:t>Altres mestres que treballen amb els xiquets: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Especialistes que treballen amb 1er A: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Educació Física: Álex Bertó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Anglés: Steve (sessions 6 </a:t>
            </a:r>
            <a:r>
              <a:rPr b="0" lang="es-ES" sz="1800" spc="-1" strike="noStrike">
                <a:solidFill>
                  <a:srgbClr val="404040"/>
                </a:solidFill>
                <a:latin typeface="Trebuchet MS"/>
              </a:rPr>
              <a:t>al</a:t>
            </a: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 mes) y Miryam García (6 sessions al mes)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Religió: María José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Valors: Tutora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Musica: Silvia Eleuterio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Plàstica: Tutora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Psicopedagoga: Cristina Morena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Mestra de Audició i Llenguatge: Miryam Garcia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Mestra de Pedagogia Terapèutica: Maria José Bea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HORARI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3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124" name="" descr=""/>
          <p:cNvPicPr/>
          <p:nvPr/>
        </p:nvPicPr>
        <p:blipFill>
          <a:blip r:embed="rId1"/>
          <a:stretch/>
        </p:blipFill>
        <p:spPr>
          <a:xfrm>
            <a:off x="1681560" y="1403640"/>
            <a:ext cx="6958440" cy="5220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NORMES COVID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Ús obligatori de la mascareta. Si l'alumne porta mascareta quirúrgica té que portar 3 mascaretas. (La que porta possada, la de recanvi per a després de 4 hores i l'altra si es trenca, es taca, …).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La resta de mascaretes l'alumne portarà una de recanvi. (3 mascaretes)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Les tutores abans de entrar a classe els posem gel desinfectant. També es renten les mans amb sabó abans i després d’esmorçar i de dinar. Tantes vegades faça falta quan van al bany.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Els/les mestres que no són del grup bambolla (Educació física, música,...) donen la classe a distància de seguretat i amb la presència de les tutores.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NORMES COVID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2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Arial"/>
              </a:rPr>
              <a:t>Cada setmana cada grup bambolla tenim una zona de pati assigada. El pati és de 10:30 a 11.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Arial"/>
              </a:rPr>
              <a:t>L'esmorçar és de 10:30 a 11:00 al pati.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5fcbef"/>
              </a:buClr>
              <a:buSzPct val="80000"/>
              <a:buFont typeface="Wingdings 3" charset="2"/>
              <a:buChar char=""/>
            </a:pPr>
            <a:r>
              <a:rPr b="0" lang="en-US" sz="1800" spc="-1" strike="noStrike">
                <a:solidFill>
                  <a:srgbClr val="404040"/>
                </a:solidFill>
                <a:latin typeface="Arial"/>
              </a:rPr>
              <a:t>El monitor del menjador ve a la classe a les 12:15 per a començar el llavat de mans abans de dinar. En este temps es fa el canvi de mascareta quirúrgica o tela.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AMPA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És important associar-se al Ampa, ja que participa en: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-   Conciliació de vida escolar i familiar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-   Celebració al centre i activitats culturals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-   Aportació de materials i recursos per l´alumnat del centre.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- … i moltes altres coses...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HORARI ATENCIÓ A FAMÍLIA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677160" y="1590120"/>
            <a:ext cx="8596440" cy="44506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ctr">
              <a:lnSpc>
                <a:spcPct val="100000"/>
              </a:lnSpc>
              <a:spcBef>
                <a:spcPts val="601"/>
              </a:spcBef>
            </a:pPr>
            <a:r>
              <a:rPr b="1" lang="en-US" sz="2000" spc="-1" strike="noStrike">
                <a:solidFill>
                  <a:srgbClr val="404040"/>
                </a:solidFill>
                <a:latin typeface="Trebuchet MS"/>
              </a:rPr>
              <a:t>Dimecres de 12.30-13.30h</a:t>
            </a: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 algn="ctr">
              <a:lnSpc>
                <a:spcPct val="100000"/>
              </a:lnSpc>
              <a:spcBef>
                <a:spcPts val="601"/>
              </a:spcBef>
            </a:pPr>
            <a:endParaRPr b="0" lang="en-US" sz="20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Puntualitat en entrades i eixides ja que són escalonades.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Si han de fer una gestió a primera hora, cal esperar que entren els alumnes a classe.A partir de les 9:30h.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Quan entreu i eixiu de l´escola tancar la porta del carrer.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No han de portar ni joguets ni telèfons mòbils a l´escola.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No donem medicació si no són malalties cròniques.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Si hi ha algúna al.lèrgia cal comunicar-li-ho a la tutora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Revisar l’agenda tots els dies.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Comunicacions: Cole/Familia y viceversa, mitjançant telèfon, agenda, web-familia, webex i de forma extraordinaria presencial. 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3600" spc="-1" strike="noStrike" u="sng">
                <a:solidFill>
                  <a:srgbClr val="5fcbef"/>
                </a:solidFill>
                <a:uFillTx/>
                <a:latin typeface="Trebuchet MS"/>
              </a:rPr>
              <a:t>ASPECTES GENERALS DE FUNCIONAMENT</a:t>
            </a:r>
            <a:endParaRPr b="0" lang="en-US" sz="3600" spc="-1" strike="noStrike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Comunicar als conserges la gestió que volem realitzar.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Per a sol·licitar entrevistes amb l´orientadora, s´ha de comunicar a la tutora.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L´agenda a banda de tindre un ús pedagògic (data, orientació de l'espai -temps, matemàtiques…) la farem servir per a comunicar-nos amb fluïdesa famílies i mestres. Cada dia treballarem amb ella.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El dimecres continuarem fent dia de la fruita.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98c723"/>
              </a:buClr>
              <a:buSzPct val="70000"/>
              <a:buFont typeface="Wingdings" charset="2"/>
              <a:buChar char=""/>
            </a:pPr>
            <a:r>
              <a:rPr b="0" lang="en-US" sz="1800" spc="-1" strike="noStrike">
                <a:solidFill>
                  <a:srgbClr val="404040"/>
                </a:solidFill>
                <a:latin typeface="Trebuchet MS"/>
              </a:rPr>
              <a:t>Farem servir l´assemblea, per treballar cohesió grupal, conflictes, expressió oral…</a:t>
            </a: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Trebuchet M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Application>LibreOffice/6.1.3.2$Windows_X86_64 LibreOffice_project/86daf60bf00efa86ad547e59e09d6bb77c699acb</Application>
  <Words>1273</Words>
  <Paragraphs>112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2020-09-23T15:03:43Z</dcterms:created>
  <dc:creator>Amparo Gonzalez</dc:creator>
  <dc:description/>
  <dc:language>es-ES</dc:language>
  <cp:lastModifiedBy/>
  <dcterms:modified xsi:type="dcterms:W3CDTF">2020-10-22T14:57:10Z</dcterms:modified>
  <cp:revision>19</cp:revision>
  <dc:subject/>
  <dc:title>Benvinguts a primer!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Panorámica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18</vt:i4>
  </property>
</Properties>
</file>