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77" r:id="rId20"/>
    <p:sldId id="274" r:id="rId21"/>
    <p:sldId id="275" r:id="rId22"/>
    <p:sldId id="273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24/5/20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hyperlink" Target="mailto:manolomigueldecervante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8458200" cy="1222375"/>
          </a:xfrm>
        </p:spPr>
        <p:txBody>
          <a:bodyPr/>
          <a:lstStyle/>
          <a:p>
            <a:r>
              <a:rPr lang="es-ES" dirty="0" err="1"/>
              <a:t>ASSenYalar</a:t>
            </a:r>
            <a:r>
              <a:rPr lang="es-ES" dirty="0"/>
              <a:t> “el que no </a:t>
            </a:r>
            <a:r>
              <a:rPr lang="es-ES" dirty="0" err="1"/>
              <a:t>És</a:t>
            </a:r>
            <a:r>
              <a:rPr lang="es-ES" dirty="0"/>
              <a:t>”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8424936" cy="648072"/>
          </a:xfrm>
        </p:spPr>
        <p:txBody>
          <a:bodyPr>
            <a:noAutofit/>
          </a:bodyPr>
          <a:lstStyle/>
          <a:p>
            <a:r>
              <a:rPr lang="es-ES" sz="1500" dirty="0"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lang="es-ES" sz="1500" dirty="0">
                <a:latin typeface="Times New Roman" pitchFamily="18" charset="0"/>
                <a:cs typeface="Times New Roman" pitchFamily="18" charset="0"/>
                <a:hlinkClick r:id="rId2"/>
              </a:rPr>
              <a:t>http://arasaac.org</a:t>
            </a:r>
            <a:r>
              <a:rPr lang="es-ES" sz="1500" dirty="0"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r>
              <a:rPr lang="es-ES" sz="1500" dirty="0"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lang="es-ES" sz="15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iño diciendo que no | Vector Pre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636912" cy="26369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043608" y="2564904"/>
            <a:ext cx="3096344" cy="108012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Objetius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S" sz="2400" b="1" i="1" dirty="0">
                <a:solidFill>
                  <a:schemeClr val="tx2">
                    <a:shade val="75000"/>
                  </a:schemeClr>
                </a:solidFill>
              </a:rPr>
              <a:t>Fomentar la </a:t>
            </a:r>
            <a:r>
              <a:rPr lang="es-ES" sz="2400" b="1" i="1" dirty="0" err="1">
                <a:solidFill>
                  <a:schemeClr val="tx2">
                    <a:shade val="75000"/>
                  </a:schemeClr>
                </a:solidFill>
              </a:rPr>
              <a:t>comprensió</a:t>
            </a:r>
            <a:r>
              <a:rPr lang="es-ES" sz="2400" b="1" i="1" dirty="0">
                <a:solidFill>
                  <a:schemeClr val="tx2">
                    <a:shade val="75000"/>
                  </a:schemeClr>
                </a:solidFill>
              </a:rPr>
              <a:t> verbal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Fomentar</a:t>
            </a:r>
            <a:r>
              <a:rPr kumimoji="0" lang="es-ES" sz="2400" b="1" i="1" u="none" strike="noStrike" kern="1200" cap="none" spc="0" normalizeH="0" noProof="0" dirty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s-ES" sz="2400" b="1" i="1" u="none" strike="noStrike" kern="1200" cap="none" spc="0" normalizeH="0" noProof="0" dirty="0" err="1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razonaent</a:t>
            </a:r>
            <a:r>
              <a:rPr kumimoji="0" lang="es-ES" sz="2400" b="1" i="1" u="none" strike="noStrike" kern="1200" cap="none" spc="0" normalizeH="0" noProof="0" dirty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1" i="1" u="none" strike="noStrike" kern="1200" cap="none" spc="0" normalizeH="0" noProof="0" dirty="0" err="1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lògic</a:t>
            </a:r>
            <a:endParaRPr kumimoji="0" lang="es-ES" sz="2400" b="1" i="1" u="none" strike="noStrike" kern="1200" cap="none" spc="0" normalizeH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S" sz="2400" b="1" i="1" baseline="0" dirty="0">
                <a:solidFill>
                  <a:schemeClr val="tx2">
                    <a:shade val="75000"/>
                  </a:schemeClr>
                </a:solidFill>
              </a:rPr>
              <a:t>Fomentar</a:t>
            </a:r>
            <a:r>
              <a:rPr lang="es-ES" sz="2400" b="1" i="1" dirty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s-ES" sz="2400" b="1" i="1" dirty="0" err="1">
                <a:solidFill>
                  <a:schemeClr val="tx2">
                    <a:shade val="75000"/>
                  </a:schemeClr>
                </a:solidFill>
              </a:rPr>
              <a:t>l’atenció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C722F5-B3A2-5A48-8000-31DDA893D89A}"/>
              </a:ext>
            </a:extLst>
          </p:cNvPr>
          <p:cNvSpPr txBox="1"/>
          <p:nvPr/>
        </p:nvSpPr>
        <p:spPr>
          <a:xfrm>
            <a:off x="899592" y="5085184"/>
            <a:ext cx="760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CEIP MIGUEL DE CERVANTES		   ADAPTACIÓ:            MANOLO MARIN.  MAIG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CARAGOL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379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892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ASSeNYala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el que no </a:t>
            </a:r>
            <a:r>
              <a:rPr kumimoji="0" lang="es-ES" sz="3600" b="0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És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una POMA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5842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368" y="270892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0C6C8-CB18-1E4F-80F7-003653DB28B7}"/>
              </a:ext>
            </a:extLst>
          </p:cNvPr>
          <p:cNvSpPr txBox="1"/>
          <p:nvPr/>
        </p:nvSpPr>
        <p:spPr>
          <a:xfrm>
            <a:off x="3689131" y="662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E80182-F5E6-2443-9EE7-1DA525D65C9F}"/>
              </a:ext>
            </a:extLst>
          </p:cNvPr>
          <p:cNvSpPr txBox="1"/>
          <p:nvPr/>
        </p:nvSpPr>
        <p:spPr>
          <a:xfrm>
            <a:off x="3841531" y="814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LLAUNA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81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928" y="278092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BC8515-5DBA-D74D-B07C-E41BD2BE41E5}"/>
              </a:ext>
            </a:extLst>
          </p:cNvPr>
          <p:cNvSpPr txBox="1"/>
          <p:nvPr/>
        </p:nvSpPr>
        <p:spPr>
          <a:xfrm>
            <a:off x="3689131" y="662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48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2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2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2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2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gallina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7890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120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928" y="270892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</a:t>
            </a:r>
            <a:r>
              <a:rPr kumimoji="0" lang="es-ES" sz="3600" b="0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piNYa</a:t>
            </a:r>
            <a:endParaRPr kumimoji="0" lang="es-ES" sz="3600" b="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8914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928" y="27092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TOMACA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86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368" y="278092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936" y="278120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6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PILOTA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993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360" y="278120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8634" y="271390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9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ÀNEC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962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950" y="2708920"/>
            <a:ext cx="2380970" cy="23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09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TRESOR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198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2447992" cy="24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936" y="2852936"/>
            <a:ext cx="2375984" cy="23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GAT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928" y="285293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ABANS DE COMENÇAR…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59688" cy="5043190"/>
          </a:xfrm>
        </p:spPr>
        <p:txBody>
          <a:bodyPr>
            <a:normAutofit fontScale="55000" lnSpcReduction="200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dirty="0"/>
              <a:t>NO CAL IMPRIMIR. ES POT FER LA MARCA DE LA RESPOSTA QUE DONA EL TEU FILL O FILLA O ESCRIURE-LA A BANDA , GUARDAR-HO I M’HO ENVIEU PER MAIL A </a:t>
            </a:r>
            <a:r>
              <a:rPr lang="es-ES" dirty="0">
                <a:hlinkClick r:id="rId2"/>
              </a:rPr>
              <a:t>manolomigueldecervantes@gmail.com</a:t>
            </a:r>
            <a:r>
              <a:rPr lang="es-ES" dirty="0"/>
              <a:t>. </a:t>
            </a:r>
            <a:r>
              <a:rPr lang="es-ES" dirty="0" err="1"/>
              <a:t>Moltes</a:t>
            </a:r>
            <a:r>
              <a:rPr lang="es-ES" dirty="0"/>
              <a:t> </a:t>
            </a:r>
            <a:r>
              <a:rPr lang="es-ES" dirty="0" err="1"/>
              <a:t>gràcies</a:t>
            </a:r>
            <a:r>
              <a:rPr lang="es-ES" dirty="0"/>
              <a:t> per </a:t>
            </a:r>
            <a:r>
              <a:rPr lang="es-ES" dirty="0" err="1"/>
              <a:t>l’esforç</a:t>
            </a:r>
            <a:r>
              <a:rPr lang="es-ES" dirty="0"/>
              <a:t> de </a:t>
            </a:r>
            <a:r>
              <a:rPr lang="es-ES" dirty="0" err="1"/>
              <a:t>bestreta</a:t>
            </a:r>
            <a:r>
              <a:rPr lang="es-ES" dirty="0"/>
              <a:t>.</a:t>
            </a:r>
          </a:p>
          <a:p>
            <a:pPr marL="0" lvl="0" indent="0" algn="just">
              <a:buNone/>
            </a:pPr>
            <a:endParaRPr lang="es-ES" dirty="0"/>
          </a:p>
          <a:p>
            <a:pPr lvl="0" algn="just">
              <a:buFont typeface="Wingdings" pitchFamily="2" charset="2"/>
              <a:buChar char="v"/>
            </a:pPr>
            <a:r>
              <a:rPr lang="es-ES" dirty="0"/>
              <a:t>La </a:t>
            </a:r>
            <a:r>
              <a:rPr lang="es-ES" dirty="0" err="1"/>
              <a:t>finalitat</a:t>
            </a:r>
            <a:r>
              <a:rPr lang="es-ES" dirty="0"/>
              <a:t> </a:t>
            </a:r>
            <a:r>
              <a:rPr lang="es-ES" dirty="0" err="1"/>
              <a:t>d'aquesta</a:t>
            </a:r>
            <a:r>
              <a:rPr lang="es-ES" dirty="0"/>
              <a:t> </a:t>
            </a:r>
            <a:r>
              <a:rPr lang="es-ES" dirty="0" err="1"/>
              <a:t>activitat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fomentar en el/la menor la </a:t>
            </a:r>
            <a:r>
              <a:rPr lang="es-ES" dirty="0" err="1"/>
              <a:t>comprensió</a:t>
            </a:r>
            <a:r>
              <a:rPr lang="es-ES" dirty="0"/>
              <a:t> del “no </a:t>
            </a:r>
            <a:r>
              <a:rPr lang="es-ES" dirty="0" err="1"/>
              <a:t>és</a:t>
            </a:r>
            <a:r>
              <a:rPr lang="es-ES" dirty="0"/>
              <a:t>”. </a:t>
            </a:r>
            <a:r>
              <a:rPr lang="es-ES" dirty="0" err="1"/>
              <a:t>Això</a:t>
            </a:r>
            <a:r>
              <a:rPr lang="es-ES" dirty="0"/>
              <a:t> </a:t>
            </a:r>
            <a:r>
              <a:rPr lang="es-ES" dirty="0" err="1"/>
              <a:t>ajudarà</a:t>
            </a:r>
            <a:r>
              <a:rPr lang="es-ES" dirty="0"/>
              <a:t> al </a:t>
            </a:r>
            <a:r>
              <a:rPr lang="es-ES" dirty="0" err="1"/>
              <a:t>fet</a:t>
            </a:r>
            <a:r>
              <a:rPr lang="es-ES" dirty="0"/>
              <a:t> que, </a:t>
            </a:r>
            <a:r>
              <a:rPr lang="es-ES" dirty="0" err="1"/>
              <a:t>menors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dificultat</a:t>
            </a:r>
            <a:r>
              <a:rPr lang="es-ES" dirty="0"/>
              <a:t> en la </a:t>
            </a:r>
            <a:r>
              <a:rPr lang="es-ES" dirty="0" err="1"/>
              <a:t>comprensió</a:t>
            </a:r>
            <a:r>
              <a:rPr lang="es-ES" dirty="0"/>
              <a:t> del </a:t>
            </a:r>
            <a:r>
              <a:rPr lang="es-ES" dirty="0" err="1"/>
              <a:t>llenguatge</a:t>
            </a:r>
            <a:r>
              <a:rPr lang="es-ES" dirty="0"/>
              <a:t>, </a:t>
            </a:r>
            <a:r>
              <a:rPr lang="es-ES" dirty="0" err="1"/>
              <a:t>aprenguen</a:t>
            </a:r>
            <a:r>
              <a:rPr lang="es-ES" dirty="0"/>
              <a:t> a parar </a:t>
            </a:r>
            <a:r>
              <a:rPr lang="es-ES" dirty="0" err="1"/>
              <a:t>atenció</a:t>
            </a:r>
            <a:r>
              <a:rPr lang="es-ES" dirty="0"/>
              <a:t> a la </a:t>
            </a:r>
            <a:r>
              <a:rPr lang="es-ES" dirty="0" err="1"/>
              <a:t>negació</a:t>
            </a:r>
            <a:r>
              <a:rPr lang="es-ES" dirty="0"/>
              <a:t>. </a:t>
            </a:r>
            <a:r>
              <a:rPr lang="es-ES" dirty="0" err="1"/>
              <a:t>S'acostumen</a:t>
            </a:r>
            <a:r>
              <a:rPr lang="es-ES" dirty="0"/>
              <a:t> a escoltar i </a:t>
            </a:r>
            <a:r>
              <a:rPr lang="es-ES" dirty="0" err="1"/>
              <a:t>comprendre</a:t>
            </a:r>
            <a:r>
              <a:rPr lang="es-ES" dirty="0"/>
              <a:t> </a:t>
            </a:r>
            <a:r>
              <a:rPr lang="es-ES" dirty="0" err="1"/>
              <a:t>ordres</a:t>
            </a:r>
            <a:r>
              <a:rPr lang="es-ES" dirty="0"/>
              <a:t> en </a:t>
            </a:r>
            <a:r>
              <a:rPr lang="es-ES" dirty="0" err="1"/>
              <a:t>afirmatiu</a:t>
            </a:r>
            <a:r>
              <a:rPr lang="es-ES" dirty="0"/>
              <a:t> que, </a:t>
            </a: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el </a:t>
            </a:r>
            <a:r>
              <a:rPr lang="es-ES" dirty="0" err="1"/>
              <a:t>contrari</a:t>
            </a:r>
            <a:r>
              <a:rPr lang="es-ES" dirty="0"/>
              <a:t>, presenten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dificultats</a:t>
            </a:r>
            <a:r>
              <a:rPr lang="es-ES" dirty="0"/>
              <a:t>.</a:t>
            </a:r>
          </a:p>
          <a:p>
            <a:pPr lvl="0" algn="just">
              <a:buFont typeface="Wingdings" pitchFamily="2" charset="2"/>
              <a:buChar char="v"/>
            </a:pPr>
            <a:endParaRPr lang="es-ES" dirty="0"/>
          </a:p>
          <a:p>
            <a:pPr lvl="0" algn="just">
              <a:buFont typeface="Wingdings" pitchFamily="2" charset="2"/>
              <a:buChar char="v"/>
            </a:pPr>
            <a:r>
              <a:rPr lang="es-ES" dirty="0"/>
              <a:t>Si falla o no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capaç</a:t>
            </a:r>
            <a:r>
              <a:rPr lang="es-ES" dirty="0"/>
              <a:t> de </a:t>
            </a:r>
            <a:r>
              <a:rPr lang="es-ES" dirty="0" err="1"/>
              <a:t>comprendre</a:t>
            </a:r>
            <a:r>
              <a:rPr lang="es-ES" dirty="0"/>
              <a:t> la </a:t>
            </a:r>
            <a:r>
              <a:rPr lang="es-ES" dirty="0" err="1"/>
              <a:t>dinàmica</a:t>
            </a:r>
            <a:r>
              <a:rPr lang="es-ES" dirty="0"/>
              <a:t> de </a:t>
            </a:r>
            <a:r>
              <a:rPr lang="es-ES" dirty="0" err="1"/>
              <a:t>l'activitat</a:t>
            </a:r>
            <a:r>
              <a:rPr lang="es-ES" dirty="0"/>
              <a:t>, primer fes-li saber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cada cosa. </a:t>
            </a:r>
            <a:r>
              <a:rPr lang="es-ES" dirty="0" err="1"/>
              <a:t>Després</a:t>
            </a:r>
            <a:r>
              <a:rPr lang="es-ES" dirty="0"/>
              <a:t>, posa-li </a:t>
            </a:r>
            <a:r>
              <a:rPr lang="es-ES" dirty="0" err="1"/>
              <a:t>l'accent</a:t>
            </a:r>
            <a:r>
              <a:rPr lang="es-ES" dirty="0"/>
              <a:t> a demostrar-li que encara que </a:t>
            </a:r>
            <a:r>
              <a:rPr lang="es-ES" dirty="0" err="1"/>
              <a:t>diguem</a:t>
            </a:r>
            <a:r>
              <a:rPr lang="es-ES" dirty="0"/>
              <a:t> el </a:t>
            </a:r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l'objecte</a:t>
            </a:r>
            <a:r>
              <a:rPr lang="es-ES" dirty="0"/>
              <a:t>, ha de </a:t>
            </a:r>
            <a:r>
              <a:rPr lang="es-ES" dirty="0" err="1"/>
              <a:t>tindre</a:t>
            </a:r>
            <a:r>
              <a:rPr lang="es-ES" dirty="0"/>
              <a:t> en </a:t>
            </a:r>
            <a:r>
              <a:rPr lang="es-ES" dirty="0" err="1"/>
              <a:t>compte</a:t>
            </a:r>
            <a:r>
              <a:rPr lang="es-ES" dirty="0"/>
              <a:t> que </a:t>
            </a:r>
            <a:r>
              <a:rPr lang="es-ES" dirty="0" err="1"/>
              <a:t>l'ordre</a:t>
            </a:r>
            <a:r>
              <a:rPr lang="es-ES" dirty="0"/>
              <a:t> va precedida de la </a:t>
            </a:r>
            <a:r>
              <a:rPr lang="es-ES" dirty="0" err="1"/>
              <a:t>negació</a:t>
            </a:r>
            <a:r>
              <a:rPr lang="es-ES" dirty="0"/>
              <a:t>.</a:t>
            </a:r>
          </a:p>
          <a:p>
            <a:pPr lvl="0" algn="just">
              <a:buNone/>
            </a:pPr>
            <a:endParaRPr lang="es-ES" dirty="0"/>
          </a:p>
          <a:p>
            <a:pPr lvl="0" algn="just">
              <a:buFont typeface="Wingdings" pitchFamily="2" charset="2"/>
              <a:buChar char="v"/>
            </a:pPr>
            <a:r>
              <a:rPr lang="es-ES" dirty="0"/>
              <a:t>Per </a:t>
            </a:r>
            <a:r>
              <a:rPr lang="es-ES" dirty="0" err="1"/>
              <a:t>exemple</a:t>
            </a:r>
            <a:r>
              <a:rPr lang="es-ES" dirty="0"/>
              <a:t>: </a:t>
            </a:r>
            <a:r>
              <a:rPr lang="es-ES" dirty="0" err="1"/>
              <a:t>dis</a:t>
            </a:r>
            <a:r>
              <a:rPr lang="es-ES" dirty="0"/>
              <a:t>-li “</a:t>
            </a:r>
            <a:r>
              <a:rPr lang="es-ES" dirty="0" err="1"/>
              <a:t>assenyala</a:t>
            </a:r>
            <a:r>
              <a:rPr lang="es-ES" dirty="0"/>
              <a:t> el que no </a:t>
            </a:r>
            <a:r>
              <a:rPr lang="es-ES" dirty="0" err="1"/>
              <a:t>és</a:t>
            </a:r>
            <a:r>
              <a:rPr lang="es-ES" dirty="0"/>
              <a:t> una pilota” i per a </a:t>
            </a:r>
            <a:r>
              <a:rPr lang="es-ES" dirty="0" err="1"/>
              <a:t>ajudar</a:t>
            </a:r>
            <a:r>
              <a:rPr lang="es-ES" dirty="0"/>
              <a:t> a la </a:t>
            </a:r>
            <a:r>
              <a:rPr lang="es-ES" dirty="0" err="1"/>
              <a:t>seua</a:t>
            </a:r>
            <a:r>
              <a:rPr lang="es-ES" dirty="0"/>
              <a:t> </a:t>
            </a:r>
            <a:r>
              <a:rPr lang="es-ES" dirty="0" err="1"/>
              <a:t>comprensió</a:t>
            </a:r>
            <a:r>
              <a:rPr lang="es-ES" dirty="0"/>
              <a:t>: “</a:t>
            </a:r>
            <a:r>
              <a:rPr lang="es-ES" dirty="0" err="1"/>
              <a:t>Això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una pilota (</a:t>
            </a:r>
            <a:r>
              <a:rPr lang="es-ES" dirty="0" err="1"/>
              <a:t>mentre</a:t>
            </a:r>
            <a:r>
              <a:rPr lang="es-ES" dirty="0"/>
              <a:t> </a:t>
            </a:r>
            <a:r>
              <a:rPr lang="es-ES" dirty="0" err="1"/>
              <a:t>l'assenyala</a:t>
            </a:r>
            <a:r>
              <a:rPr lang="es-ES" dirty="0"/>
              <a:t>)”, “</a:t>
            </a:r>
            <a:r>
              <a:rPr lang="es-ES" dirty="0" err="1"/>
              <a:t>Això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una </a:t>
            </a:r>
            <a:r>
              <a:rPr lang="es-ES" dirty="0" err="1"/>
              <a:t>papallona</a:t>
            </a:r>
            <a:r>
              <a:rPr lang="es-ES" dirty="0"/>
              <a:t> (</a:t>
            </a:r>
            <a:r>
              <a:rPr lang="es-ES" dirty="0" err="1"/>
              <a:t>mentre</a:t>
            </a:r>
            <a:r>
              <a:rPr lang="es-ES" dirty="0"/>
              <a:t> </a:t>
            </a:r>
            <a:r>
              <a:rPr lang="es-ES" dirty="0" err="1"/>
              <a:t>l'assenyala</a:t>
            </a:r>
            <a:r>
              <a:rPr lang="es-ES" dirty="0"/>
              <a:t>)”; “</a:t>
            </a:r>
            <a:r>
              <a:rPr lang="es-ES" dirty="0" err="1"/>
              <a:t>Això</a:t>
            </a:r>
            <a:r>
              <a:rPr lang="es-ES" dirty="0"/>
              <a:t> no </a:t>
            </a:r>
            <a:r>
              <a:rPr lang="es-ES" dirty="0" err="1"/>
              <a:t>és</a:t>
            </a:r>
            <a:r>
              <a:rPr lang="es-ES" dirty="0"/>
              <a:t> una </a:t>
            </a:r>
            <a:r>
              <a:rPr lang="es-ES" dirty="0" err="1"/>
              <a:t>papallona</a:t>
            </a:r>
            <a:r>
              <a:rPr lang="es-ES" dirty="0"/>
              <a:t> (</a:t>
            </a:r>
            <a:r>
              <a:rPr lang="es-ES" dirty="0" err="1"/>
              <a:t>mentre</a:t>
            </a:r>
            <a:r>
              <a:rPr lang="es-ES" dirty="0"/>
              <a:t> </a:t>
            </a:r>
            <a:r>
              <a:rPr lang="es-ES" dirty="0" err="1"/>
              <a:t>assenyala</a:t>
            </a:r>
            <a:r>
              <a:rPr lang="es-ES" dirty="0"/>
              <a:t> la pilota)”,“</a:t>
            </a:r>
            <a:r>
              <a:rPr lang="es-ES" dirty="0" err="1"/>
              <a:t>Això</a:t>
            </a:r>
            <a:r>
              <a:rPr lang="es-ES" dirty="0"/>
              <a:t> no </a:t>
            </a:r>
            <a:r>
              <a:rPr lang="es-ES" dirty="0" err="1"/>
              <a:t>és</a:t>
            </a:r>
            <a:r>
              <a:rPr lang="es-ES" dirty="0"/>
              <a:t> una pilota (</a:t>
            </a:r>
            <a:r>
              <a:rPr lang="es-ES" dirty="0" err="1"/>
              <a:t>mentre</a:t>
            </a:r>
            <a:r>
              <a:rPr lang="es-ES" dirty="0"/>
              <a:t> </a:t>
            </a:r>
            <a:r>
              <a:rPr lang="es-ES" dirty="0" err="1"/>
              <a:t>assenyala</a:t>
            </a:r>
            <a:r>
              <a:rPr lang="es-ES" dirty="0"/>
              <a:t> la </a:t>
            </a:r>
            <a:r>
              <a:rPr lang="es-ES" dirty="0" err="1"/>
              <a:t>papallona</a:t>
            </a:r>
            <a:r>
              <a:rPr lang="es-ES" dirty="0"/>
              <a:t>)”.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arasaac.org/temp/tmpLgnsBt_29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DOFÍ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403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928" y="278092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4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</a:t>
            </a:r>
            <a:r>
              <a:rPr kumimoji="0" lang="es-ES" sz="3600" b="0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galeta</a:t>
            </a:r>
            <a:endParaRPr kumimoji="0" lang="es-ES" sz="3600" b="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058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8942" y="2780928"/>
            <a:ext cx="2380970" cy="23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</a:t>
            </a:r>
            <a:r>
              <a:rPr kumimoji="0" lang="es-ES" sz="3600" b="0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daU</a:t>
            </a:r>
            <a:endParaRPr kumimoji="0" lang="es-ES" sz="3600" b="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301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120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92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30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53208" y="3212976"/>
            <a:ext cx="4695056" cy="951853"/>
          </a:xfrm>
        </p:spPr>
        <p:txBody>
          <a:bodyPr>
            <a:normAutofit/>
          </a:bodyPr>
          <a:lstStyle/>
          <a:p>
            <a:r>
              <a:rPr lang="es-ES" dirty="0"/>
              <a:t>HO HAS ACONSEGUIT!!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87824" y="548680"/>
            <a:ext cx="3240360" cy="86409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MOLT BÉ!!</a:t>
            </a:r>
          </a:p>
        </p:txBody>
      </p:sp>
      <p:pic>
        <p:nvPicPr>
          <p:cNvPr id="48130" name="Picture 2" descr="http://www.arasaac.org/repositorio/thumbs/10/200/3/31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472" y="3429000"/>
            <a:ext cx="1905000" cy="1905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8132" name="Picture 4" descr="http://www.arasaac.org/repositorio/thumbs/10/200/4/4563.png">
            <a:hlinkHover r:id="" action="ppaction://noaction" highlightClick="1">
              <a:snd r:embed="rId3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340768"/>
            <a:ext cx="1905000" cy="1905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8" name="Picture 2" descr="http://www.arasaac.org/repositorio/thumbs/10/200/3/31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1905000" cy="1905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169224-8C6A-3641-8350-89B089ACB9FC}"/>
              </a:ext>
            </a:extLst>
          </p:cNvPr>
          <p:cNvSpPr txBox="1"/>
          <p:nvPr/>
        </p:nvSpPr>
        <p:spPr>
          <a:xfrm>
            <a:off x="2339752" y="4293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ENHORABONA,</a:t>
            </a:r>
          </a:p>
          <a:p>
            <a:pPr algn="r"/>
            <a:r>
              <a:rPr lang="es-ES" dirty="0"/>
              <a:t>MANOLO.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4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654" y="2780928"/>
            <a:ext cx="2669282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ASSeNYala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el </a:t>
            </a:r>
            <a:r>
              <a:rPr kumimoji="0" lang="es-ES" sz="3600" b="0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no </a:t>
            </a:r>
            <a:r>
              <a:rPr kumimoji="0" lang="es-ES" sz="3600" b="0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És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una pelota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341" name="Picture 5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352" y="285293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POAL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650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68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XUPLÓ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8674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936" y="278120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9695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COTXE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69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0864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ÓS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22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una TASSA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74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852936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988840"/>
            <a:ext cx="7776864" cy="410445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800" y="332657"/>
            <a:ext cx="8062664" cy="10801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ASSeNYala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el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quE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no </a:t>
            </a:r>
            <a:r>
              <a:rPr lang="es-ES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És</a:t>
            </a: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kumimoji="0" lang="es-ES" sz="3600" b="0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 CARAMEL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4139952" y="908720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2770" name="Picture 2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928" y="27092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92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>
            <a:stCxn id="5" idx="0"/>
            <a:endCxn id="5" idx="2"/>
          </p:cNvCxnSpPr>
          <p:nvPr/>
        </p:nvCxnSpPr>
        <p:spPr>
          <a:xfrm>
            <a:off x="4644008" y="1988840"/>
            <a:ext cx="0" cy="4104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2 Subtítulo"/>
          <p:cNvSpPr txBox="1">
            <a:spLocks/>
          </p:cNvSpPr>
          <p:nvPr/>
        </p:nvSpPr>
        <p:spPr>
          <a:xfrm>
            <a:off x="539552" y="6209928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 pictogramas: Sergio Palao Procedencia: ARASAAC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/>
              </a:rPr>
              <a:t>http://arasaac.org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Licencia: CC (BY-NC-SA)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Autora: Blanca López Ortuño. Logopeda en Atención Temprana.</a:t>
            </a:r>
            <a:endParaRPr kumimoji="0" lang="es-ES" sz="15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1140</Words>
  <Application>Microsoft Macintosh PowerPoint</Application>
  <PresentationFormat>Presentación en pantalla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Franklin Gothic Book</vt:lpstr>
      <vt:lpstr>Franklin Gothic Medium</vt:lpstr>
      <vt:lpstr>Times New Roman</vt:lpstr>
      <vt:lpstr>Wingdings</vt:lpstr>
      <vt:lpstr>Wingdings 2</vt:lpstr>
      <vt:lpstr>Viajes</vt:lpstr>
      <vt:lpstr>ASSenYalar “el que no És”</vt:lpstr>
      <vt:lpstr>ABANS DE COMENÇAR…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 HAS ACONSEGUIT!!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Señalar “el que no es”</dc:title>
  <dc:creator>Blanca</dc:creator>
  <cp:lastModifiedBy>carolgomezescriva@gmail.com</cp:lastModifiedBy>
  <cp:revision>62</cp:revision>
  <dcterms:created xsi:type="dcterms:W3CDTF">2020-05-14T12:19:33Z</dcterms:created>
  <dcterms:modified xsi:type="dcterms:W3CDTF">2020-05-24T05:57:12Z</dcterms:modified>
</cp:coreProperties>
</file>