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2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A0607D9-72E4-4316-A230-EE786234E1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Programa</a:t>
            </a:r>
            <a:br>
              <a:rPr lang="es-ES" dirty="0"/>
            </a:br>
            <a:r>
              <a:rPr lang="es-ES" dirty="0"/>
              <a:t>educación emocional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BFCFEA2-98B5-4DD8-A982-D8BE3C9A2A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5" y="0"/>
            <a:ext cx="120747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0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307943-2903-47F5-850C-35C6F376E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EDUCACIÓN </a:t>
            </a:r>
            <a:r>
              <a:rPr lang="es-ES" dirty="0"/>
              <a:t>EMOCIONAL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E199402-CD6A-4B0C-9C2F-A0CD71EE8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800" b="1" dirty="0" smtClean="0"/>
              <a:t>“</a:t>
            </a:r>
            <a:r>
              <a:rPr lang="es-ES" sz="2800" b="1" dirty="0" smtClean="0"/>
              <a:t>Habilidad de manejar los sentimientos y emociones propias y de los demás, de discriminar entre ellas y utilizar esa información para guiar el pensamiento y la acción</a:t>
            </a:r>
            <a:r>
              <a:rPr lang="es-ES" sz="2800" b="1" dirty="0" smtClean="0"/>
              <a:t>”. </a:t>
            </a:r>
            <a:endParaRPr lang="es-ES" sz="2800" b="1" dirty="0"/>
          </a:p>
          <a:p>
            <a:pPr marL="0" indent="0" algn="ctr">
              <a:buNone/>
            </a:pPr>
            <a:r>
              <a:rPr lang="es-ES" sz="2800" b="1" dirty="0" err="1" smtClean="0"/>
              <a:t>Salovey</a:t>
            </a:r>
            <a:r>
              <a:rPr lang="es-ES" sz="2800" b="1" dirty="0" smtClean="0"/>
              <a:t> y Mayer.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1496552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108A88D-9C27-4D4B-A986-BF273D5EC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Aprenderemos A …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E399460-10D6-425C-8D68-BA52CE10E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/>
              <a:t> IDENTIFICAR  </a:t>
            </a:r>
            <a:r>
              <a:rPr lang="es-ES" sz="2400" b="1" dirty="0"/>
              <a:t>Y </a:t>
            </a:r>
            <a:r>
              <a:rPr lang="es-ES" sz="2400" b="1" dirty="0" smtClean="0"/>
              <a:t> </a:t>
            </a:r>
            <a:r>
              <a:rPr lang="es-ES" sz="2400" b="1" dirty="0" smtClean="0"/>
              <a:t>EXPRESAR LAS EMOCIONES.</a:t>
            </a:r>
          </a:p>
          <a:p>
            <a:r>
              <a:rPr lang="es-ES" sz="2400" b="1" dirty="0" smtClean="0"/>
              <a:t>GESTIONAR LOS SENTIMIENTOS.</a:t>
            </a:r>
          </a:p>
          <a:p>
            <a:r>
              <a:rPr lang="es-ES" sz="2400" b="1" dirty="0" smtClean="0"/>
              <a:t>RESOLVER LOS CONFLICTOS  A TRAVÉS DEL DIÁLOGO.</a:t>
            </a:r>
          </a:p>
          <a:p>
            <a:r>
              <a:rPr lang="es-ES" sz="2400" b="1" dirty="0" smtClean="0"/>
              <a:t>RELAJARNOS.</a:t>
            </a:r>
          </a:p>
          <a:p>
            <a:r>
              <a:rPr lang="es-ES" sz="2400" b="1" dirty="0" smtClean="0"/>
              <a:t>RESPETAR LAS DIFERENCIAS.</a:t>
            </a:r>
          </a:p>
          <a:p>
            <a:endParaRPr lang="es-ES" sz="2400" b="1" dirty="0" smtClean="0"/>
          </a:p>
          <a:p>
            <a:pPr marL="0" indent="0">
              <a:buNone/>
            </a:pPr>
            <a:r>
              <a:rPr lang="es-ES" sz="2400" b="1" dirty="0" smtClean="0"/>
              <a:t>APRENDEREMOS A SER Y A CONVIVIR</a:t>
            </a:r>
            <a:endParaRPr lang="es-ES" sz="2400" b="1" dirty="0" smtClean="0"/>
          </a:p>
          <a:p>
            <a:endParaRPr lang="es-ES" sz="2400" b="1" dirty="0" smtClean="0"/>
          </a:p>
          <a:p>
            <a:endParaRPr lang="es-ES" sz="2400" b="1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1721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88D3FA6-05A4-4364-BDB2-71F410764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5400" dirty="0"/>
              <a:t>OBJETIVOS DEL PROGRAMA reto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981B219-8380-4E48-800B-28160DF47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568889"/>
          </a:xfrm>
        </p:spPr>
        <p:txBody>
          <a:bodyPr>
            <a:noAutofit/>
          </a:bodyPr>
          <a:lstStyle/>
          <a:p>
            <a:r>
              <a:rPr lang="es-ES" sz="2800" dirty="0"/>
              <a:t>Aprender a identificar las emociones a través de los cuentos y actividades propuestas</a:t>
            </a:r>
          </a:p>
          <a:p>
            <a:r>
              <a:rPr lang="es-ES" sz="2800" dirty="0"/>
              <a:t>Saber expresar los sentimientos y emociones</a:t>
            </a:r>
          </a:p>
          <a:p>
            <a:r>
              <a:rPr lang="es-ES" sz="2800" dirty="0"/>
              <a:t>Gestionar las emociones de forma positiva</a:t>
            </a:r>
          </a:p>
          <a:p>
            <a:r>
              <a:rPr lang="es-ES" sz="2800" dirty="0"/>
              <a:t>Desarrollar la empatía, la autoestima y el respeto</a:t>
            </a:r>
          </a:p>
          <a:p>
            <a:r>
              <a:rPr lang="es-ES" sz="2800" dirty="0"/>
              <a:t>Aprender técnicas de relajación</a:t>
            </a:r>
          </a:p>
          <a:p>
            <a:r>
              <a:rPr lang="es-ES" sz="2800" dirty="0"/>
              <a:t>Solucionar </a:t>
            </a:r>
            <a:r>
              <a:rPr lang="es-ES" sz="2800" dirty="0" smtClean="0"/>
              <a:t> </a:t>
            </a:r>
            <a:r>
              <a:rPr lang="es-ES" sz="2800" dirty="0"/>
              <a:t>los conflictos a través del diálogo</a:t>
            </a:r>
          </a:p>
        </p:txBody>
      </p:sp>
    </p:spTree>
    <p:extLst>
      <p:ext uri="{BB962C8B-B14F-4D97-AF65-F5344CB8AC3E}">
        <p14:creationId xmlns:p14="http://schemas.microsoft.com/office/powerpoint/2010/main" val="20718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66815E78-4AEC-42A4-A277-DFCA8BE70900}"/>
              </a:ext>
            </a:extLst>
          </p:cNvPr>
          <p:cNvSpPr txBox="1">
            <a:spLocks/>
          </p:cNvSpPr>
          <p:nvPr/>
        </p:nvSpPr>
        <p:spPr bwMode="black">
          <a:xfrm>
            <a:off x="897608" y="1157591"/>
            <a:ext cx="4296962" cy="4397388"/>
          </a:xfrm>
          <a:prstGeom prst="ellipse">
            <a:avLst/>
          </a:prstGeom>
          <a:solidFill>
            <a:schemeClr val="accent2"/>
          </a:solidFill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rgbClr val="FFFFFF"/>
                </a:solidFill>
              </a:rPr>
              <a:t>NOVEDAD</a:t>
            </a:r>
          </a:p>
          <a:p>
            <a:r>
              <a:rPr lang="en-US" sz="3000" dirty="0">
                <a:solidFill>
                  <a:srgbClr val="FFFFFF"/>
                </a:solidFill>
              </a:rPr>
              <a:t>PROGRAMA </a:t>
            </a:r>
            <a:r>
              <a:rPr lang="en-US" sz="3000" dirty="0">
                <a:solidFill>
                  <a:srgbClr val="00B050"/>
                </a:solidFill>
              </a:rPr>
              <a:t>R</a:t>
            </a:r>
            <a:r>
              <a:rPr lang="en-US" sz="3000" dirty="0">
                <a:solidFill>
                  <a:srgbClr val="00B0F0"/>
                </a:solidFill>
              </a:rPr>
              <a:t>E</a:t>
            </a:r>
            <a:r>
              <a:rPr lang="en-US" sz="3000" dirty="0">
                <a:solidFill>
                  <a:srgbClr val="7030A0"/>
                </a:solidFill>
              </a:rPr>
              <a:t>TO</a:t>
            </a:r>
          </a:p>
          <a:p>
            <a:r>
              <a:rPr lang="en-US" sz="1400" dirty="0">
                <a:solidFill>
                  <a:srgbClr val="FFFFFF"/>
                </a:solidFill>
              </a:rPr>
              <a:t>Eva </a:t>
            </a:r>
            <a:r>
              <a:rPr lang="en-US" sz="1400" dirty="0" err="1">
                <a:solidFill>
                  <a:srgbClr val="FFFFFF"/>
                </a:solidFill>
              </a:rPr>
              <a:t>solaZ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AA8FF6E-A944-4258-BE99-4B3C0D784B84}"/>
              </a:ext>
            </a:extLst>
          </p:cNvPr>
          <p:cNvSpPr txBox="1">
            <a:spLocks/>
          </p:cNvSpPr>
          <p:nvPr/>
        </p:nvSpPr>
        <p:spPr>
          <a:xfrm>
            <a:off x="6259551" y="1434720"/>
            <a:ext cx="4652840" cy="39785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40404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E15FEF03-7118-408C-ADC0-BE9EDB0846C0}"/>
              </a:ext>
            </a:extLst>
          </p:cNvPr>
          <p:cNvSpPr txBox="1">
            <a:spLocks/>
          </p:cNvSpPr>
          <p:nvPr/>
        </p:nvSpPr>
        <p:spPr>
          <a:xfrm>
            <a:off x="6411951" y="625758"/>
            <a:ext cx="4652840" cy="2594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600" b="1" dirty="0">
                <a:solidFill>
                  <a:srgbClr val="00B050"/>
                </a:solidFill>
              </a:rPr>
              <a:t>Respeto</a:t>
            </a:r>
            <a:r>
              <a:rPr lang="es-ES" sz="2600" b="1" dirty="0">
                <a:solidFill>
                  <a:srgbClr val="404040"/>
                </a:solidFill>
              </a:rPr>
              <a:t>, </a:t>
            </a:r>
            <a:r>
              <a:rPr lang="es-ES" sz="2600" b="1" dirty="0">
                <a:solidFill>
                  <a:srgbClr val="00B0F0"/>
                </a:solidFill>
              </a:rPr>
              <a:t>Empatía </a:t>
            </a:r>
            <a:r>
              <a:rPr lang="es-ES" sz="2600" b="1" dirty="0">
                <a:solidFill>
                  <a:srgbClr val="404040"/>
                </a:solidFill>
              </a:rPr>
              <a:t>y </a:t>
            </a:r>
            <a:r>
              <a:rPr lang="es-ES" sz="2600" b="1" dirty="0" err="1">
                <a:solidFill>
                  <a:srgbClr val="7030A0"/>
                </a:solidFill>
              </a:rPr>
              <a:t>TOlerancia</a:t>
            </a:r>
            <a:endParaRPr lang="es-ES" sz="2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s-ES" sz="2200" b="1" u="sng" dirty="0">
              <a:solidFill>
                <a:srgbClr val="404040"/>
              </a:solidFill>
            </a:endParaRPr>
          </a:p>
          <a:p>
            <a:pPr marL="0" indent="0">
              <a:buNone/>
            </a:pPr>
            <a:r>
              <a:rPr lang="es-ES" sz="2200" b="1" u="sng" dirty="0">
                <a:solidFill>
                  <a:srgbClr val="404040"/>
                </a:solidFill>
              </a:rPr>
              <a:t>1º TRIMESTRE</a:t>
            </a:r>
          </a:p>
          <a:p>
            <a:r>
              <a:rPr lang="es-ES" sz="2200" dirty="0">
                <a:solidFill>
                  <a:srgbClr val="404040"/>
                </a:solidFill>
              </a:rPr>
              <a:t>Rincón de la amistad</a:t>
            </a:r>
          </a:p>
          <a:p>
            <a:r>
              <a:rPr lang="es-ES" sz="2200" dirty="0">
                <a:solidFill>
                  <a:srgbClr val="404040"/>
                </a:solidFill>
              </a:rPr>
              <a:t>Banco de la paz</a:t>
            </a:r>
          </a:p>
          <a:p>
            <a:r>
              <a:rPr lang="es-ES" sz="2200" dirty="0" smtClean="0">
                <a:solidFill>
                  <a:srgbClr val="404040"/>
                </a:solidFill>
              </a:rPr>
              <a:t>Descubrimos las emociones</a:t>
            </a:r>
            <a:endParaRPr lang="es-ES" sz="2200" dirty="0">
              <a:solidFill>
                <a:srgbClr val="404040"/>
              </a:solidFill>
            </a:endParaRPr>
          </a:p>
          <a:p>
            <a:pPr marL="0" indent="0">
              <a:buNone/>
            </a:pPr>
            <a:endParaRPr lang="es-ES" sz="2200" dirty="0">
              <a:solidFill>
                <a:srgbClr val="40404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C249D864-3FC0-4E98-A5E4-A883C8AEB530}"/>
              </a:ext>
            </a:extLst>
          </p:cNvPr>
          <p:cNvSpPr txBox="1">
            <a:spLocks/>
          </p:cNvSpPr>
          <p:nvPr/>
        </p:nvSpPr>
        <p:spPr>
          <a:xfrm>
            <a:off x="6259551" y="3211780"/>
            <a:ext cx="4652840" cy="3202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dirty="0">
              <a:solidFill>
                <a:srgbClr val="404040"/>
              </a:solidFill>
            </a:endParaRPr>
          </a:p>
          <a:p>
            <a:pPr marL="0" indent="0">
              <a:buNone/>
            </a:pPr>
            <a:r>
              <a:rPr lang="es-ES" b="1" u="sng" dirty="0">
                <a:solidFill>
                  <a:srgbClr val="404040"/>
                </a:solidFill>
              </a:rPr>
              <a:t>2º TRIMESTRE</a:t>
            </a:r>
          </a:p>
          <a:p>
            <a:r>
              <a:rPr lang="es-ES" dirty="0">
                <a:solidFill>
                  <a:srgbClr val="404040"/>
                </a:solidFill>
              </a:rPr>
              <a:t>Rincón de </a:t>
            </a:r>
            <a:r>
              <a:rPr lang="es-ES" dirty="0" smtClean="0">
                <a:solidFill>
                  <a:srgbClr val="404040"/>
                </a:solidFill>
              </a:rPr>
              <a:t>la tranquilidad</a:t>
            </a:r>
            <a:endParaRPr lang="es-ES" dirty="0">
              <a:solidFill>
                <a:srgbClr val="404040"/>
              </a:solidFill>
            </a:endParaRPr>
          </a:p>
          <a:p>
            <a:r>
              <a:rPr lang="es-ES" dirty="0" smtClean="0">
                <a:solidFill>
                  <a:srgbClr val="404040"/>
                </a:solidFill>
              </a:rPr>
              <a:t>Trabajamos el respeto.</a:t>
            </a:r>
            <a:endParaRPr lang="es-ES" dirty="0">
              <a:solidFill>
                <a:srgbClr val="404040"/>
              </a:solidFill>
            </a:endParaRPr>
          </a:p>
          <a:p>
            <a:r>
              <a:rPr lang="es-ES" dirty="0" smtClean="0">
                <a:solidFill>
                  <a:srgbClr val="404040"/>
                </a:solidFill>
              </a:rPr>
              <a:t>Aprendemos a expresar las emociones</a:t>
            </a:r>
            <a:endParaRPr lang="es-ES" dirty="0">
              <a:solidFill>
                <a:srgbClr val="40404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CD1DFB74-8DB6-423F-9003-F2AB81B4B3C3}"/>
              </a:ext>
            </a:extLst>
          </p:cNvPr>
          <p:cNvSpPr txBox="1">
            <a:spLocks/>
          </p:cNvSpPr>
          <p:nvPr/>
        </p:nvSpPr>
        <p:spPr>
          <a:xfrm>
            <a:off x="9015046" y="2989385"/>
            <a:ext cx="4887869" cy="23103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dirty="0">
              <a:solidFill>
                <a:srgbClr val="404040"/>
              </a:solidFill>
            </a:endParaRPr>
          </a:p>
          <a:p>
            <a:pPr marL="0" indent="0">
              <a:buNone/>
            </a:pPr>
            <a:r>
              <a:rPr lang="es-ES" b="1" u="sng" dirty="0">
                <a:solidFill>
                  <a:srgbClr val="404040"/>
                </a:solidFill>
              </a:rPr>
              <a:t>3º TRIMESTRE</a:t>
            </a:r>
          </a:p>
          <a:p>
            <a:r>
              <a:rPr lang="es-ES" dirty="0" smtClean="0">
                <a:solidFill>
                  <a:srgbClr val="404040"/>
                </a:solidFill>
              </a:rPr>
              <a:t>Talleres RETO</a:t>
            </a:r>
            <a:endParaRPr lang="es-ES" dirty="0">
              <a:solidFill>
                <a:srgbClr val="404040"/>
              </a:solidFill>
            </a:endParaRPr>
          </a:p>
          <a:p>
            <a:r>
              <a:rPr lang="es-ES" dirty="0" smtClean="0">
                <a:solidFill>
                  <a:srgbClr val="404040"/>
                </a:solidFill>
              </a:rPr>
              <a:t>Practicamos </a:t>
            </a:r>
            <a:r>
              <a:rPr lang="es-ES" dirty="0" err="1" smtClean="0">
                <a:solidFill>
                  <a:srgbClr val="404040"/>
                </a:solidFill>
              </a:rPr>
              <a:t>Midfulness</a:t>
            </a:r>
            <a:endParaRPr lang="es-ES" dirty="0" smtClean="0">
              <a:solidFill>
                <a:srgbClr val="404040"/>
              </a:solidFill>
            </a:endParaRPr>
          </a:p>
          <a:p>
            <a:r>
              <a:rPr lang="es-ES" dirty="0" smtClean="0">
                <a:solidFill>
                  <a:srgbClr val="404040"/>
                </a:solidFill>
              </a:rPr>
              <a:t>Descubrimos los </a:t>
            </a:r>
            <a:r>
              <a:rPr lang="es-ES" dirty="0" err="1" smtClean="0">
                <a:solidFill>
                  <a:srgbClr val="404040"/>
                </a:solidFill>
              </a:rPr>
              <a:t>Mandalas</a:t>
            </a:r>
            <a:r>
              <a:rPr lang="es-ES" dirty="0" smtClean="0">
                <a:solidFill>
                  <a:srgbClr val="404040"/>
                </a:solidFill>
              </a:rPr>
              <a:t>.</a:t>
            </a:r>
            <a:endParaRPr lang="es-ES" dirty="0">
              <a:solidFill>
                <a:srgbClr val="404040"/>
              </a:solidFill>
            </a:endParaRPr>
          </a:p>
          <a:p>
            <a:pPr marL="0" indent="0">
              <a:buNone/>
            </a:pPr>
            <a:endParaRPr lang="es-E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66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E0441517-396A-40E0-B929-473DCF77BFEA}"/>
              </a:ext>
            </a:extLst>
          </p:cNvPr>
          <p:cNvSpPr txBox="1">
            <a:spLocks/>
          </p:cNvSpPr>
          <p:nvPr/>
        </p:nvSpPr>
        <p:spPr bwMode="black">
          <a:xfrm>
            <a:off x="897608" y="1168679"/>
            <a:ext cx="4296962" cy="4386300"/>
          </a:xfrm>
          <a:prstGeom prst="ellipse">
            <a:avLst/>
          </a:prstGeom>
          <a:solidFill>
            <a:schemeClr val="accent2"/>
          </a:solidFill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rgbClr val="FFFFFF"/>
                </a:solidFill>
              </a:rPr>
              <a:t>NOVEDAD</a:t>
            </a:r>
          </a:p>
          <a:p>
            <a:r>
              <a:rPr lang="en-US" sz="3000" dirty="0">
                <a:solidFill>
                  <a:srgbClr val="FFFFFF"/>
                </a:solidFill>
              </a:rPr>
              <a:t>PROGRAMA </a:t>
            </a:r>
            <a:r>
              <a:rPr lang="en-US" sz="3000" dirty="0">
                <a:solidFill>
                  <a:srgbClr val="00B050"/>
                </a:solidFill>
              </a:rPr>
              <a:t>R</a:t>
            </a:r>
            <a:r>
              <a:rPr lang="en-US" sz="3000" dirty="0">
                <a:solidFill>
                  <a:srgbClr val="00B0F0"/>
                </a:solidFill>
              </a:rPr>
              <a:t>E</a:t>
            </a:r>
            <a:r>
              <a:rPr lang="en-US" sz="3000" dirty="0">
                <a:solidFill>
                  <a:srgbClr val="7030A0"/>
                </a:solidFill>
              </a:rPr>
              <a:t>TO</a:t>
            </a:r>
          </a:p>
          <a:p>
            <a:r>
              <a:rPr lang="en-US" sz="1400" dirty="0">
                <a:solidFill>
                  <a:srgbClr val="FFFFFF"/>
                </a:solidFill>
              </a:rPr>
              <a:t>Eva </a:t>
            </a:r>
            <a:r>
              <a:rPr lang="en-US" sz="1400">
                <a:solidFill>
                  <a:srgbClr val="FFFFFF"/>
                </a:solidFill>
              </a:rPr>
              <a:t>solaZ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03AFF214-6A5F-454F-96D2-4EEE70C79E26}"/>
              </a:ext>
            </a:extLst>
          </p:cNvPr>
          <p:cNvSpPr txBox="1">
            <a:spLocks/>
          </p:cNvSpPr>
          <p:nvPr/>
        </p:nvSpPr>
        <p:spPr>
          <a:xfrm>
            <a:off x="6259551" y="1444752"/>
            <a:ext cx="4652840" cy="3968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40404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B997D3A1-897F-448E-AC62-D034687E6C61}"/>
              </a:ext>
            </a:extLst>
          </p:cNvPr>
          <p:cNvSpPr txBox="1">
            <a:spLocks/>
          </p:cNvSpPr>
          <p:nvPr/>
        </p:nvSpPr>
        <p:spPr>
          <a:xfrm>
            <a:off x="6411951" y="632298"/>
            <a:ext cx="4652840" cy="2587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600" b="1" dirty="0">
                <a:solidFill>
                  <a:srgbClr val="00B050"/>
                </a:solidFill>
              </a:rPr>
              <a:t>Respeto</a:t>
            </a:r>
            <a:r>
              <a:rPr lang="es-ES" sz="2600" b="1" dirty="0">
                <a:solidFill>
                  <a:srgbClr val="404040"/>
                </a:solidFill>
              </a:rPr>
              <a:t>, </a:t>
            </a:r>
            <a:r>
              <a:rPr lang="es-ES" sz="2600" b="1" dirty="0">
                <a:solidFill>
                  <a:srgbClr val="00B0F0"/>
                </a:solidFill>
              </a:rPr>
              <a:t>Empatía </a:t>
            </a:r>
            <a:r>
              <a:rPr lang="es-ES" sz="2600" b="1" dirty="0">
                <a:solidFill>
                  <a:srgbClr val="404040"/>
                </a:solidFill>
              </a:rPr>
              <a:t>y </a:t>
            </a:r>
            <a:r>
              <a:rPr lang="es-ES" sz="2600" b="1" dirty="0" err="1">
                <a:solidFill>
                  <a:srgbClr val="7030A0"/>
                </a:solidFill>
              </a:rPr>
              <a:t>TOlerancia</a:t>
            </a:r>
            <a:endParaRPr lang="es-ES" sz="2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s-ES" sz="2200" b="1" u="sng" dirty="0">
              <a:solidFill>
                <a:srgbClr val="404040"/>
              </a:solidFill>
            </a:endParaRPr>
          </a:p>
          <a:p>
            <a:pPr marL="0" indent="0">
              <a:buNone/>
            </a:pPr>
            <a:endParaRPr lang="es-ES" sz="2200" dirty="0">
              <a:solidFill>
                <a:srgbClr val="40404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1CA23D24-7D62-4C4D-AA3E-C65D72522A03}"/>
              </a:ext>
            </a:extLst>
          </p:cNvPr>
          <p:cNvSpPr txBox="1">
            <a:spLocks/>
          </p:cNvSpPr>
          <p:nvPr/>
        </p:nvSpPr>
        <p:spPr>
          <a:xfrm>
            <a:off x="6259551" y="3219855"/>
            <a:ext cx="4652840" cy="3194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u="sng" dirty="0" smtClean="0">
                <a:solidFill>
                  <a:srgbClr val="404040"/>
                </a:solidFill>
              </a:rPr>
              <a:t>¿ ACEPTÁIS EL RETO?</a:t>
            </a:r>
            <a:endParaRPr lang="es-ES" b="1" u="sng" dirty="0">
              <a:solidFill>
                <a:srgbClr val="404040"/>
              </a:solidFill>
            </a:endParaRPr>
          </a:p>
          <a:p>
            <a:pPr marL="0" indent="0">
              <a:buNone/>
            </a:pPr>
            <a:endParaRPr lang="es-ES" b="1" u="sng" dirty="0">
              <a:solidFill>
                <a:srgbClr val="404040"/>
              </a:solidFill>
            </a:endParaRPr>
          </a:p>
          <a:p>
            <a:pPr marL="0" indent="0">
              <a:buNone/>
            </a:pPr>
            <a:r>
              <a:rPr lang="es-ES" b="1" u="sng" dirty="0">
                <a:solidFill>
                  <a:srgbClr val="404040"/>
                </a:solidFill>
              </a:rPr>
              <a:t>TENÉIS QUE </a:t>
            </a:r>
            <a:r>
              <a:rPr lang="es-ES" b="1" u="sng" dirty="0">
                <a:solidFill>
                  <a:srgbClr val="404040"/>
                </a:solidFill>
              </a:rPr>
              <a:t> </a:t>
            </a:r>
            <a:r>
              <a:rPr lang="es-ES" b="1" u="sng" dirty="0" smtClean="0">
                <a:solidFill>
                  <a:srgbClr val="404040"/>
                </a:solidFill>
              </a:rPr>
              <a:t>ESCRIBIR UNA FELICITACIÓN A VUESTRO HIJO O VUESTRA HIJA.</a:t>
            </a:r>
            <a:r>
              <a:rPr lang="es-ES" b="1" u="sng" dirty="0" smtClean="0">
                <a:solidFill>
                  <a:srgbClr val="404040"/>
                </a:solidFill>
              </a:rPr>
              <a:t> </a:t>
            </a:r>
            <a:endParaRPr lang="es-E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68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7FE4D4A2-60C3-4840-8467-E9C3BE7A6391}"/>
              </a:ext>
            </a:extLst>
          </p:cNvPr>
          <p:cNvSpPr/>
          <p:nvPr/>
        </p:nvSpPr>
        <p:spPr>
          <a:xfrm>
            <a:off x="1473958" y="58846"/>
            <a:ext cx="96762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/>
              <a:t/>
            </a:r>
            <a:br>
              <a:rPr lang="es-ES" sz="3600" dirty="0"/>
            </a:br>
            <a:r>
              <a:rPr lang="es-ES" sz="3600" dirty="0">
                <a:solidFill>
                  <a:srgbClr val="00B0F0"/>
                </a:solidFill>
              </a:rPr>
              <a:t>Enseñarás a volar</a:t>
            </a:r>
            <a:r>
              <a:rPr lang="es-ES" sz="3600" dirty="0"/>
              <a:t>, pero no volarán tu vuelo.</a:t>
            </a:r>
            <a:br>
              <a:rPr lang="es-ES" sz="3600" dirty="0"/>
            </a:br>
            <a:r>
              <a:rPr lang="es-ES" sz="3600" dirty="0">
                <a:solidFill>
                  <a:srgbClr val="7030A0"/>
                </a:solidFill>
              </a:rPr>
              <a:t>enseñarás a soñar</a:t>
            </a:r>
            <a:r>
              <a:rPr lang="es-ES" sz="3600" dirty="0"/>
              <a:t>, pero no soñarán tu sueño.</a:t>
            </a:r>
            <a:br>
              <a:rPr lang="es-ES" sz="3600" dirty="0"/>
            </a:br>
            <a:r>
              <a:rPr lang="es-ES" sz="3600" dirty="0">
                <a:solidFill>
                  <a:srgbClr val="0070C0"/>
                </a:solidFill>
              </a:rPr>
              <a:t>Enseñarás a vivir</a:t>
            </a:r>
            <a:r>
              <a:rPr lang="es-ES" sz="3600" dirty="0"/>
              <a:t>, pero no vivirán tu vida.</a:t>
            </a:r>
            <a:br>
              <a:rPr lang="es-ES" sz="3600" dirty="0"/>
            </a:br>
            <a:r>
              <a:rPr lang="es-ES" sz="3600" dirty="0"/>
              <a:t/>
            </a:r>
            <a:br>
              <a:rPr lang="es-ES" sz="3600" dirty="0"/>
            </a:br>
            <a:r>
              <a:rPr lang="es-ES" sz="3600" dirty="0">
                <a:solidFill>
                  <a:srgbClr val="FFC000"/>
                </a:solidFill>
              </a:rPr>
              <a:t>Sin embargo, en cada vuelo, en cada sueño</a:t>
            </a:r>
            <a:br>
              <a:rPr lang="es-ES" sz="3600" dirty="0">
                <a:solidFill>
                  <a:srgbClr val="FFC000"/>
                </a:solidFill>
              </a:rPr>
            </a:br>
            <a:r>
              <a:rPr lang="es-ES" sz="3600" dirty="0">
                <a:solidFill>
                  <a:srgbClr val="00B050"/>
                </a:solidFill>
              </a:rPr>
              <a:t>Perdurara siempre la huella del camino enseñado.</a:t>
            </a:r>
            <a:br>
              <a:rPr lang="es-ES" sz="3600" dirty="0">
                <a:solidFill>
                  <a:srgbClr val="00B050"/>
                </a:solidFill>
              </a:rPr>
            </a:br>
            <a:r>
              <a:rPr lang="es-ES" sz="3600" dirty="0"/>
              <a:t/>
            </a:r>
            <a:br>
              <a:rPr lang="es-ES" sz="3600" dirty="0"/>
            </a:br>
            <a:r>
              <a:rPr lang="es-ES" sz="3600" dirty="0"/>
              <a:t/>
            </a:r>
            <a:br>
              <a:rPr lang="es-ES" sz="3600" dirty="0"/>
            </a:br>
            <a:r>
              <a:rPr lang="es-ES" sz="3600" dirty="0"/>
              <a:t>				Madre teresa de C</a:t>
            </a:r>
            <a:r>
              <a:rPr lang="es-ES" sz="3600" dirty="0" smtClean="0"/>
              <a:t>alcuta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737062901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15</TotalTime>
  <Words>195</Words>
  <Application>Microsoft Office PowerPoint</Application>
  <PresentationFormat>Personalizado</PresentationFormat>
  <Paragraphs>48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Distintivo</vt:lpstr>
      <vt:lpstr>Programa educación emocional</vt:lpstr>
      <vt:lpstr>EDUCACIÓN EMOCIONAL</vt:lpstr>
      <vt:lpstr>Aprenderemos A …</vt:lpstr>
      <vt:lpstr>OBJETIVOS DEL PROGRAMA reto 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</dc:title>
  <dc:creator>Lucrecia Martin Ruiz</dc:creator>
  <cp:lastModifiedBy>HP</cp:lastModifiedBy>
  <cp:revision>6</cp:revision>
  <dcterms:created xsi:type="dcterms:W3CDTF">2018-10-10T12:52:28Z</dcterms:created>
  <dcterms:modified xsi:type="dcterms:W3CDTF">2019-02-10T18:23:35Z</dcterms:modified>
</cp:coreProperties>
</file>