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94" r:id="rId2"/>
    <p:sldId id="304" r:id="rId3"/>
    <p:sldId id="279" r:id="rId4"/>
    <p:sldId id="300" r:id="rId5"/>
    <p:sldId id="274" r:id="rId6"/>
    <p:sldId id="268" r:id="rId7"/>
    <p:sldId id="269" r:id="rId8"/>
    <p:sldId id="270" r:id="rId9"/>
    <p:sldId id="282" r:id="rId10"/>
    <p:sldId id="283" r:id="rId11"/>
    <p:sldId id="284" r:id="rId12"/>
    <p:sldId id="297" r:id="rId13"/>
    <p:sldId id="298" r:id="rId14"/>
    <p:sldId id="301" r:id="rId15"/>
    <p:sldId id="303" r:id="rId16"/>
    <p:sldId id="302" r:id="rId17"/>
    <p:sldId id="299" r:id="rId18"/>
    <p:sldId id="305" r:id="rId19"/>
    <p:sldId id="287" r:id="rId20"/>
    <p:sldId id="288" r:id="rId21"/>
    <p:sldId id="306" r:id="rId22"/>
    <p:sldId id="285" r:id="rId23"/>
    <p:sldId id="286" r:id="rId24"/>
    <p:sldId id="291" r:id="rId25"/>
    <p:sldId id="293" r:id="rId26"/>
  </p:sldIdLst>
  <p:sldSz cx="12192000" cy="6858000"/>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C7E8"/>
    <a:srgbClr val="FFFCF7"/>
    <a:srgbClr val="FFF8EF"/>
    <a:srgbClr val="FFF6EB"/>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FFFD37-09EB-41DD-89B6-234F13C85A57}" v="34" dt="2023-04-27T13:33:08.199"/>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2" d="100"/>
          <a:sy n="82" d="100"/>
        </p:scale>
        <p:origin x="67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en-US"/>
          </a:p>
        </p:txBody>
      </p:sp>
      <p:sp>
        <p:nvSpPr>
          <p:cNvPr id="3" name="Marcador de fecha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B107A885-8A6E-45E3-A345-3C6765D365DD}" type="datetimeFigureOut">
              <a:rPr lang="en-US" smtClean="0"/>
              <a:t>5/5/2023</a:t>
            </a:fld>
            <a:endParaRPr lang="en-US"/>
          </a:p>
        </p:txBody>
      </p:sp>
      <p:sp>
        <p:nvSpPr>
          <p:cNvPr id="4" name="Marcador de imagen de diapositiva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9075" tIns="49538" rIns="99075" bIns="49538" rtlCol="0" anchor="ctr"/>
          <a:lstStyle/>
          <a:p>
            <a:endParaRPr lang="en-US"/>
          </a:p>
        </p:txBody>
      </p:sp>
      <p:sp>
        <p:nvSpPr>
          <p:cNvPr id="5" name="Marcador de notas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lang="en-US"/>
          </a:p>
        </p:txBody>
      </p:sp>
      <p:sp>
        <p:nvSpPr>
          <p:cNvPr id="7" name="Marcador de número de diapositiva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F0685DB7-1A18-4B8C-8B56-8E4C6BE98A7E}" type="slidenum">
              <a:rPr lang="en-US" smtClean="0"/>
              <a:t>‹Nº›</a:t>
            </a:fld>
            <a:endParaRPr lang="en-US"/>
          </a:p>
        </p:txBody>
      </p:sp>
    </p:spTree>
    <p:extLst>
      <p:ext uri="{BB962C8B-B14F-4D97-AF65-F5344CB8AC3E}">
        <p14:creationId xmlns:p14="http://schemas.microsoft.com/office/powerpoint/2010/main" val="969133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353ED45-3527-47FE-8D2D-2339C6545F84}" type="datetimeFigureOut">
              <a:rPr lang="en-US" smtClean="0"/>
              <a:t>5/5/2023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C14AE-9333-4C2D-A5F9-09B36D7E5CFF}" type="slidenum">
              <a:rPr lang="en-US" smtClean="0"/>
              <a:t>‹Nº›</a:t>
            </a:fld>
            <a:endParaRPr lang="en-US"/>
          </a:p>
        </p:txBody>
      </p:sp>
    </p:spTree>
    <p:extLst>
      <p:ext uri="{BB962C8B-B14F-4D97-AF65-F5344CB8AC3E}">
        <p14:creationId xmlns:p14="http://schemas.microsoft.com/office/powerpoint/2010/main" val="3468253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353ED45-3527-47FE-8D2D-2339C6545F84}" type="datetimeFigureOut">
              <a:rPr lang="en-US" smtClean="0"/>
              <a:t>5/5/2023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C14AE-9333-4C2D-A5F9-09B36D7E5CFF}" type="slidenum">
              <a:rPr lang="en-US" smtClean="0"/>
              <a:t>‹Nº›</a:t>
            </a:fld>
            <a:endParaRPr lang="en-US"/>
          </a:p>
        </p:txBody>
      </p:sp>
    </p:spTree>
    <p:extLst>
      <p:ext uri="{BB962C8B-B14F-4D97-AF65-F5344CB8AC3E}">
        <p14:creationId xmlns:p14="http://schemas.microsoft.com/office/powerpoint/2010/main" val="3987384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353ED45-3527-47FE-8D2D-2339C6545F84}" type="datetimeFigureOut">
              <a:rPr lang="en-US" smtClean="0"/>
              <a:t>5/5/2023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C14AE-9333-4C2D-A5F9-09B36D7E5CFF}" type="slidenum">
              <a:rPr lang="en-US" smtClean="0"/>
              <a:t>‹Nº›</a:t>
            </a:fld>
            <a:endParaRPr lang="en-US"/>
          </a:p>
        </p:txBody>
      </p:sp>
    </p:spTree>
    <p:extLst>
      <p:ext uri="{BB962C8B-B14F-4D97-AF65-F5344CB8AC3E}">
        <p14:creationId xmlns:p14="http://schemas.microsoft.com/office/powerpoint/2010/main" val="802258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353ED45-3527-47FE-8D2D-2339C6545F84}" type="datetimeFigureOut">
              <a:rPr lang="en-US" smtClean="0"/>
              <a:t>5/5/2023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C14AE-9333-4C2D-A5F9-09B36D7E5CFF}" type="slidenum">
              <a:rPr lang="en-US" smtClean="0"/>
              <a:t>‹Nº›</a:t>
            </a:fld>
            <a:endParaRPr lang="en-US"/>
          </a:p>
        </p:txBody>
      </p:sp>
    </p:spTree>
    <p:extLst>
      <p:ext uri="{BB962C8B-B14F-4D97-AF65-F5344CB8AC3E}">
        <p14:creationId xmlns:p14="http://schemas.microsoft.com/office/powerpoint/2010/main" val="1780899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353ED45-3527-47FE-8D2D-2339C6545F84}" type="datetimeFigureOut">
              <a:rPr lang="en-US" smtClean="0"/>
              <a:t>5/5/2023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C14AE-9333-4C2D-A5F9-09B36D7E5CFF}" type="slidenum">
              <a:rPr lang="en-US" smtClean="0"/>
              <a:t>‹Nº›</a:t>
            </a:fld>
            <a:endParaRPr lang="en-US"/>
          </a:p>
        </p:txBody>
      </p:sp>
    </p:spTree>
    <p:extLst>
      <p:ext uri="{BB962C8B-B14F-4D97-AF65-F5344CB8AC3E}">
        <p14:creationId xmlns:p14="http://schemas.microsoft.com/office/powerpoint/2010/main" val="950112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353ED45-3527-47FE-8D2D-2339C6545F84}" type="datetimeFigureOut">
              <a:rPr lang="en-US" smtClean="0"/>
              <a:t>5/5/2023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FC14AE-9333-4C2D-A5F9-09B36D7E5CFF}" type="slidenum">
              <a:rPr lang="en-US" smtClean="0"/>
              <a:t>‹Nº›</a:t>
            </a:fld>
            <a:endParaRPr lang="en-US"/>
          </a:p>
        </p:txBody>
      </p:sp>
    </p:spTree>
    <p:extLst>
      <p:ext uri="{BB962C8B-B14F-4D97-AF65-F5344CB8AC3E}">
        <p14:creationId xmlns:p14="http://schemas.microsoft.com/office/powerpoint/2010/main" val="183566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353ED45-3527-47FE-8D2D-2339C6545F84}" type="datetimeFigureOut">
              <a:rPr lang="en-US" smtClean="0"/>
              <a:t>5/5/2023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FC14AE-9333-4C2D-A5F9-09B36D7E5CFF}" type="slidenum">
              <a:rPr lang="en-US" smtClean="0"/>
              <a:t>‹Nº›</a:t>
            </a:fld>
            <a:endParaRPr lang="en-US"/>
          </a:p>
        </p:txBody>
      </p:sp>
    </p:spTree>
    <p:extLst>
      <p:ext uri="{BB962C8B-B14F-4D97-AF65-F5344CB8AC3E}">
        <p14:creationId xmlns:p14="http://schemas.microsoft.com/office/powerpoint/2010/main" val="1508208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353ED45-3527-47FE-8D2D-2339C6545F84}" type="datetimeFigureOut">
              <a:rPr lang="en-US" smtClean="0"/>
              <a:t>5/5/2023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FC14AE-9333-4C2D-A5F9-09B36D7E5CFF}" type="slidenum">
              <a:rPr lang="en-US" smtClean="0"/>
              <a:t>‹Nº›</a:t>
            </a:fld>
            <a:endParaRPr lang="en-US"/>
          </a:p>
        </p:txBody>
      </p:sp>
    </p:spTree>
    <p:extLst>
      <p:ext uri="{BB962C8B-B14F-4D97-AF65-F5344CB8AC3E}">
        <p14:creationId xmlns:p14="http://schemas.microsoft.com/office/powerpoint/2010/main" val="3784822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53ED45-3527-47FE-8D2D-2339C6545F84}" type="datetimeFigureOut">
              <a:rPr lang="en-US" smtClean="0"/>
              <a:t>5/5/2023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FC14AE-9333-4C2D-A5F9-09B36D7E5CFF}" type="slidenum">
              <a:rPr lang="en-US" smtClean="0"/>
              <a:t>‹Nº›</a:t>
            </a:fld>
            <a:endParaRPr lang="en-US"/>
          </a:p>
        </p:txBody>
      </p:sp>
    </p:spTree>
    <p:extLst>
      <p:ext uri="{BB962C8B-B14F-4D97-AF65-F5344CB8AC3E}">
        <p14:creationId xmlns:p14="http://schemas.microsoft.com/office/powerpoint/2010/main" val="1100018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353ED45-3527-47FE-8D2D-2339C6545F84}" type="datetimeFigureOut">
              <a:rPr lang="en-US" smtClean="0"/>
              <a:t>5/5/2023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FC14AE-9333-4C2D-A5F9-09B36D7E5CFF}" type="slidenum">
              <a:rPr lang="en-US" smtClean="0"/>
              <a:t>‹Nº›</a:t>
            </a:fld>
            <a:endParaRPr lang="en-US"/>
          </a:p>
        </p:txBody>
      </p:sp>
    </p:spTree>
    <p:extLst>
      <p:ext uri="{BB962C8B-B14F-4D97-AF65-F5344CB8AC3E}">
        <p14:creationId xmlns:p14="http://schemas.microsoft.com/office/powerpoint/2010/main" val="2472703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353ED45-3527-47FE-8D2D-2339C6545F84}" type="datetimeFigureOut">
              <a:rPr lang="en-US" smtClean="0"/>
              <a:t>5/5/2023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FC14AE-9333-4C2D-A5F9-09B36D7E5CFF}" type="slidenum">
              <a:rPr lang="en-US" smtClean="0"/>
              <a:t>‹Nº›</a:t>
            </a:fld>
            <a:endParaRPr lang="en-US"/>
          </a:p>
        </p:txBody>
      </p:sp>
    </p:spTree>
    <p:extLst>
      <p:ext uri="{BB962C8B-B14F-4D97-AF65-F5344CB8AC3E}">
        <p14:creationId xmlns:p14="http://schemas.microsoft.com/office/powerpoint/2010/main" val="2465110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53ED45-3527-47FE-8D2D-2339C6545F84}" type="datetimeFigureOut">
              <a:rPr lang="en-US" smtClean="0"/>
              <a:t>5/5/2023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FC14AE-9333-4C2D-A5F9-09B36D7E5CFF}" type="slidenum">
              <a:rPr lang="en-US" smtClean="0"/>
              <a:t>‹Nº›</a:t>
            </a:fld>
            <a:endParaRPr lang="en-US"/>
          </a:p>
        </p:txBody>
      </p:sp>
    </p:spTree>
    <p:extLst>
      <p:ext uri="{BB962C8B-B14F-4D97-AF65-F5344CB8AC3E}">
        <p14:creationId xmlns:p14="http://schemas.microsoft.com/office/powerpoint/2010/main" val="39735641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9FF52E-6DA8-4419-8A3C-5E6B182A0932}"/>
              </a:ext>
            </a:extLst>
          </p:cNvPr>
          <p:cNvSpPr>
            <a:spLocks noGrp="1"/>
          </p:cNvSpPr>
          <p:nvPr>
            <p:ph type="ctrTitle"/>
          </p:nvPr>
        </p:nvSpPr>
        <p:spPr>
          <a:xfrm>
            <a:off x="1524000" y="1560902"/>
            <a:ext cx="9144000" cy="2387600"/>
          </a:xfrm>
        </p:spPr>
        <p:txBody>
          <a:bodyPr>
            <a:normAutofit/>
          </a:bodyPr>
          <a:lstStyle/>
          <a:p>
            <a:r>
              <a:rPr lang="es-ES" sz="8000" b="1" dirty="0">
                <a:solidFill>
                  <a:schemeClr val="bg1"/>
                </a:solidFill>
              </a:rPr>
              <a:t>Bachillerato</a:t>
            </a:r>
          </a:p>
        </p:txBody>
      </p:sp>
    </p:spTree>
    <p:extLst>
      <p:ext uri="{BB962C8B-B14F-4D97-AF65-F5344CB8AC3E}">
        <p14:creationId xmlns:p14="http://schemas.microsoft.com/office/powerpoint/2010/main" val="2287892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CF7"/>
        </a:solidFill>
        <a:effectLst/>
      </p:bgPr>
    </p:bg>
    <p:spTree>
      <p:nvGrpSpPr>
        <p:cNvPr id="1" name=""/>
        <p:cNvGrpSpPr/>
        <p:nvPr/>
      </p:nvGrpSpPr>
      <p:grpSpPr>
        <a:xfrm>
          <a:off x="0" y="0"/>
          <a:ext cx="0" cy="0"/>
          <a:chOff x="0" y="0"/>
          <a:chExt cx="0" cy="0"/>
        </a:xfrm>
      </p:grpSpPr>
      <p:cxnSp>
        <p:nvCxnSpPr>
          <p:cNvPr id="2" name="Conector recto 1">
            <a:extLst>
              <a:ext uri="{FF2B5EF4-FFF2-40B4-BE49-F238E27FC236}">
                <a16:creationId xmlns:a16="http://schemas.microsoft.com/office/drawing/2014/main" id="{6BE37565-81E9-B2C6-902A-014B6B3C38C5}"/>
              </a:ext>
            </a:extLst>
          </p:cNvPr>
          <p:cNvCxnSpPr>
            <a:cxnSpLocks/>
          </p:cNvCxnSpPr>
          <p:nvPr/>
        </p:nvCxnSpPr>
        <p:spPr>
          <a:xfrm flipV="1">
            <a:off x="3316325" y="3072308"/>
            <a:ext cx="1444861" cy="2055090"/>
          </a:xfrm>
          <a:prstGeom prst="line">
            <a:avLst/>
          </a:prstGeom>
          <a:ln w="101600">
            <a:solidFill>
              <a:schemeClr val="accent2">
                <a:lumMod val="40000"/>
                <a:lumOff val="60000"/>
              </a:schemeClr>
            </a:solidFill>
          </a:ln>
        </p:spPr>
        <p:style>
          <a:lnRef idx="3">
            <a:schemeClr val="accent2"/>
          </a:lnRef>
          <a:fillRef idx="0">
            <a:schemeClr val="accent2"/>
          </a:fillRef>
          <a:effectRef idx="2">
            <a:schemeClr val="accent2"/>
          </a:effectRef>
          <a:fontRef idx="minor">
            <a:schemeClr val="tx1"/>
          </a:fontRef>
        </p:style>
      </p:cxnSp>
      <p:cxnSp>
        <p:nvCxnSpPr>
          <p:cNvPr id="5" name="Conector recto 4">
            <a:extLst>
              <a:ext uri="{FF2B5EF4-FFF2-40B4-BE49-F238E27FC236}">
                <a16:creationId xmlns:a16="http://schemas.microsoft.com/office/drawing/2014/main" id="{B3A9776A-E42F-EDD0-26A8-292697F40E28}"/>
              </a:ext>
            </a:extLst>
          </p:cNvPr>
          <p:cNvCxnSpPr>
            <a:cxnSpLocks/>
          </p:cNvCxnSpPr>
          <p:nvPr/>
        </p:nvCxnSpPr>
        <p:spPr>
          <a:xfrm flipV="1">
            <a:off x="3300248" y="1271659"/>
            <a:ext cx="1460938" cy="3068329"/>
          </a:xfrm>
          <a:prstGeom prst="line">
            <a:avLst/>
          </a:prstGeom>
          <a:ln w="101600"/>
        </p:spPr>
        <p:style>
          <a:lnRef idx="3">
            <a:schemeClr val="accent2"/>
          </a:lnRef>
          <a:fillRef idx="0">
            <a:schemeClr val="accent2"/>
          </a:fillRef>
          <a:effectRef idx="2">
            <a:schemeClr val="accent2"/>
          </a:effectRef>
          <a:fontRef idx="minor">
            <a:schemeClr val="tx1"/>
          </a:fontRef>
        </p:style>
      </p:cxnSp>
      <p:cxnSp>
        <p:nvCxnSpPr>
          <p:cNvPr id="13" name="Conector recto 12">
            <a:extLst>
              <a:ext uri="{FF2B5EF4-FFF2-40B4-BE49-F238E27FC236}">
                <a16:creationId xmlns:a16="http://schemas.microsoft.com/office/drawing/2014/main" id="{C17C957D-D860-F925-FF17-DB9F4206F05D}"/>
              </a:ext>
            </a:extLst>
          </p:cNvPr>
          <p:cNvCxnSpPr>
            <a:cxnSpLocks/>
          </p:cNvCxnSpPr>
          <p:nvPr/>
        </p:nvCxnSpPr>
        <p:spPr>
          <a:xfrm flipV="1">
            <a:off x="3300248" y="5342079"/>
            <a:ext cx="2117913" cy="797464"/>
          </a:xfrm>
          <a:prstGeom prst="line">
            <a:avLst/>
          </a:prstGeom>
          <a:ln w="101600">
            <a:solidFill>
              <a:schemeClr val="accent6">
                <a:lumMod val="40000"/>
                <a:lumOff val="60000"/>
              </a:schemeClr>
            </a:solidFill>
          </a:ln>
        </p:spPr>
        <p:style>
          <a:lnRef idx="3">
            <a:schemeClr val="accent2"/>
          </a:lnRef>
          <a:fillRef idx="0">
            <a:schemeClr val="accent2"/>
          </a:fillRef>
          <a:effectRef idx="2">
            <a:schemeClr val="accent2"/>
          </a:effectRef>
          <a:fontRef idx="minor">
            <a:schemeClr val="tx1"/>
          </a:fontRef>
        </p:style>
      </p:cxnSp>
      <p:graphicFrame>
        <p:nvGraphicFramePr>
          <p:cNvPr id="3" name="Tabla 3">
            <a:extLst>
              <a:ext uri="{FF2B5EF4-FFF2-40B4-BE49-F238E27FC236}">
                <a16:creationId xmlns:a16="http://schemas.microsoft.com/office/drawing/2014/main" id="{6C51134B-354C-71EB-FADD-190C9E75D5EF}"/>
              </a:ext>
            </a:extLst>
          </p:cNvPr>
          <p:cNvGraphicFramePr>
            <a:graphicFrameLocks noGrp="1"/>
          </p:cNvGraphicFramePr>
          <p:nvPr>
            <p:extLst>
              <p:ext uri="{D42A27DB-BD31-4B8C-83A1-F6EECF244321}">
                <p14:modId xmlns:p14="http://schemas.microsoft.com/office/powerpoint/2010/main" val="420258571"/>
              </p:ext>
            </p:extLst>
          </p:nvPr>
        </p:nvGraphicFramePr>
        <p:xfrm>
          <a:off x="276922" y="830505"/>
          <a:ext cx="3117919" cy="5851321"/>
        </p:xfrm>
        <a:graphic>
          <a:graphicData uri="http://schemas.openxmlformats.org/drawingml/2006/table">
            <a:tbl>
              <a:tblPr bandRow="1">
                <a:tableStyleId>{5C22544A-7EE6-4342-B048-85BDC9FD1C3A}</a:tableStyleId>
              </a:tblPr>
              <a:tblGrid>
                <a:gridCol w="581179">
                  <a:extLst>
                    <a:ext uri="{9D8B030D-6E8A-4147-A177-3AD203B41FA5}">
                      <a16:colId xmlns:a16="http://schemas.microsoft.com/office/drawing/2014/main" val="3105760098"/>
                    </a:ext>
                  </a:extLst>
                </a:gridCol>
                <a:gridCol w="2536740">
                  <a:extLst>
                    <a:ext uri="{9D8B030D-6E8A-4147-A177-3AD203B41FA5}">
                      <a16:colId xmlns:a16="http://schemas.microsoft.com/office/drawing/2014/main" val="2177411679"/>
                    </a:ext>
                  </a:extLst>
                </a:gridCol>
              </a:tblGrid>
              <a:tr h="584830">
                <a:tc rowSpan="5">
                  <a:txBody>
                    <a:bodyPr/>
                    <a:lstStyle/>
                    <a:p>
                      <a:pPr algn="ctr"/>
                      <a:r>
                        <a:rPr lang="en-US" b="1">
                          <a:solidFill>
                            <a:schemeClr val="bg1"/>
                          </a:solidFill>
                        </a:rPr>
                        <a:t>5 MATERIAS COMUNES</a:t>
                      </a:r>
                    </a:p>
                  </a:txBody>
                  <a:tcPr vert="vert270"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algn="l"/>
                      <a:r>
                        <a:rPr lang="en-US" dirty="0"/>
                        <a:t>HISTORIA DE ESPAÑA</a:t>
                      </a:r>
                    </a:p>
                  </a:txBody>
                  <a:tcPr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57453637"/>
                  </a:ext>
                </a:extLst>
              </a:tr>
              <a:tr h="406260">
                <a:tc vMerge="1">
                  <a:txBody>
                    <a:bodyPr/>
                    <a:lstStyle/>
                    <a:p>
                      <a:endParaRPr lang="en-US"/>
                    </a:p>
                  </a:txBody>
                  <a:tcPr>
                    <a:solidFill>
                      <a:schemeClr val="accent1"/>
                    </a:solidFill>
                  </a:tcPr>
                </a:tc>
                <a:tc>
                  <a:txBody>
                    <a:bodyPr/>
                    <a:lstStyle/>
                    <a:p>
                      <a:pPr algn="l"/>
                      <a:r>
                        <a:rPr lang="en-US" dirty="0"/>
                        <a:t>HISTORIA DE LA FILOSOFÍA</a:t>
                      </a: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463127967"/>
                  </a:ext>
                </a:extLst>
              </a:tr>
              <a:tr h="710955">
                <a:tc vMerge="1">
                  <a:txBody>
                    <a:bodyPr/>
                    <a:lstStyle/>
                    <a:p>
                      <a:endParaRPr lang="en-US"/>
                    </a:p>
                  </a:txBody>
                  <a:tcPr>
                    <a:solidFill>
                      <a:schemeClr val="accent1"/>
                    </a:solidFill>
                  </a:tcPr>
                </a:tc>
                <a:tc>
                  <a:txBody>
                    <a:bodyPr/>
                    <a:lstStyle/>
                    <a:p>
                      <a:pPr algn="l"/>
                      <a:r>
                        <a:rPr lang="en-US" dirty="0"/>
                        <a:t>VALENCIANO: LENGUA </a:t>
                      </a:r>
                    </a:p>
                    <a:p>
                      <a:pPr algn="l"/>
                      <a:r>
                        <a:rPr lang="en-US" dirty="0"/>
                        <a:t>Y LITERATURA II</a:t>
                      </a: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675050145"/>
                  </a:ext>
                </a:extLst>
              </a:tr>
              <a:tr h="760990">
                <a:tc vMerge="1">
                  <a:txBody>
                    <a:bodyPr/>
                    <a:lstStyle/>
                    <a:p>
                      <a:endParaRPr lang="en-US"/>
                    </a:p>
                  </a:txBody>
                  <a:tcPr>
                    <a:solidFill>
                      <a:schemeClr val="accent1"/>
                    </a:solidFill>
                  </a:tcPr>
                </a:tc>
                <a:tc>
                  <a:txBody>
                    <a:bodyPr/>
                    <a:lstStyle/>
                    <a:p>
                      <a:pPr algn="l"/>
                      <a:r>
                        <a:rPr lang="en-US" dirty="0"/>
                        <a:t>LENGUA CASTELLANA </a:t>
                      </a:r>
                    </a:p>
                    <a:p>
                      <a:pPr algn="l"/>
                      <a:r>
                        <a:rPr lang="en-US" dirty="0"/>
                        <a:t>Y LITERATURA II</a:t>
                      </a: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21629920"/>
                  </a:ext>
                </a:extLst>
              </a:tr>
              <a:tr h="364060">
                <a:tc vMerge="1">
                  <a:txBody>
                    <a:bodyPr/>
                    <a:lstStyle/>
                    <a:p>
                      <a:endParaRPr lang="en-US"/>
                    </a:p>
                  </a:txBody>
                  <a:tcPr>
                    <a:solidFill>
                      <a:schemeClr val="accent1"/>
                    </a:solidFill>
                  </a:tcPr>
                </a:tc>
                <a:tc>
                  <a:txBody>
                    <a:bodyPr/>
                    <a:lstStyle/>
                    <a:p>
                      <a:pPr algn="l"/>
                      <a:r>
                        <a:rPr lang="en-US" dirty="0"/>
                        <a:t>LENGUA EXTRANJERA II</a:t>
                      </a: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682914479"/>
                  </a:ext>
                </a:extLst>
              </a:tr>
              <a:tr h="573500">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a:solidFill>
                            <a:schemeClr val="bg1"/>
                          </a:solidFill>
                        </a:rPr>
                        <a:t>3 MATERIAS ESPECÍFICAS</a:t>
                      </a:r>
                      <a:endParaRPr lang="en-US"/>
                    </a:p>
                  </a:txBody>
                  <a:tcPr vert="vert27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solidFill>
                  </a:tcPr>
                </a:tc>
                <a:tc>
                  <a:txBody>
                    <a:bodyPr/>
                    <a:lstStyle/>
                    <a:p>
                      <a:pPr algn="r"/>
                      <a:r>
                        <a:rPr lang="en-US" dirty="0"/>
                        <a:t>ELEGIR 1 MATERIA OBLIGATORIA ENTRE:</a:t>
                      </a: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419932034"/>
                  </a:ext>
                </a:extLst>
              </a:tr>
              <a:tr h="503482">
                <a:tc vMerge="1">
                  <a:txBody>
                    <a:bodyPr/>
                    <a:lstStyle/>
                    <a:p>
                      <a:endParaRPr lang="en-US"/>
                    </a:p>
                  </a:txBody>
                  <a:tcPr>
                    <a:solidFill>
                      <a:schemeClr val="accent2"/>
                    </a:solidFill>
                  </a:tcPr>
                </a:tc>
                <a:tc>
                  <a:txBody>
                    <a:bodyPr/>
                    <a:lstStyle/>
                    <a:p>
                      <a:pPr algn="r"/>
                      <a:r>
                        <a:rPr lang="en-US" dirty="0"/>
                        <a:t>ELEGIR 2 </a:t>
                      </a: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2542412814"/>
                  </a:ext>
                </a:extLst>
              </a:tr>
              <a:tr h="470041">
                <a:tc vMerge="1">
                  <a:txBody>
                    <a:bodyPr/>
                    <a:lstStyle/>
                    <a:p>
                      <a:endParaRPr lang="en-US"/>
                    </a:p>
                  </a:txBody>
                  <a:tcPr>
                    <a:solidFill>
                      <a:schemeClr val="accent2"/>
                    </a:solidFill>
                  </a:tcPr>
                </a:tc>
                <a:tc>
                  <a:txBody>
                    <a:bodyPr/>
                    <a:lstStyle/>
                    <a:p>
                      <a:pPr algn="r"/>
                      <a:r>
                        <a:rPr lang="en-US" dirty="0"/>
                        <a:t>MATERIAS ENTRE:</a:t>
                      </a: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538192128"/>
                  </a:ext>
                </a:extLst>
              </a:tr>
              <a:tr h="117510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a:solidFill>
                            <a:schemeClr val="bg1"/>
                          </a:solidFill>
                          <a:latin typeface="+mn-lt"/>
                          <a:ea typeface="+mn-ea"/>
                          <a:cs typeface="+mn-cs"/>
                        </a:rPr>
                        <a:t>1 MATERIA OPTATIVA</a:t>
                      </a:r>
                    </a:p>
                  </a:txBody>
                  <a:tcPr vert="vert27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chemeClr val="accent6">
                        <a:lumMod val="75000"/>
                      </a:schemeClr>
                    </a:solidFill>
                  </a:tcPr>
                </a:tc>
                <a:tc>
                  <a:txBody>
                    <a:bodyPr/>
                    <a:lstStyle/>
                    <a:p>
                      <a:pPr algn="r"/>
                      <a:r>
                        <a:rPr lang="en-US" dirty="0"/>
                        <a:t>ELEGIR 1 MATERIA ENTRE:</a:t>
                      </a: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chemeClr val="accent6">
                        <a:lumMod val="40000"/>
                        <a:lumOff val="60000"/>
                      </a:schemeClr>
                    </a:solidFill>
                  </a:tcPr>
                </a:tc>
                <a:extLst>
                  <a:ext uri="{0D108BD9-81ED-4DB2-BD59-A6C34878D82A}">
                    <a16:rowId xmlns:a16="http://schemas.microsoft.com/office/drawing/2014/main" val="18409428"/>
                  </a:ext>
                </a:extLst>
              </a:tr>
            </a:tbl>
          </a:graphicData>
        </a:graphic>
      </p:graphicFrame>
      <p:sp>
        <p:nvSpPr>
          <p:cNvPr id="12" name="Título 1">
            <a:extLst>
              <a:ext uri="{FF2B5EF4-FFF2-40B4-BE49-F238E27FC236}">
                <a16:creationId xmlns:a16="http://schemas.microsoft.com/office/drawing/2014/main" id="{82EE719C-BCBF-2292-BC39-951E56CB0924}"/>
              </a:ext>
            </a:extLst>
          </p:cNvPr>
          <p:cNvSpPr txBox="1">
            <a:spLocks/>
          </p:cNvSpPr>
          <p:nvPr/>
        </p:nvSpPr>
        <p:spPr>
          <a:xfrm>
            <a:off x="1266479" y="139811"/>
            <a:ext cx="10816664" cy="69069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3600" b="1" dirty="0">
                <a:solidFill>
                  <a:schemeClr val="accent3">
                    <a:lumMod val="50000"/>
                  </a:schemeClr>
                </a:solidFill>
                <a:latin typeface="+mn-lt"/>
              </a:rPr>
              <a:t>2º BACHILLERATO </a:t>
            </a:r>
            <a:r>
              <a:rPr lang="es-ES" sz="3600" b="1" dirty="0">
                <a:solidFill>
                  <a:schemeClr val="accent3">
                    <a:lumMod val="50000"/>
                  </a:schemeClr>
                </a:solidFill>
                <a:latin typeface="+mn-lt"/>
              </a:rPr>
              <a:t>Ciencias y Tecnología </a:t>
            </a:r>
            <a:endParaRPr lang="en-US" sz="3600" b="1" dirty="0">
              <a:solidFill>
                <a:schemeClr val="accent3">
                  <a:lumMod val="50000"/>
                </a:schemeClr>
              </a:solidFill>
              <a:latin typeface="+mn-lt"/>
            </a:endParaRPr>
          </a:p>
        </p:txBody>
      </p:sp>
      <p:cxnSp>
        <p:nvCxnSpPr>
          <p:cNvPr id="14" name="Conector recto 13">
            <a:extLst>
              <a:ext uri="{FF2B5EF4-FFF2-40B4-BE49-F238E27FC236}">
                <a16:creationId xmlns:a16="http://schemas.microsoft.com/office/drawing/2014/main" id="{12D48844-BD03-3DD0-B21D-B242B2238A1F}"/>
              </a:ext>
            </a:extLst>
          </p:cNvPr>
          <p:cNvCxnSpPr>
            <a:cxnSpLocks/>
          </p:cNvCxnSpPr>
          <p:nvPr/>
        </p:nvCxnSpPr>
        <p:spPr>
          <a:xfrm>
            <a:off x="130629" y="718457"/>
            <a:ext cx="11952514" cy="0"/>
          </a:xfrm>
          <a:prstGeom prst="line">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4" name="Tabla 4">
            <a:extLst>
              <a:ext uri="{FF2B5EF4-FFF2-40B4-BE49-F238E27FC236}">
                <a16:creationId xmlns:a16="http://schemas.microsoft.com/office/drawing/2014/main" id="{3D588D47-6CAB-3F01-F20C-60C6887B68FC}"/>
              </a:ext>
            </a:extLst>
          </p:cNvPr>
          <p:cNvGraphicFramePr>
            <a:graphicFrameLocks noGrp="1"/>
          </p:cNvGraphicFramePr>
          <p:nvPr/>
        </p:nvGraphicFramePr>
        <p:xfrm>
          <a:off x="4566243" y="4659986"/>
          <a:ext cx="7177320" cy="2021840"/>
        </p:xfrm>
        <a:graphic>
          <a:graphicData uri="http://schemas.openxmlformats.org/drawingml/2006/table">
            <a:tbl>
              <a:tblPr>
                <a:tableStyleId>{5C22544A-7EE6-4342-B048-85BDC9FD1C3A}</a:tableStyleId>
              </a:tblPr>
              <a:tblGrid>
                <a:gridCol w="2381095">
                  <a:extLst>
                    <a:ext uri="{9D8B030D-6E8A-4147-A177-3AD203B41FA5}">
                      <a16:colId xmlns:a16="http://schemas.microsoft.com/office/drawing/2014/main" val="1514176060"/>
                    </a:ext>
                  </a:extLst>
                </a:gridCol>
                <a:gridCol w="2102069">
                  <a:extLst>
                    <a:ext uri="{9D8B030D-6E8A-4147-A177-3AD203B41FA5}">
                      <a16:colId xmlns:a16="http://schemas.microsoft.com/office/drawing/2014/main" val="2671659637"/>
                    </a:ext>
                  </a:extLst>
                </a:gridCol>
                <a:gridCol w="2694156">
                  <a:extLst>
                    <a:ext uri="{9D8B030D-6E8A-4147-A177-3AD203B41FA5}">
                      <a16:colId xmlns:a16="http://schemas.microsoft.com/office/drawing/2014/main" val="3167384486"/>
                    </a:ext>
                  </a:extLst>
                </a:gridCol>
              </a:tblGrid>
              <a:tr h="0">
                <a:tc>
                  <a:txBody>
                    <a:bodyPr/>
                    <a:lstStyle/>
                    <a:p>
                      <a:r>
                        <a:rPr lang="es-ES" dirty="0"/>
                        <a:t>Programación, redes y Sistemas informáticos II</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Cultura Jurídica y Democrática</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**Una materia específica de cualquier modalidad</a:t>
                      </a:r>
                    </a:p>
                  </a:txBody>
                  <a:tcPr>
                    <a:solidFill>
                      <a:schemeClr val="accent6">
                        <a:lumMod val="40000"/>
                        <a:lumOff val="60000"/>
                      </a:schemeClr>
                    </a:solidFill>
                  </a:tcPr>
                </a:tc>
                <a:extLst>
                  <a:ext uri="{0D108BD9-81ED-4DB2-BD59-A6C34878D82A}">
                    <a16:rowId xmlns:a16="http://schemas.microsoft.com/office/drawing/2014/main" val="285169797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Proyecto de investigación</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Segunda Lengua Extranjera II</a:t>
                      </a:r>
                    </a:p>
                  </a:txBody>
                  <a:tcPr>
                    <a:solidFill>
                      <a:schemeClr val="accent6">
                        <a:lumMod val="40000"/>
                        <a:lumOff val="60000"/>
                      </a:schemeClr>
                    </a:solidFill>
                  </a:tcPr>
                </a:tc>
                <a:tc>
                  <a:txBody>
                    <a:bodyPr/>
                    <a:lstStyle/>
                    <a:p>
                      <a:r>
                        <a:rPr lang="es-ES" dirty="0"/>
                        <a:t>Dibujo Artístico II</a:t>
                      </a:r>
                    </a:p>
                  </a:txBody>
                  <a:tcPr>
                    <a:solidFill>
                      <a:schemeClr val="accent6">
                        <a:lumMod val="40000"/>
                        <a:lumOff val="60000"/>
                      </a:schemeClr>
                    </a:solidFill>
                  </a:tcPr>
                </a:tc>
                <a:extLst>
                  <a:ext uri="{0D108BD9-81ED-4DB2-BD59-A6C34878D82A}">
                    <a16:rowId xmlns:a16="http://schemas.microsoft.com/office/drawing/2014/main" val="2064223661"/>
                  </a:ext>
                </a:extLst>
              </a:tr>
              <a:tr h="370840">
                <a:tc>
                  <a:txBody>
                    <a:bodyPr/>
                    <a:lstStyle/>
                    <a:p>
                      <a:r>
                        <a:rPr lang="es-ES" dirty="0"/>
                        <a:t>Artes Escénicas II</a:t>
                      </a:r>
                    </a:p>
                  </a:txBody>
                  <a:tcPr>
                    <a:solidFill>
                      <a:schemeClr val="accent6">
                        <a:lumMod val="40000"/>
                        <a:lumOff val="60000"/>
                      </a:schemeClr>
                    </a:solidFill>
                  </a:tcPr>
                </a:tc>
                <a:tc>
                  <a:txBody>
                    <a:bodyPr/>
                    <a:lstStyle/>
                    <a:p>
                      <a:r>
                        <a:rPr lang="es-ES" dirty="0"/>
                        <a:t>Psicología</a:t>
                      </a:r>
                    </a:p>
                  </a:txBody>
                  <a:tcPr>
                    <a:solidFill>
                      <a:schemeClr val="accent6">
                        <a:lumMod val="40000"/>
                        <a:lumOff val="60000"/>
                      </a:schemeClr>
                    </a:solidFill>
                  </a:tcPr>
                </a:tc>
                <a:tc>
                  <a:txBody>
                    <a:bodyPr/>
                    <a:lstStyle/>
                    <a:p>
                      <a:r>
                        <a:rPr lang="es-ES" dirty="0"/>
                        <a:t>Matemáticas CCSS II</a:t>
                      </a:r>
                    </a:p>
                  </a:txBody>
                  <a:tcPr>
                    <a:solidFill>
                      <a:schemeClr val="accent6">
                        <a:lumMod val="40000"/>
                        <a:lumOff val="60000"/>
                      </a:schemeClr>
                    </a:solidFill>
                  </a:tcPr>
                </a:tc>
                <a:extLst>
                  <a:ext uri="{0D108BD9-81ED-4DB2-BD59-A6C34878D82A}">
                    <a16:rowId xmlns:a16="http://schemas.microsoft.com/office/drawing/2014/main" val="2065733959"/>
                  </a:ext>
                </a:extLst>
              </a:tr>
              <a:tr h="370840">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Actividad Física para la Salud y el Desarrollo Personal</a:t>
                      </a:r>
                    </a:p>
                  </a:txBody>
                  <a:tcPr>
                    <a:solidFill>
                      <a:schemeClr val="accent6">
                        <a:lumMod val="40000"/>
                        <a:lumOff val="60000"/>
                      </a:schemeClr>
                    </a:solidFill>
                  </a:tcPr>
                </a:tc>
                <a:tc hMerge="1">
                  <a:txBody>
                    <a:bodyPr/>
                    <a:lstStyle/>
                    <a:p>
                      <a:endParaRPr lang="es-ES" dirty="0"/>
                    </a:p>
                  </a:txBody>
                  <a:tcPr>
                    <a:solidFill>
                      <a:schemeClr val="accent6">
                        <a:lumMod val="40000"/>
                        <a:lumOff val="60000"/>
                      </a:schemeClr>
                    </a:solidFill>
                  </a:tcPr>
                </a:tc>
                <a:tc hMerge="1">
                  <a:txBody>
                    <a:bodyPr/>
                    <a:lstStyle/>
                    <a:p>
                      <a:endParaRPr lang="es-ES" dirty="0"/>
                    </a:p>
                  </a:txBody>
                  <a:tcPr>
                    <a:solidFill>
                      <a:schemeClr val="accent6">
                        <a:lumMod val="40000"/>
                        <a:lumOff val="60000"/>
                      </a:schemeClr>
                    </a:solidFill>
                  </a:tcPr>
                </a:tc>
                <a:extLst>
                  <a:ext uri="{0D108BD9-81ED-4DB2-BD59-A6C34878D82A}">
                    <a16:rowId xmlns:a16="http://schemas.microsoft.com/office/drawing/2014/main" val="1688822557"/>
                  </a:ext>
                </a:extLst>
              </a:tr>
            </a:tbl>
          </a:graphicData>
        </a:graphic>
      </p:graphicFrame>
      <p:graphicFrame>
        <p:nvGraphicFramePr>
          <p:cNvPr id="7" name="Tabla 22">
            <a:extLst>
              <a:ext uri="{FF2B5EF4-FFF2-40B4-BE49-F238E27FC236}">
                <a16:creationId xmlns:a16="http://schemas.microsoft.com/office/drawing/2014/main" id="{AA713B41-48E5-C7BA-802E-DD4F07D3247A}"/>
              </a:ext>
            </a:extLst>
          </p:cNvPr>
          <p:cNvGraphicFramePr>
            <a:graphicFrameLocks noGrp="1"/>
          </p:cNvGraphicFramePr>
          <p:nvPr>
            <p:extLst>
              <p:ext uri="{D42A27DB-BD31-4B8C-83A1-F6EECF244321}">
                <p14:modId xmlns:p14="http://schemas.microsoft.com/office/powerpoint/2010/main" val="2046182533"/>
              </p:ext>
            </p:extLst>
          </p:nvPr>
        </p:nvGraphicFramePr>
        <p:xfrm>
          <a:off x="4566243" y="1155817"/>
          <a:ext cx="7177320" cy="914400"/>
        </p:xfrm>
        <a:graphic>
          <a:graphicData uri="http://schemas.openxmlformats.org/drawingml/2006/table">
            <a:tbl>
              <a:tblPr>
                <a:tableStyleId>{5C22544A-7EE6-4342-B048-85BDC9FD1C3A}</a:tableStyleId>
              </a:tblPr>
              <a:tblGrid>
                <a:gridCol w="7177320">
                  <a:extLst>
                    <a:ext uri="{9D8B030D-6E8A-4147-A177-3AD203B41FA5}">
                      <a16:colId xmlns:a16="http://schemas.microsoft.com/office/drawing/2014/main" val="3103584026"/>
                    </a:ext>
                  </a:extLst>
                </a:gridCol>
              </a:tblGrid>
              <a:tr h="3267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2400" noProof="0" dirty="0"/>
                        <a:t>Matemáticas II</a:t>
                      </a:r>
                    </a:p>
                  </a:txBody>
                  <a:tcPr anchor="ctr">
                    <a:solidFill>
                      <a:schemeClr val="accent2"/>
                    </a:solidFill>
                  </a:tcPr>
                </a:tc>
                <a:extLst>
                  <a:ext uri="{0D108BD9-81ED-4DB2-BD59-A6C34878D82A}">
                    <a16:rowId xmlns:a16="http://schemas.microsoft.com/office/drawing/2014/main" val="3839029350"/>
                  </a:ext>
                </a:extLst>
              </a:tr>
              <a:tr h="3267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2400" noProof="0" dirty="0"/>
                        <a:t>Matemáticas Aplicadas a las Ciencias Sociales II</a:t>
                      </a:r>
                    </a:p>
                  </a:txBody>
                  <a:tcPr anchor="ctr">
                    <a:solidFill>
                      <a:schemeClr val="accent2"/>
                    </a:solidFill>
                  </a:tcPr>
                </a:tc>
                <a:extLst>
                  <a:ext uri="{0D108BD9-81ED-4DB2-BD59-A6C34878D82A}">
                    <a16:rowId xmlns:a16="http://schemas.microsoft.com/office/drawing/2014/main" val="1801801131"/>
                  </a:ext>
                </a:extLst>
              </a:tr>
            </a:tbl>
          </a:graphicData>
        </a:graphic>
      </p:graphicFrame>
      <p:graphicFrame>
        <p:nvGraphicFramePr>
          <p:cNvPr id="8" name="Tabla 7">
            <a:extLst>
              <a:ext uri="{FF2B5EF4-FFF2-40B4-BE49-F238E27FC236}">
                <a16:creationId xmlns:a16="http://schemas.microsoft.com/office/drawing/2014/main" id="{C2438C09-EA74-EFBB-3CE8-A46686CFBFD1}"/>
              </a:ext>
            </a:extLst>
          </p:cNvPr>
          <p:cNvGraphicFramePr>
            <a:graphicFrameLocks noGrp="1"/>
          </p:cNvGraphicFramePr>
          <p:nvPr>
            <p:extLst>
              <p:ext uri="{D42A27DB-BD31-4B8C-83A1-F6EECF244321}">
                <p14:modId xmlns:p14="http://schemas.microsoft.com/office/powerpoint/2010/main" val="2563580196"/>
              </p:ext>
            </p:extLst>
          </p:nvPr>
        </p:nvGraphicFramePr>
        <p:xfrm>
          <a:off x="4566243" y="2530025"/>
          <a:ext cx="7177320" cy="1737360"/>
        </p:xfrm>
        <a:graphic>
          <a:graphicData uri="http://schemas.openxmlformats.org/drawingml/2006/table">
            <a:tbl>
              <a:tblPr>
                <a:tableStyleId>{5C22544A-7EE6-4342-B048-85BDC9FD1C3A}</a:tableStyleId>
              </a:tblPr>
              <a:tblGrid>
                <a:gridCol w="3588660">
                  <a:extLst>
                    <a:ext uri="{9D8B030D-6E8A-4147-A177-3AD203B41FA5}">
                      <a16:colId xmlns:a16="http://schemas.microsoft.com/office/drawing/2014/main" val="3103584026"/>
                    </a:ext>
                  </a:extLst>
                </a:gridCol>
                <a:gridCol w="3588660">
                  <a:extLst>
                    <a:ext uri="{9D8B030D-6E8A-4147-A177-3AD203B41FA5}">
                      <a16:colId xmlns:a16="http://schemas.microsoft.com/office/drawing/2014/main" val="1876691613"/>
                    </a:ext>
                  </a:extLst>
                </a:gridCol>
              </a:tblGrid>
              <a:tr h="3288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2400" kern="1200" noProof="0" dirty="0">
                          <a:solidFill>
                            <a:schemeClr val="dk1"/>
                          </a:solidFill>
                          <a:effectLst/>
                          <a:latin typeface="+mn-lt"/>
                          <a:ea typeface="+mn-ea"/>
                          <a:cs typeface="+mn-cs"/>
                        </a:rPr>
                        <a:t>Tecnología e Ingeniería II</a:t>
                      </a:r>
                    </a:p>
                  </a:txBody>
                  <a:tcPr anchor="ctr">
                    <a:solidFill>
                      <a:schemeClr val="accent2">
                        <a:lumMod val="40000"/>
                        <a:lumOff val="60000"/>
                      </a:schemeClr>
                    </a:solidFill>
                  </a:tcPr>
                </a:tc>
                <a:tc>
                  <a:txBody>
                    <a:bodyPr/>
                    <a:lstStyle/>
                    <a:p>
                      <a:r>
                        <a:rPr lang="es-ES" sz="2400" kern="1200" noProof="0" dirty="0">
                          <a:solidFill>
                            <a:schemeClr val="dk1"/>
                          </a:solidFill>
                          <a:effectLst/>
                          <a:latin typeface="+mn-lt"/>
                          <a:ea typeface="+mn-ea"/>
                          <a:cs typeface="+mn-cs"/>
                        </a:rPr>
                        <a:t>Dibujo Técnico II</a:t>
                      </a:r>
                    </a:p>
                  </a:txBody>
                  <a:tcPr anchor="ctr">
                    <a:solidFill>
                      <a:schemeClr val="accent2">
                        <a:lumMod val="40000"/>
                        <a:lumOff val="60000"/>
                      </a:schemeClr>
                    </a:solidFill>
                  </a:tcPr>
                </a:tc>
                <a:extLst>
                  <a:ext uri="{0D108BD9-81ED-4DB2-BD59-A6C34878D82A}">
                    <a16:rowId xmlns:a16="http://schemas.microsoft.com/office/drawing/2014/main" val="3839029350"/>
                  </a:ext>
                </a:extLst>
              </a:tr>
              <a:tr h="328866">
                <a:tc>
                  <a:txBody>
                    <a:bodyPr/>
                    <a:lstStyle/>
                    <a:p>
                      <a:r>
                        <a:rPr lang="es-ES" sz="2400" kern="1200" noProof="0" dirty="0">
                          <a:solidFill>
                            <a:schemeClr val="dk1"/>
                          </a:solidFill>
                          <a:effectLst/>
                          <a:latin typeface="+mn-lt"/>
                          <a:ea typeface="+mn-ea"/>
                          <a:cs typeface="+mn-cs"/>
                        </a:rPr>
                        <a:t>Física</a:t>
                      </a:r>
                    </a:p>
                  </a:txBody>
                  <a:tcPr anchor="ctr">
                    <a:solidFill>
                      <a:schemeClr val="accent2">
                        <a:lumMod val="40000"/>
                        <a:lumOff val="60000"/>
                      </a:schemeClr>
                    </a:solidFill>
                  </a:tcPr>
                </a:tc>
                <a:tc>
                  <a:txBody>
                    <a:bodyPr/>
                    <a:lstStyle/>
                    <a:p>
                      <a:r>
                        <a:rPr lang="es-ES" sz="2400" kern="1200" noProof="0" dirty="0">
                          <a:solidFill>
                            <a:schemeClr val="dk1"/>
                          </a:solidFill>
                          <a:effectLst/>
                          <a:latin typeface="+mn-lt"/>
                          <a:ea typeface="+mn-ea"/>
                          <a:cs typeface="+mn-cs"/>
                        </a:rPr>
                        <a:t>Química</a:t>
                      </a:r>
                    </a:p>
                  </a:txBody>
                  <a:tcPr anchor="ctr">
                    <a:solidFill>
                      <a:schemeClr val="accent2">
                        <a:lumMod val="40000"/>
                        <a:lumOff val="60000"/>
                      </a:schemeClr>
                    </a:solidFill>
                  </a:tcPr>
                </a:tc>
                <a:extLst>
                  <a:ext uri="{0D108BD9-81ED-4DB2-BD59-A6C34878D82A}">
                    <a16:rowId xmlns:a16="http://schemas.microsoft.com/office/drawing/2014/main" val="3992271623"/>
                  </a:ext>
                </a:extLst>
              </a:tr>
              <a:tr h="3288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2400" kern="1200" noProof="0" dirty="0">
                          <a:solidFill>
                            <a:schemeClr val="dk1"/>
                          </a:solidFill>
                          <a:effectLst/>
                          <a:latin typeface="+mn-lt"/>
                          <a:ea typeface="+mn-ea"/>
                          <a:cs typeface="+mn-cs"/>
                        </a:rPr>
                        <a:t>Biología</a:t>
                      </a:r>
                    </a:p>
                  </a:txBody>
                  <a:tcPr anchor="ctr">
                    <a:solidFill>
                      <a:schemeClr val="accent2">
                        <a:lumMod val="40000"/>
                        <a:lumOff val="60000"/>
                      </a:schemeClr>
                    </a:solidFill>
                  </a:tcPr>
                </a:tc>
                <a:tc>
                  <a:txBody>
                    <a:bodyPr/>
                    <a:lstStyle/>
                    <a:p>
                      <a:r>
                        <a:rPr lang="es-ES" sz="2400" kern="1200" noProof="0" dirty="0">
                          <a:solidFill>
                            <a:schemeClr val="dk1"/>
                          </a:solidFill>
                          <a:effectLst/>
                          <a:latin typeface="+mn-lt"/>
                          <a:ea typeface="+mn-ea"/>
                          <a:cs typeface="+mn-cs"/>
                        </a:rPr>
                        <a:t>Geología y Ciencias Ambientales</a:t>
                      </a:r>
                    </a:p>
                  </a:txBody>
                  <a:tcPr anchor="ctr">
                    <a:solidFill>
                      <a:schemeClr val="accent2">
                        <a:lumMod val="40000"/>
                        <a:lumOff val="60000"/>
                      </a:schemeClr>
                    </a:solidFill>
                  </a:tcPr>
                </a:tc>
                <a:extLst>
                  <a:ext uri="{0D108BD9-81ED-4DB2-BD59-A6C34878D82A}">
                    <a16:rowId xmlns:a16="http://schemas.microsoft.com/office/drawing/2014/main" val="701240904"/>
                  </a:ext>
                </a:extLst>
              </a:tr>
            </a:tbl>
          </a:graphicData>
        </a:graphic>
      </p:graphicFrame>
    </p:spTree>
    <p:extLst>
      <p:ext uri="{BB962C8B-B14F-4D97-AF65-F5344CB8AC3E}">
        <p14:creationId xmlns:p14="http://schemas.microsoft.com/office/powerpoint/2010/main" val="3092804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CF7"/>
        </a:solidFill>
        <a:effectLst/>
      </p:bgPr>
    </p:bg>
    <p:spTree>
      <p:nvGrpSpPr>
        <p:cNvPr id="1" name=""/>
        <p:cNvGrpSpPr/>
        <p:nvPr/>
      </p:nvGrpSpPr>
      <p:grpSpPr>
        <a:xfrm>
          <a:off x="0" y="0"/>
          <a:ext cx="0" cy="0"/>
          <a:chOff x="0" y="0"/>
          <a:chExt cx="0" cy="0"/>
        </a:xfrm>
      </p:grpSpPr>
      <p:cxnSp>
        <p:nvCxnSpPr>
          <p:cNvPr id="2" name="Conector recto 1">
            <a:extLst>
              <a:ext uri="{FF2B5EF4-FFF2-40B4-BE49-F238E27FC236}">
                <a16:creationId xmlns:a16="http://schemas.microsoft.com/office/drawing/2014/main" id="{6BE37565-81E9-B2C6-902A-014B6B3C38C5}"/>
              </a:ext>
            </a:extLst>
          </p:cNvPr>
          <p:cNvCxnSpPr>
            <a:cxnSpLocks/>
          </p:cNvCxnSpPr>
          <p:nvPr/>
        </p:nvCxnSpPr>
        <p:spPr>
          <a:xfrm flipV="1">
            <a:off x="3316325" y="3072308"/>
            <a:ext cx="1444861" cy="2055090"/>
          </a:xfrm>
          <a:prstGeom prst="line">
            <a:avLst/>
          </a:prstGeom>
          <a:ln w="101600">
            <a:solidFill>
              <a:schemeClr val="accent2">
                <a:lumMod val="40000"/>
                <a:lumOff val="60000"/>
              </a:schemeClr>
            </a:solidFill>
          </a:ln>
        </p:spPr>
        <p:style>
          <a:lnRef idx="3">
            <a:schemeClr val="accent2"/>
          </a:lnRef>
          <a:fillRef idx="0">
            <a:schemeClr val="accent2"/>
          </a:fillRef>
          <a:effectRef idx="2">
            <a:schemeClr val="accent2"/>
          </a:effectRef>
          <a:fontRef idx="minor">
            <a:schemeClr val="tx1"/>
          </a:fontRef>
        </p:style>
      </p:cxnSp>
      <p:cxnSp>
        <p:nvCxnSpPr>
          <p:cNvPr id="5" name="Conector recto 4">
            <a:extLst>
              <a:ext uri="{FF2B5EF4-FFF2-40B4-BE49-F238E27FC236}">
                <a16:creationId xmlns:a16="http://schemas.microsoft.com/office/drawing/2014/main" id="{B3A9776A-E42F-EDD0-26A8-292697F40E28}"/>
              </a:ext>
            </a:extLst>
          </p:cNvPr>
          <p:cNvCxnSpPr>
            <a:cxnSpLocks/>
          </p:cNvCxnSpPr>
          <p:nvPr/>
        </p:nvCxnSpPr>
        <p:spPr>
          <a:xfrm flipV="1">
            <a:off x="3300248" y="1271659"/>
            <a:ext cx="1460938" cy="3068329"/>
          </a:xfrm>
          <a:prstGeom prst="line">
            <a:avLst/>
          </a:prstGeom>
          <a:ln w="101600"/>
        </p:spPr>
        <p:style>
          <a:lnRef idx="3">
            <a:schemeClr val="accent2"/>
          </a:lnRef>
          <a:fillRef idx="0">
            <a:schemeClr val="accent2"/>
          </a:fillRef>
          <a:effectRef idx="2">
            <a:schemeClr val="accent2"/>
          </a:effectRef>
          <a:fontRef idx="minor">
            <a:schemeClr val="tx1"/>
          </a:fontRef>
        </p:style>
      </p:cxnSp>
      <p:cxnSp>
        <p:nvCxnSpPr>
          <p:cNvPr id="13" name="Conector recto 12">
            <a:extLst>
              <a:ext uri="{FF2B5EF4-FFF2-40B4-BE49-F238E27FC236}">
                <a16:creationId xmlns:a16="http://schemas.microsoft.com/office/drawing/2014/main" id="{C17C957D-D860-F925-FF17-DB9F4206F05D}"/>
              </a:ext>
            </a:extLst>
          </p:cNvPr>
          <p:cNvCxnSpPr>
            <a:cxnSpLocks/>
          </p:cNvCxnSpPr>
          <p:nvPr/>
        </p:nvCxnSpPr>
        <p:spPr>
          <a:xfrm flipV="1">
            <a:off x="3300248" y="5342079"/>
            <a:ext cx="2117913" cy="797464"/>
          </a:xfrm>
          <a:prstGeom prst="line">
            <a:avLst/>
          </a:prstGeom>
          <a:ln w="101600">
            <a:solidFill>
              <a:schemeClr val="accent6">
                <a:lumMod val="40000"/>
                <a:lumOff val="60000"/>
              </a:schemeClr>
            </a:solidFill>
          </a:ln>
        </p:spPr>
        <p:style>
          <a:lnRef idx="3">
            <a:schemeClr val="accent2"/>
          </a:lnRef>
          <a:fillRef idx="0">
            <a:schemeClr val="accent2"/>
          </a:fillRef>
          <a:effectRef idx="2">
            <a:schemeClr val="accent2"/>
          </a:effectRef>
          <a:fontRef idx="minor">
            <a:schemeClr val="tx1"/>
          </a:fontRef>
        </p:style>
      </p:cxnSp>
      <p:graphicFrame>
        <p:nvGraphicFramePr>
          <p:cNvPr id="3" name="Tabla 3">
            <a:extLst>
              <a:ext uri="{FF2B5EF4-FFF2-40B4-BE49-F238E27FC236}">
                <a16:creationId xmlns:a16="http://schemas.microsoft.com/office/drawing/2014/main" id="{6C51134B-354C-71EB-FADD-190C9E75D5EF}"/>
              </a:ext>
            </a:extLst>
          </p:cNvPr>
          <p:cNvGraphicFramePr>
            <a:graphicFrameLocks noGrp="1"/>
          </p:cNvGraphicFramePr>
          <p:nvPr>
            <p:extLst>
              <p:ext uri="{D42A27DB-BD31-4B8C-83A1-F6EECF244321}">
                <p14:modId xmlns:p14="http://schemas.microsoft.com/office/powerpoint/2010/main" val="2871800287"/>
              </p:ext>
            </p:extLst>
          </p:nvPr>
        </p:nvGraphicFramePr>
        <p:xfrm>
          <a:off x="276922" y="830505"/>
          <a:ext cx="3117919" cy="5851321"/>
        </p:xfrm>
        <a:graphic>
          <a:graphicData uri="http://schemas.openxmlformats.org/drawingml/2006/table">
            <a:tbl>
              <a:tblPr bandRow="1">
                <a:tableStyleId>{5C22544A-7EE6-4342-B048-85BDC9FD1C3A}</a:tableStyleId>
              </a:tblPr>
              <a:tblGrid>
                <a:gridCol w="581179">
                  <a:extLst>
                    <a:ext uri="{9D8B030D-6E8A-4147-A177-3AD203B41FA5}">
                      <a16:colId xmlns:a16="http://schemas.microsoft.com/office/drawing/2014/main" val="3105760098"/>
                    </a:ext>
                  </a:extLst>
                </a:gridCol>
                <a:gridCol w="2536740">
                  <a:extLst>
                    <a:ext uri="{9D8B030D-6E8A-4147-A177-3AD203B41FA5}">
                      <a16:colId xmlns:a16="http://schemas.microsoft.com/office/drawing/2014/main" val="2177411679"/>
                    </a:ext>
                  </a:extLst>
                </a:gridCol>
              </a:tblGrid>
              <a:tr h="584830">
                <a:tc rowSpan="5">
                  <a:txBody>
                    <a:bodyPr/>
                    <a:lstStyle/>
                    <a:p>
                      <a:pPr algn="ctr"/>
                      <a:r>
                        <a:rPr lang="en-US" b="1">
                          <a:solidFill>
                            <a:schemeClr val="bg1"/>
                          </a:solidFill>
                        </a:rPr>
                        <a:t>5 MATERIAS COMUNES</a:t>
                      </a:r>
                    </a:p>
                  </a:txBody>
                  <a:tcPr vert="vert270"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algn="l"/>
                      <a:r>
                        <a:rPr lang="en-US" dirty="0"/>
                        <a:t>HISTORIA DE ESPAÑA</a:t>
                      </a:r>
                    </a:p>
                  </a:txBody>
                  <a:tcPr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57453637"/>
                  </a:ext>
                </a:extLst>
              </a:tr>
              <a:tr h="406260">
                <a:tc vMerge="1">
                  <a:txBody>
                    <a:bodyPr/>
                    <a:lstStyle/>
                    <a:p>
                      <a:endParaRPr lang="en-US"/>
                    </a:p>
                  </a:txBody>
                  <a:tcPr>
                    <a:solidFill>
                      <a:schemeClr val="accent1"/>
                    </a:solidFill>
                  </a:tcPr>
                </a:tc>
                <a:tc>
                  <a:txBody>
                    <a:bodyPr/>
                    <a:lstStyle/>
                    <a:p>
                      <a:pPr algn="l"/>
                      <a:r>
                        <a:rPr lang="en-US" dirty="0"/>
                        <a:t>HISTORIA DE LA FILOSOFÍA</a:t>
                      </a: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463127967"/>
                  </a:ext>
                </a:extLst>
              </a:tr>
              <a:tr h="710955">
                <a:tc vMerge="1">
                  <a:txBody>
                    <a:bodyPr/>
                    <a:lstStyle/>
                    <a:p>
                      <a:endParaRPr lang="en-US"/>
                    </a:p>
                  </a:txBody>
                  <a:tcPr>
                    <a:solidFill>
                      <a:schemeClr val="accent1"/>
                    </a:solidFill>
                  </a:tcPr>
                </a:tc>
                <a:tc>
                  <a:txBody>
                    <a:bodyPr/>
                    <a:lstStyle/>
                    <a:p>
                      <a:pPr algn="l"/>
                      <a:r>
                        <a:rPr lang="en-US" dirty="0"/>
                        <a:t>VALENCIANO: LENGUA </a:t>
                      </a:r>
                    </a:p>
                    <a:p>
                      <a:pPr algn="l"/>
                      <a:r>
                        <a:rPr lang="en-US" dirty="0"/>
                        <a:t>Y LITERATURA II</a:t>
                      </a: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675050145"/>
                  </a:ext>
                </a:extLst>
              </a:tr>
              <a:tr h="760990">
                <a:tc vMerge="1">
                  <a:txBody>
                    <a:bodyPr/>
                    <a:lstStyle/>
                    <a:p>
                      <a:endParaRPr lang="en-US"/>
                    </a:p>
                  </a:txBody>
                  <a:tcPr>
                    <a:solidFill>
                      <a:schemeClr val="accent1"/>
                    </a:solidFill>
                  </a:tcPr>
                </a:tc>
                <a:tc>
                  <a:txBody>
                    <a:bodyPr/>
                    <a:lstStyle/>
                    <a:p>
                      <a:pPr algn="l"/>
                      <a:r>
                        <a:rPr lang="en-US" dirty="0"/>
                        <a:t>LENGUA CASTELLANA </a:t>
                      </a:r>
                    </a:p>
                    <a:p>
                      <a:pPr algn="l"/>
                      <a:r>
                        <a:rPr lang="en-US" dirty="0"/>
                        <a:t>Y LITERATURA II</a:t>
                      </a: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21629920"/>
                  </a:ext>
                </a:extLst>
              </a:tr>
              <a:tr h="364060">
                <a:tc vMerge="1">
                  <a:txBody>
                    <a:bodyPr/>
                    <a:lstStyle/>
                    <a:p>
                      <a:endParaRPr lang="en-US"/>
                    </a:p>
                  </a:txBody>
                  <a:tcPr>
                    <a:solidFill>
                      <a:schemeClr val="accent1"/>
                    </a:solidFill>
                  </a:tcPr>
                </a:tc>
                <a:tc>
                  <a:txBody>
                    <a:bodyPr/>
                    <a:lstStyle/>
                    <a:p>
                      <a:pPr algn="l"/>
                      <a:r>
                        <a:rPr lang="en-US" dirty="0"/>
                        <a:t>LENGUA EXTRANJERA II</a:t>
                      </a: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682914479"/>
                  </a:ext>
                </a:extLst>
              </a:tr>
              <a:tr h="573500">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a:solidFill>
                            <a:schemeClr val="bg1"/>
                          </a:solidFill>
                        </a:rPr>
                        <a:t>3 MATERIAS ESPECÍFICAS</a:t>
                      </a:r>
                      <a:endParaRPr lang="en-US"/>
                    </a:p>
                  </a:txBody>
                  <a:tcPr vert="vert27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solidFill>
                  </a:tcPr>
                </a:tc>
                <a:tc>
                  <a:txBody>
                    <a:bodyPr/>
                    <a:lstStyle/>
                    <a:p>
                      <a:pPr algn="r"/>
                      <a:r>
                        <a:rPr lang="en-US" dirty="0"/>
                        <a:t>ELEGIR 1 MATERIA OBLIGATORIA ENTRE:</a:t>
                      </a: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419932034"/>
                  </a:ext>
                </a:extLst>
              </a:tr>
              <a:tr h="503482">
                <a:tc vMerge="1">
                  <a:txBody>
                    <a:bodyPr/>
                    <a:lstStyle/>
                    <a:p>
                      <a:endParaRPr lang="en-US"/>
                    </a:p>
                  </a:txBody>
                  <a:tcPr>
                    <a:solidFill>
                      <a:schemeClr val="accent2"/>
                    </a:solidFill>
                  </a:tcPr>
                </a:tc>
                <a:tc>
                  <a:txBody>
                    <a:bodyPr/>
                    <a:lstStyle/>
                    <a:p>
                      <a:pPr algn="r"/>
                      <a:r>
                        <a:rPr lang="en-US" dirty="0"/>
                        <a:t>ELEGIR 2 </a:t>
                      </a: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2542412814"/>
                  </a:ext>
                </a:extLst>
              </a:tr>
              <a:tr h="470041">
                <a:tc vMerge="1">
                  <a:txBody>
                    <a:bodyPr/>
                    <a:lstStyle/>
                    <a:p>
                      <a:endParaRPr lang="en-US"/>
                    </a:p>
                  </a:txBody>
                  <a:tcPr>
                    <a:solidFill>
                      <a:schemeClr val="accent2"/>
                    </a:solidFill>
                  </a:tcPr>
                </a:tc>
                <a:tc>
                  <a:txBody>
                    <a:bodyPr/>
                    <a:lstStyle/>
                    <a:p>
                      <a:pPr algn="r"/>
                      <a:r>
                        <a:rPr lang="en-US" dirty="0"/>
                        <a:t>MATERIAS ENTRE:</a:t>
                      </a: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538192128"/>
                  </a:ext>
                </a:extLst>
              </a:tr>
              <a:tr h="117510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a:solidFill>
                            <a:schemeClr val="bg1"/>
                          </a:solidFill>
                          <a:latin typeface="+mn-lt"/>
                          <a:ea typeface="+mn-ea"/>
                          <a:cs typeface="+mn-cs"/>
                        </a:rPr>
                        <a:t>1 MATERIA OPTATIVA</a:t>
                      </a:r>
                    </a:p>
                  </a:txBody>
                  <a:tcPr vert="vert27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chemeClr val="accent6">
                        <a:lumMod val="75000"/>
                      </a:schemeClr>
                    </a:solidFill>
                  </a:tcPr>
                </a:tc>
                <a:tc>
                  <a:txBody>
                    <a:bodyPr/>
                    <a:lstStyle/>
                    <a:p>
                      <a:pPr algn="r"/>
                      <a:r>
                        <a:rPr lang="en-US" dirty="0"/>
                        <a:t>ELEGIR 1 MATERIA ENTRE:</a:t>
                      </a: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chemeClr val="accent6">
                        <a:lumMod val="40000"/>
                        <a:lumOff val="60000"/>
                      </a:schemeClr>
                    </a:solidFill>
                  </a:tcPr>
                </a:tc>
                <a:extLst>
                  <a:ext uri="{0D108BD9-81ED-4DB2-BD59-A6C34878D82A}">
                    <a16:rowId xmlns:a16="http://schemas.microsoft.com/office/drawing/2014/main" val="18409428"/>
                  </a:ext>
                </a:extLst>
              </a:tr>
            </a:tbl>
          </a:graphicData>
        </a:graphic>
      </p:graphicFrame>
      <p:sp>
        <p:nvSpPr>
          <p:cNvPr id="12" name="Título 1">
            <a:extLst>
              <a:ext uri="{FF2B5EF4-FFF2-40B4-BE49-F238E27FC236}">
                <a16:creationId xmlns:a16="http://schemas.microsoft.com/office/drawing/2014/main" id="{82EE719C-BCBF-2292-BC39-951E56CB0924}"/>
              </a:ext>
            </a:extLst>
          </p:cNvPr>
          <p:cNvSpPr txBox="1">
            <a:spLocks/>
          </p:cNvSpPr>
          <p:nvPr/>
        </p:nvSpPr>
        <p:spPr>
          <a:xfrm>
            <a:off x="1266479" y="139811"/>
            <a:ext cx="10816664" cy="69069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3600" b="1" dirty="0">
                <a:solidFill>
                  <a:schemeClr val="accent3">
                    <a:lumMod val="50000"/>
                  </a:schemeClr>
                </a:solidFill>
                <a:latin typeface="+mn-lt"/>
              </a:rPr>
              <a:t>2º BACHILLERATO </a:t>
            </a:r>
            <a:r>
              <a:rPr lang="es-ES" sz="3600" b="1" dirty="0">
                <a:solidFill>
                  <a:schemeClr val="accent3">
                    <a:lumMod val="50000"/>
                  </a:schemeClr>
                </a:solidFill>
                <a:latin typeface="+mn-lt"/>
              </a:rPr>
              <a:t>Humanidades y Ciencias Sociales</a:t>
            </a:r>
            <a:endParaRPr lang="en-US" sz="3600" b="1" dirty="0">
              <a:solidFill>
                <a:schemeClr val="accent3">
                  <a:lumMod val="50000"/>
                </a:schemeClr>
              </a:solidFill>
              <a:latin typeface="+mn-lt"/>
            </a:endParaRPr>
          </a:p>
        </p:txBody>
      </p:sp>
      <p:cxnSp>
        <p:nvCxnSpPr>
          <p:cNvPr id="14" name="Conector recto 13">
            <a:extLst>
              <a:ext uri="{FF2B5EF4-FFF2-40B4-BE49-F238E27FC236}">
                <a16:creationId xmlns:a16="http://schemas.microsoft.com/office/drawing/2014/main" id="{12D48844-BD03-3DD0-B21D-B242B2238A1F}"/>
              </a:ext>
            </a:extLst>
          </p:cNvPr>
          <p:cNvCxnSpPr>
            <a:cxnSpLocks/>
          </p:cNvCxnSpPr>
          <p:nvPr/>
        </p:nvCxnSpPr>
        <p:spPr>
          <a:xfrm>
            <a:off x="130629" y="718457"/>
            <a:ext cx="11952514" cy="0"/>
          </a:xfrm>
          <a:prstGeom prst="line">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4" name="Tabla 4">
            <a:extLst>
              <a:ext uri="{FF2B5EF4-FFF2-40B4-BE49-F238E27FC236}">
                <a16:creationId xmlns:a16="http://schemas.microsoft.com/office/drawing/2014/main" id="{3D588D47-6CAB-3F01-F20C-60C6887B68FC}"/>
              </a:ext>
            </a:extLst>
          </p:cNvPr>
          <p:cNvGraphicFramePr>
            <a:graphicFrameLocks noGrp="1"/>
          </p:cNvGraphicFramePr>
          <p:nvPr/>
        </p:nvGraphicFramePr>
        <p:xfrm>
          <a:off x="4566243" y="4659986"/>
          <a:ext cx="7177320" cy="2021840"/>
        </p:xfrm>
        <a:graphic>
          <a:graphicData uri="http://schemas.openxmlformats.org/drawingml/2006/table">
            <a:tbl>
              <a:tblPr>
                <a:tableStyleId>{5C22544A-7EE6-4342-B048-85BDC9FD1C3A}</a:tableStyleId>
              </a:tblPr>
              <a:tblGrid>
                <a:gridCol w="2381095">
                  <a:extLst>
                    <a:ext uri="{9D8B030D-6E8A-4147-A177-3AD203B41FA5}">
                      <a16:colId xmlns:a16="http://schemas.microsoft.com/office/drawing/2014/main" val="1514176060"/>
                    </a:ext>
                  </a:extLst>
                </a:gridCol>
                <a:gridCol w="2102069">
                  <a:extLst>
                    <a:ext uri="{9D8B030D-6E8A-4147-A177-3AD203B41FA5}">
                      <a16:colId xmlns:a16="http://schemas.microsoft.com/office/drawing/2014/main" val="2671659637"/>
                    </a:ext>
                  </a:extLst>
                </a:gridCol>
                <a:gridCol w="2694156">
                  <a:extLst>
                    <a:ext uri="{9D8B030D-6E8A-4147-A177-3AD203B41FA5}">
                      <a16:colId xmlns:a16="http://schemas.microsoft.com/office/drawing/2014/main" val="3167384486"/>
                    </a:ext>
                  </a:extLst>
                </a:gridCol>
              </a:tblGrid>
              <a:tr h="0">
                <a:tc>
                  <a:txBody>
                    <a:bodyPr/>
                    <a:lstStyle/>
                    <a:p>
                      <a:r>
                        <a:rPr lang="es-ES" dirty="0"/>
                        <a:t>Programación, redes y Sistemas informáticos II</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Cultura Jurídica y Democrática</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**Una materia específica de cualquier modalidad</a:t>
                      </a:r>
                    </a:p>
                  </a:txBody>
                  <a:tcPr>
                    <a:solidFill>
                      <a:schemeClr val="accent6">
                        <a:lumMod val="40000"/>
                        <a:lumOff val="60000"/>
                      </a:schemeClr>
                    </a:solidFill>
                  </a:tcPr>
                </a:tc>
                <a:extLst>
                  <a:ext uri="{0D108BD9-81ED-4DB2-BD59-A6C34878D82A}">
                    <a16:rowId xmlns:a16="http://schemas.microsoft.com/office/drawing/2014/main" val="285169797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Proyecto de investigación</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Segunda Lengua Extranjera II</a:t>
                      </a:r>
                    </a:p>
                  </a:txBody>
                  <a:tcPr>
                    <a:solidFill>
                      <a:schemeClr val="accent6">
                        <a:lumMod val="40000"/>
                        <a:lumOff val="60000"/>
                      </a:schemeClr>
                    </a:solidFill>
                  </a:tcPr>
                </a:tc>
                <a:tc>
                  <a:txBody>
                    <a:bodyPr/>
                    <a:lstStyle/>
                    <a:p>
                      <a:r>
                        <a:rPr lang="es-ES" dirty="0"/>
                        <a:t>Dibujo Artístico II</a:t>
                      </a:r>
                    </a:p>
                  </a:txBody>
                  <a:tcPr>
                    <a:solidFill>
                      <a:schemeClr val="accent6">
                        <a:lumMod val="40000"/>
                        <a:lumOff val="60000"/>
                      </a:schemeClr>
                    </a:solidFill>
                  </a:tcPr>
                </a:tc>
                <a:extLst>
                  <a:ext uri="{0D108BD9-81ED-4DB2-BD59-A6C34878D82A}">
                    <a16:rowId xmlns:a16="http://schemas.microsoft.com/office/drawing/2014/main" val="2064223661"/>
                  </a:ext>
                </a:extLst>
              </a:tr>
              <a:tr h="370840">
                <a:tc>
                  <a:txBody>
                    <a:bodyPr/>
                    <a:lstStyle/>
                    <a:p>
                      <a:r>
                        <a:rPr lang="es-ES" dirty="0"/>
                        <a:t>Artes Escénicas II</a:t>
                      </a:r>
                    </a:p>
                  </a:txBody>
                  <a:tcPr>
                    <a:solidFill>
                      <a:schemeClr val="accent6">
                        <a:lumMod val="40000"/>
                        <a:lumOff val="60000"/>
                      </a:schemeClr>
                    </a:solidFill>
                  </a:tcPr>
                </a:tc>
                <a:tc>
                  <a:txBody>
                    <a:bodyPr/>
                    <a:lstStyle/>
                    <a:p>
                      <a:r>
                        <a:rPr lang="es-ES" dirty="0"/>
                        <a:t>Psicología</a:t>
                      </a:r>
                    </a:p>
                  </a:txBody>
                  <a:tcPr>
                    <a:solidFill>
                      <a:schemeClr val="accent6">
                        <a:lumMod val="40000"/>
                        <a:lumOff val="60000"/>
                      </a:schemeClr>
                    </a:solidFill>
                  </a:tcPr>
                </a:tc>
                <a:tc>
                  <a:txBody>
                    <a:bodyPr/>
                    <a:lstStyle/>
                    <a:p>
                      <a:r>
                        <a:rPr lang="es-ES" dirty="0"/>
                        <a:t>Matemáticas CCSS II</a:t>
                      </a:r>
                    </a:p>
                  </a:txBody>
                  <a:tcPr>
                    <a:solidFill>
                      <a:schemeClr val="accent6">
                        <a:lumMod val="40000"/>
                        <a:lumOff val="60000"/>
                      </a:schemeClr>
                    </a:solidFill>
                  </a:tcPr>
                </a:tc>
                <a:extLst>
                  <a:ext uri="{0D108BD9-81ED-4DB2-BD59-A6C34878D82A}">
                    <a16:rowId xmlns:a16="http://schemas.microsoft.com/office/drawing/2014/main" val="2065733959"/>
                  </a:ext>
                </a:extLst>
              </a:tr>
              <a:tr h="370840">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Actividad Física para la Salud y el Desarrollo Personal</a:t>
                      </a:r>
                    </a:p>
                  </a:txBody>
                  <a:tcPr>
                    <a:solidFill>
                      <a:schemeClr val="accent6">
                        <a:lumMod val="40000"/>
                        <a:lumOff val="60000"/>
                      </a:schemeClr>
                    </a:solidFill>
                  </a:tcPr>
                </a:tc>
                <a:tc hMerge="1">
                  <a:txBody>
                    <a:bodyPr/>
                    <a:lstStyle/>
                    <a:p>
                      <a:endParaRPr lang="es-ES" dirty="0"/>
                    </a:p>
                  </a:txBody>
                  <a:tcPr>
                    <a:solidFill>
                      <a:schemeClr val="accent6">
                        <a:lumMod val="40000"/>
                        <a:lumOff val="60000"/>
                      </a:schemeClr>
                    </a:solidFill>
                  </a:tcPr>
                </a:tc>
                <a:tc hMerge="1">
                  <a:txBody>
                    <a:bodyPr/>
                    <a:lstStyle/>
                    <a:p>
                      <a:endParaRPr lang="es-ES" dirty="0"/>
                    </a:p>
                  </a:txBody>
                  <a:tcPr>
                    <a:solidFill>
                      <a:schemeClr val="accent6">
                        <a:lumMod val="40000"/>
                        <a:lumOff val="60000"/>
                      </a:schemeClr>
                    </a:solidFill>
                  </a:tcPr>
                </a:tc>
                <a:extLst>
                  <a:ext uri="{0D108BD9-81ED-4DB2-BD59-A6C34878D82A}">
                    <a16:rowId xmlns:a16="http://schemas.microsoft.com/office/drawing/2014/main" val="1688822557"/>
                  </a:ext>
                </a:extLst>
              </a:tr>
            </a:tbl>
          </a:graphicData>
        </a:graphic>
      </p:graphicFrame>
      <p:graphicFrame>
        <p:nvGraphicFramePr>
          <p:cNvPr id="7" name="Tabla 22">
            <a:extLst>
              <a:ext uri="{FF2B5EF4-FFF2-40B4-BE49-F238E27FC236}">
                <a16:creationId xmlns:a16="http://schemas.microsoft.com/office/drawing/2014/main" id="{AA713B41-48E5-C7BA-802E-DD4F07D3247A}"/>
              </a:ext>
            </a:extLst>
          </p:cNvPr>
          <p:cNvGraphicFramePr>
            <a:graphicFrameLocks noGrp="1"/>
          </p:cNvGraphicFramePr>
          <p:nvPr>
            <p:extLst>
              <p:ext uri="{D42A27DB-BD31-4B8C-83A1-F6EECF244321}">
                <p14:modId xmlns:p14="http://schemas.microsoft.com/office/powerpoint/2010/main" val="1702873122"/>
              </p:ext>
            </p:extLst>
          </p:nvPr>
        </p:nvGraphicFramePr>
        <p:xfrm>
          <a:off x="4566243" y="1155817"/>
          <a:ext cx="7177320" cy="914400"/>
        </p:xfrm>
        <a:graphic>
          <a:graphicData uri="http://schemas.openxmlformats.org/drawingml/2006/table">
            <a:tbl>
              <a:tblPr>
                <a:tableStyleId>{5C22544A-7EE6-4342-B048-85BDC9FD1C3A}</a:tableStyleId>
              </a:tblPr>
              <a:tblGrid>
                <a:gridCol w="7177320">
                  <a:extLst>
                    <a:ext uri="{9D8B030D-6E8A-4147-A177-3AD203B41FA5}">
                      <a16:colId xmlns:a16="http://schemas.microsoft.com/office/drawing/2014/main" val="3103584026"/>
                    </a:ext>
                  </a:extLst>
                </a:gridCol>
              </a:tblGrid>
              <a:tr h="3267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2400" noProof="0" dirty="0"/>
                        <a:t>Latín II</a:t>
                      </a:r>
                    </a:p>
                  </a:txBody>
                  <a:tcPr anchor="ctr">
                    <a:solidFill>
                      <a:schemeClr val="accent2"/>
                    </a:solidFill>
                  </a:tcPr>
                </a:tc>
                <a:extLst>
                  <a:ext uri="{0D108BD9-81ED-4DB2-BD59-A6C34878D82A}">
                    <a16:rowId xmlns:a16="http://schemas.microsoft.com/office/drawing/2014/main" val="3839029350"/>
                  </a:ext>
                </a:extLst>
              </a:tr>
              <a:tr h="3267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2400" noProof="0" dirty="0"/>
                        <a:t>Matemáticas Aplicadas a las Ciencias Sociales II</a:t>
                      </a:r>
                    </a:p>
                  </a:txBody>
                  <a:tcPr anchor="ctr">
                    <a:solidFill>
                      <a:schemeClr val="accent2"/>
                    </a:solidFill>
                  </a:tcPr>
                </a:tc>
                <a:extLst>
                  <a:ext uri="{0D108BD9-81ED-4DB2-BD59-A6C34878D82A}">
                    <a16:rowId xmlns:a16="http://schemas.microsoft.com/office/drawing/2014/main" val="1801801131"/>
                  </a:ext>
                </a:extLst>
              </a:tr>
            </a:tbl>
          </a:graphicData>
        </a:graphic>
      </p:graphicFrame>
      <p:graphicFrame>
        <p:nvGraphicFramePr>
          <p:cNvPr id="8" name="Tabla 7">
            <a:extLst>
              <a:ext uri="{FF2B5EF4-FFF2-40B4-BE49-F238E27FC236}">
                <a16:creationId xmlns:a16="http://schemas.microsoft.com/office/drawing/2014/main" id="{C2438C09-EA74-EFBB-3CE8-A46686CFBFD1}"/>
              </a:ext>
            </a:extLst>
          </p:cNvPr>
          <p:cNvGraphicFramePr>
            <a:graphicFrameLocks noGrp="1"/>
          </p:cNvGraphicFramePr>
          <p:nvPr>
            <p:extLst>
              <p:ext uri="{D42A27DB-BD31-4B8C-83A1-F6EECF244321}">
                <p14:modId xmlns:p14="http://schemas.microsoft.com/office/powerpoint/2010/main" val="2235504269"/>
              </p:ext>
            </p:extLst>
          </p:nvPr>
        </p:nvGraphicFramePr>
        <p:xfrm>
          <a:off x="4566243" y="2530025"/>
          <a:ext cx="7177320" cy="1737360"/>
        </p:xfrm>
        <a:graphic>
          <a:graphicData uri="http://schemas.openxmlformats.org/drawingml/2006/table">
            <a:tbl>
              <a:tblPr>
                <a:tableStyleId>{5C22544A-7EE6-4342-B048-85BDC9FD1C3A}</a:tableStyleId>
              </a:tblPr>
              <a:tblGrid>
                <a:gridCol w="3588660">
                  <a:extLst>
                    <a:ext uri="{9D8B030D-6E8A-4147-A177-3AD203B41FA5}">
                      <a16:colId xmlns:a16="http://schemas.microsoft.com/office/drawing/2014/main" val="3103584026"/>
                    </a:ext>
                  </a:extLst>
                </a:gridCol>
                <a:gridCol w="3588660">
                  <a:extLst>
                    <a:ext uri="{9D8B030D-6E8A-4147-A177-3AD203B41FA5}">
                      <a16:colId xmlns:a16="http://schemas.microsoft.com/office/drawing/2014/main" val="1876691613"/>
                    </a:ext>
                  </a:extLst>
                </a:gridCol>
              </a:tblGrid>
              <a:tr h="328866">
                <a:tc>
                  <a:txBody>
                    <a:bodyPr/>
                    <a:lstStyle/>
                    <a:p>
                      <a:r>
                        <a:rPr lang="es-ES" sz="2400" kern="1200" noProof="0" dirty="0">
                          <a:solidFill>
                            <a:schemeClr val="dk1"/>
                          </a:solidFill>
                          <a:effectLst/>
                          <a:latin typeface="+mn-lt"/>
                          <a:ea typeface="+mn-ea"/>
                          <a:cs typeface="+mn-cs"/>
                        </a:rPr>
                        <a:t>Historia del Arte</a:t>
                      </a:r>
                    </a:p>
                  </a:txBody>
                  <a:tcPr anchor="ctr">
                    <a:solidFill>
                      <a:schemeClr val="accent2">
                        <a:lumMod val="40000"/>
                        <a:lumOff val="60000"/>
                      </a:schemeClr>
                    </a:solidFill>
                  </a:tcPr>
                </a:tc>
                <a:tc>
                  <a:txBody>
                    <a:bodyPr/>
                    <a:lstStyle/>
                    <a:p>
                      <a:r>
                        <a:rPr lang="es-ES" sz="2400" kern="1200" noProof="0" dirty="0">
                          <a:solidFill>
                            <a:schemeClr val="dk1"/>
                          </a:solidFill>
                          <a:effectLst/>
                          <a:latin typeface="+mn-lt"/>
                          <a:ea typeface="+mn-ea"/>
                          <a:cs typeface="+mn-cs"/>
                        </a:rPr>
                        <a:t>Latín II</a:t>
                      </a:r>
                    </a:p>
                  </a:txBody>
                  <a:tcPr anchor="ctr">
                    <a:solidFill>
                      <a:schemeClr val="accent2">
                        <a:lumMod val="40000"/>
                        <a:lumOff val="60000"/>
                      </a:schemeClr>
                    </a:solidFill>
                  </a:tcPr>
                </a:tc>
                <a:extLst>
                  <a:ext uri="{0D108BD9-81ED-4DB2-BD59-A6C34878D82A}">
                    <a16:rowId xmlns:a16="http://schemas.microsoft.com/office/drawing/2014/main" val="3839029350"/>
                  </a:ext>
                </a:extLst>
              </a:tr>
              <a:tr h="328866">
                <a:tc>
                  <a:txBody>
                    <a:bodyPr/>
                    <a:lstStyle/>
                    <a:p>
                      <a:r>
                        <a:rPr lang="es-ES" sz="2400" kern="1200" noProof="0" dirty="0">
                          <a:solidFill>
                            <a:schemeClr val="dk1"/>
                          </a:solidFill>
                          <a:effectLst/>
                          <a:latin typeface="+mn-lt"/>
                          <a:ea typeface="+mn-ea"/>
                          <a:cs typeface="+mn-cs"/>
                        </a:rPr>
                        <a:t>Griego II</a:t>
                      </a:r>
                    </a:p>
                  </a:txBody>
                  <a:tcPr anchor="ctr">
                    <a:solidFill>
                      <a:schemeClr val="accent2">
                        <a:lumMod val="40000"/>
                        <a:lumOff val="60000"/>
                      </a:schemeClr>
                    </a:solidFill>
                  </a:tcPr>
                </a:tc>
                <a:tc>
                  <a:txBody>
                    <a:bodyPr/>
                    <a:lstStyle/>
                    <a:p>
                      <a:r>
                        <a:rPr lang="es-ES" sz="2400" kern="1200" noProof="0" dirty="0">
                          <a:solidFill>
                            <a:schemeClr val="dk1"/>
                          </a:solidFill>
                          <a:effectLst/>
                          <a:latin typeface="+mn-lt"/>
                          <a:ea typeface="+mn-ea"/>
                          <a:cs typeface="+mn-cs"/>
                        </a:rPr>
                        <a:t>Geografía</a:t>
                      </a:r>
                    </a:p>
                  </a:txBody>
                  <a:tcPr anchor="ctr">
                    <a:solidFill>
                      <a:schemeClr val="accent2">
                        <a:lumMod val="40000"/>
                        <a:lumOff val="60000"/>
                      </a:schemeClr>
                    </a:solidFill>
                  </a:tcPr>
                </a:tc>
                <a:extLst>
                  <a:ext uri="{0D108BD9-81ED-4DB2-BD59-A6C34878D82A}">
                    <a16:rowId xmlns:a16="http://schemas.microsoft.com/office/drawing/2014/main" val="3992271623"/>
                  </a:ext>
                </a:extLst>
              </a:tr>
              <a:tr h="328866">
                <a:tc>
                  <a:txBody>
                    <a:bodyPr/>
                    <a:lstStyle/>
                    <a:p>
                      <a:r>
                        <a:rPr lang="es-ES" sz="2400" kern="1200" noProof="0" dirty="0">
                          <a:solidFill>
                            <a:schemeClr val="dk1"/>
                          </a:solidFill>
                          <a:effectLst/>
                          <a:latin typeface="+mn-lt"/>
                          <a:ea typeface="+mn-ea"/>
                          <a:cs typeface="+mn-cs"/>
                        </a:rPr>
                        <a:t>Empresa y Diseño de Modelos de Negocio</a:t>
                      </a:r>
                    </a:p>
                  </a:txBody>
                  <a:tcPr anchor="ctr">
                    <a:solidFill>
                      <a:schemeClr val="accent2">
                        <a:lumMod val="40000"/>
                        <a:lumOff val="60000"/>
                      </a:schemeClr>
                    </a:solidFill>
                  </a:tcPr>
                </a:tc>
                <a:tc>
                  <a:txBody>
                    <a:bodyPr/>
                    <a:lstStyle/>
                    <a:p>
                      <a:r>
                        <a:rPr lang="es-ES" sz="2400" kern="1200" noProof="0" dirty="0">
                          <a:solidFill>
                            <a:schemeClr val="dk1"/>
                          </a:solidFill>
                          <a:effectLst/>
                          <a:latin typeface="+mn-lt"/>
                          <a:ea typeface="+mn-ea"/>
                          <a:cs typeface="+mn-cs"/>
                        </a:rPr>
                        <a:t>Matemáticas Aplicadas a las Ciencias Sociales II</a:t>
                      </a:r>
                    </a:p>
                  </a:txBody>
                  <a:tcPr anchor="ctr">
                    <a:solidFill>
                      <a:schemeClr val="accent2">
                        <a:lumMod val="40000"/>
                        <a:lumOff val="60000"/>
                      </a:schemeClr>
                    </a:solidFill>
                  </a:tcPr>
                </a:tc>
                <a:extLst>
                  <a:ext uri="{0D108BD9-81ED-4DB2-BD59-A6C34878D82A}">
                    <a16:rowId xmlns:a16="http://schemas.microsoft.com/office/drawing/2014/main" val="701240904"/>
                  </a:ext>
                </a:extLst>
              </a:tr>
            </a:tbl>
          </a:graphicData>
        </a:graphic>
      </p:graphicFrame>
    </p:spTree>
    <p:extLst>
      <p:ext uri="{BB962C8B-B14F-4D97-AF65-F5344CB8AC3E}">
        <p14:creationId xmlns:p14="http://schemas.microsoft.com/office/powerpoint/2010/main" val="2570730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CF7"/>
        </a:solidFill>
        <a:effectLst/>
      </p:bgPr>
    </p:bg>
    <p:spTree>
      <p:nvGrpSpPr>
        <p:cNvPr id="1" name=""/>
        <p:cNvGrpSpPr/>
        <p:nvPr/>
      </p:nvGrpSpPr>
      <p:grpSpPr>
        <a:xfrm>
          <a:off x="0" y="0"/>
          <a:ext cx="0" cy="0"/>
          <a:chOff x="0" y="0"/>
          <a:chExt cx="0" cy="0"/>
        </a:xfrm>
      </p:grpSpPr>
      <p:sp>
        <p:nvSpPr>
          <p:cNvPr id="12" name="Título 1">
            <a:extLst>
              <a:ext uri="{FF2B5EF4-FFF2-40B4-BE49-F238E27FC236}">
                <a16:creationId xmlns:a16="http://schemas.microsoft.com/office/drawing/2014/main" id="{82EE719C-BCBF-2292-BC39-951E56CB0924}"/>
              </a:ext>
            </a:extLst>
          </p:cNvPr>
          <p:cNvSpPr txBox="1">
            <a:spLocks/>
          </p:cNvSpPr>
          <p:nvPr/>
        </p:nvSpPr>
        <p:spPr>
          <a:xfrm>
            <a:off x="1266479" y="139811"/>
            <a:ext cx="10816664" cy="69069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3600" b="1" dirty="0">
                <a:solidFill>
                  <a:schemeClr val="accent3">
                    <a:lumMod val="50000"/>
                  </a:schemeClr>
                </a:solidFill>
                <a:latin typeface="+mn-lt"/>
              </a:rPr>
              <a:t>Continuidad entre materias de bachillerato</a:t>
            </a:r>
            <a:endParaRPr lang="en-US" sz="3600" b="1" dirty="0">
              <a:solidFill>
                <a:schemeClr val="accent3">
                  <a:lumMod val="50000"/>
                </a:schemeClr>
              </a:solidFill>
              <a:latin typeface="+mn-lt"/>
            </a:endParaRPr>
          </a:p>
        </p:txBody>
      </p:sp>
      <p:cxnSp>
        <p:nvCxnSpPr>
          <p:cNvPr id="14" name="Conector recto 13">
            <a:extLst>
              <a:ext uri="{FF2B5EF4-FFF2-40B4-BE49-F238E27FC236}">
                <a16:creationId xmlns:a16="http://schemas.microsoft.com/office/drawing/2014/main" id="{12D48844-BD03-3DD0-B21D-B242B2238A1F}"/>
              </a:ext>
            </a:extLst>
          </p:cNvPr>
          <p:cNvCxnSpPr>
            <a:cxnSpLocks/>
          </p:cNvCxnSpPr>
          <p:nvPr/>
        </p:nvCxnSpPr>
        <p:spPr>
          <a:xfrm>
            <a:off x="130629" y="718457"/>
            <a:ext cx="11952514" cy="0"/>
          </a:xfrm>
          <a:prstGeom prst="line">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pic>
        <p:nvPicPr>
          <p:cNvPr id="5" name="Imagen 4" descr="Interfaz de usuario gráfica, Aplicación, Tabla&#10;&#10;Descripción generada automáticamente">
            <a:extLst>
              <a:ext uri="{FF2B5EF4-FFF2-40B4-BE49-F238E27FC236}">
                <a16:creationId xmlns:a16="http://schemas.microsoft.com/office/drawing/2014/main" id="{EB3A858A-C9EE-CCA8-0616-31181ED845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9626" y="897617"/>
            <a:ext cx="9430992" cy="4420999"/>
          </a:xfrm>
          <a:prstGeom prst="rect">
            <a:avLst/>
          </a:prstGeom>
        </p:spPr>
      </p:pic>
      <p:sp>
        <p:nvSpPr>
          <p:cNvPr id="6" name="Rectángulo: esquinas redondeadas 5">
            <a:extLst>
              <a:ext uri="{FF2B5EF4-FFF2-40B4-BE49-F238E27FC236}">
                <a16:creationId xmlns:a16="http://schemas.microsoft.com/office/drawing/2014/main" id="{EE835F9C-BFB0-9685-61FC-8F5CB70FE56D}"/>
              </a:ext>
            </a:extLst>
          </p:cNvPr>
          <p:cNvSpPr/>
          <p:nvPr/>
        </p:nvSpPr>
        <p:spPr>
          <a:xfrm>
            <a:off x="1828799" y="5368957"/>
            <a:ext cx="3464654" cy="118285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ES" dirty="0"/>
              <a:t>Me puedo matricular de la II sin haber superado la I</a:t>
            </a:r>
          </a:p>
        </p:txBody>
      </p:sp>
      <p:sp>
        <p:nvSpPr>
          <p:cNvPr id="7" name="Rectángulo: esquinas redondeadas 6">
            <a:extLst>
              <a:ext uri="{FF2B5EF4-FFF2-40B4-BE49-F238E27FC236}">
                <a16:creationId xmlns:a16="http://schemas.microsoft.com/office/drawing/2014/main" id="{B3D2FF9C-A025-3B84-34A6-0ACB23DC0442}"/>
              </a:ext>
            </a:extLst>
          </p:cNvPr>
          <p:cNvSpPr/>
          <p:nvPr/>
        </p:nvSpPr>
        <p:spPr>
          <a:xfrm>
            <a:off x="6234418" y="5368957"/>
            <a:ext cx="3464654" cy="1182852"/>
          </a:xfrm>
          <a:prstGeom prst="roundRect">
            <a:avLst/>
          </a:prstGeom>
          <a:solidFill>
            <a:srgbClr val="C0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ES" dirty="0"/>
              <a:t>No me pueden calificar la II sin haber superado la I</a:t>
            </a:r>
          </a:p>
        </p:txBody>
      </p:sp>
    </p:spTree>
    <p:extLst>
      <p:ext uri="{BB962C8B-B14F-4D97-AF65-F5344CB8AC3E}">
        <p14:creationId xmlns:p14="http://schemas.microsoft.com/office/powerpoint/2010/main" val="40716979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CF7"/>
        </a:solidFill>
        <a:effectLst/>
      </p:bgPr>
    </p:bg>
    <p:spTree>
      <p:nvGrpSpPr>
        <p:cNvPr id="1" name=""/>
        <p:cNvGrpSpPr/>
        <p:nvPr/>
      </p:nvGrpSpPr>
      <p:grpSpPr>
        <a:xfrm>
          <a:off x="0" y="0"/>
          <a:ext cx="0" cy="0"/>
          <a:chOff x="0" y="0"/>
          <a:chExt cx="0" cy="0"/>
        </a:xfrm>
      </p:grpSpPr>
      <p:sp>
        <p:nvSpPr>
          <p:cNvPr id="12" name="Título 1">
            <a:extLst>
              <a:ext uri="{FF2B5EF4-FFF2-40B4-BE49-F238E27FC236}">
                <a16:creationId xmlns:a16="http://schemas.microsoft.com/office/drawing/2014/main" id="{82EE719C-BCBF-2292-BC39-951E56CB0924}"/>
              </a:ext>
            </a:extLst>
          </p:cNvPr>
          <p:cNvSpPr txBox="1">
            <a:spLocks/>
          </p:cNvSpPr>
          <p:nvPr/>
        </p:nvSpPr>
        <p:spPr>
          <a:xfrm>
            <a:off x="1266479" y="139811"/>
            <a:ext cx="10816664" cy="69069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3600" b="1" dirty="0">
                <a:solidFill>
                  <a:schemeClr val="accent3">
                    <a:lumMod val="50000"/>
                  </a:schemeClr>
                </a:solidFill>
                <a:latin typeface="+mn-lt"/>
              </a:rPr>
              <a:t>¿Cómo elijo las asignaturas?</a:t>
            </a:r>
            <a:endParaRPr lang="en-US" sz="3600" b="1" dirty="0">
              <a:solidFill>
                <a:schemeClr val="accent3">
                  <a:lumMod val="50000"/>
                </a:schemeClr>
              </a:solidFill>
              <a:latin typeface="+mn-lt"/>
            </a:endParaRPr>
          </a:p>
        </p:txBody>
      </p:sp>
      <p:cxnSp>
        <p:nvCxnSpPr>
          <p:cNvPr id="14" name="Conector recto 13">
            <a:extLst>
              <a:ext uri="{FF2B5EF4-FFF2-40B4-BE49-F238E27FC236}">
                <a16:creationId xmlns:a16="http://schemas.microsoft.com/office/drawing/2014/main" id="{12D48844-BD03-3DD0-B21D-B242B2238A1F}"/>
              </a:ext>
            </a:extLst>
          </p:cNvPr>
          <p:cNvCxnSpPr>
            <a:cxnSpLocks/>
          </p:cNvCxnSpPr>
          <p:nvPr/>
        </p:nvCxnSpPr>
        <p:spPr>
          <a:xfrm>
            <a:off x="130629" y="718457"/>
            <a:ext cx="11952514" cy="0"/>
          </a:xfrm>
          <a:prstGeom prst="line">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CuadroTexto 10">
            <a:extLst>
              <a:ext uri="{FF2B5EF4-FFF2-40B4-BE49-F238E27FC236}">
                <a16:creationId xmlns:a16="http://schemas.microsoft.com/office/drawing/2014/main" id="{7EF09F43-E004-A10C-AE1D-7B734DFD6246}"/>
              </a:ext>
            </a:extLst>
          </p:cNvPr>
          <p:cNvSpPr txBox="1"/>
          <p:nvPr/>
        </p:nvSpPr>
        <p:spPr>
          <a:xfrm>
            <a:off x="2509387" y="1297104"/>
            <a:ext cx="5561901" cy="830997"/>
          </a:xfrm>
          <a:prstGeom prst="rect">
            <a:avLst/>
          </a:prstGeom>
          <a:noFill/>
        </p:spPr>
        <p:txBody>
          <a:bodyPr wrap="square" rtlCol="0">
            <a:spAutoFit/>
          </a:bodyPr>
          <a:lstStyle/>
          <a:p>
            <a:pPr marL="342900" indent="-342900">
              <a:buFont typeface="Wingdings" panose="05000000000000000000" pitchFamily="2" charset="2"/>
              <a:buChar char="ü"/>
            </a:pPr>
            <a:r>
              <a:rPr lang="es-ES" sz="2400" dirty="0"/>
              <a:t>Gustos personales</a:t>
            </a:r>
          </a:p>
          <a:p>
            <a:pPr marL="342900" indent="-342900">
              <a:buFont typeface="Wingdings" panose="05000000000000000000" pitchFamily="2" charset="2"/>
              <a:buChar char="ü"/>
            </a:pPr>
            <a:r>
              <a:rPr lang="es-ES" sz="2400" dirty="0"/>
              <a:t>Orientación educativa o profesional</a:t>
            </a:r>
          </a:p>
        </p:txBody>
      </p:sp>
      <p:pic>
        <p:nvPicPr>
          <p:cNvPr id="1030" name="Picture 6" descr="Mujer Inteligente Vectores Libres de Derechos - iStock">
            <a:extLst>
              <a:ext uri="{FF2B5EF4-FFF2-40B4-BE49-F238E27FC236}">
                <a16:creationId xmlns:a16="http://schemas.microsoft.com/office/drawing/2014/main" id="{DA2B8DFB-199E-74B6-7555-C807AB570B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7582" y="2483925"/>
            <a:ext cx="6937386" cy="363872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88854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CF7"/>
        </a:solidFill>
        <a:effectLst/>
      </p:bgPr>
    </p:bg>
    <p:spTree>
      <p:nvGrpSpPr>
        <p:cNvPr id="1" name=""/>
        <p:cNvGrpSpPr/>
        <p:nvPr/>
      </p:nvGrpSpPr>
      <p:grpSpPr>
        <a:xfrm>
          <a:off x="0" y="0"/>
          <a:ext cx="0" cy="0"/>
          <a:chOff x="0" y="0"/>
          <a:chExt cx="0" cy="0"/>
        </a:xfrm>
      </p:grpSpPr>
      <p:sp>
        <p:nvSpPr>
          <p:cNvPr id="12" name="Título 1">
            <a:extLst>
              <a:ext uri="{FF2B5EF4-FFF2-40B4-BE49-F238E27FC236}">
                <a16:creationId xmlns:a16="http://schemas.microsoft.com/office/drawing/2014/main" id="{82EE719C-BCBF-2292-BC39-951E56CB0924}"/>
              </a:ext>
            </a:extLst>
          </p:cNvPr>
          <p:cNvSpPr txBox="1">
            <a:spLocks/>
          </p:cNvSpPr>
          <p:nvPr/>
        </p:nvSpPr>
        <p:spPr>
          <a:xfrm>
            <a:off x="1266479" y="139811"/>
            <a:ext cx="10816664" cy="69069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3600" b="1" dirty="0">
                <a:solidFill>
                  <a:schemeClr val="accent3">
                    <a:lumMod val="50000"/>
                  </a:schemeClr>
                </a:solidFill>
                <a:latin typeface="+mn-lt"/>
              </a:rPr>
              <a:t>¿Cómo elijo las asignaturas?</a:t>
            </a:r>
            <a:endParaRPr lang="en-US" sz="3600" b="1" dirty="0">
              <a:solidFill>
                <a:schemeClr val="accent3">
                  <a:lumMod val="50000"/>
                </a:schemeClr>
              </a:solidFill>
              <a:latin typeface="+mn-lt"/>
            </a:endParaRPr>
          </a:p>
        </p:txBody>
      </p:sp>
      <p:cxnSp>
        <p:nvCxnSpPr>
          <p:cNvPr id="14" name="Conector recto 13">
            <a:extLst>
              <a:ext uri="{FF2B5EF4-FFF2-40B4-BE49-F238E27FC236}">
                <a16:creationId xmlns:a16="http://schemas.microsoft.com/office/drawing/2014/main" id="{12D48844-BD03-3DD0-B21D-B242B2238A1F}"/>
              </a:ext>
            </a:extLst>
          </p:cNvPr>
          <p:cNvCxnSpPr>
            <a:cxnSpLocks/>
          </p:cNvCxnSpPr>
          <p:nvPr/>
        </p:nvCxnSpPr>
        <p:spPr>
          <a:xfrm>
            <a:off x="130629" y="718457"/>
            <a:ext cx="11952514" cy="0"/>
          </a:xfrm>
          <a:prstGeom prst="line">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Imagen 9" descr="Gráfico&#10;&#10;Descripción generada automáticamente">
            <a:extLst>
              <a:ext uri="{FF2B5EF4-FFF2-40B4-BE49-F238E27FC236}">
                <a16:creationId xmlns:a16="http://schemas.microsoft.com/office/drawing/2014/main" id="{125F6154-18A3-3AC4-B8B2-B27CDAC90D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369" y="-201336"/>
            <a:ext cx="11813034" cy="8049968"/>
          </a:xfrm>
          <a:prstGeom prst="rect">
            <a:avLst/>
          </a:prstGeom>
        </p:spPr>
      </p:pic>
    </p:spTree>
    <p:extLst>
      <p:ext uri="{BB962C8B-B14F-4D97-AF65-F5344CB8AC3E}">
        <p14:creationId xmlns:p14="http://schemas.microsoft.com/office/powerpoint/2010/main" val="821390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CF7"/>
        </a:solidFill>
        <a:effectLst/>
      </p:bgPr>
    </p:bg>
    <p:spTree>
      <p:nvGrpSpPr>
        <p:cNvPr id="1" name=""/>
        <p:cNvGrpSpPr/>
        <p:nvPr/>
      </p:nvGrpSpPr>
      <p:grpSpPr>
        <a:xfrm>
          <a:off x="0" y="0"/>
          <a:ext cx="0" cy="0"/>
          <a:chOff x="0" y="0"/>
          <a:chExt cx="0" cy="0"/>
        </a:xfrm>
      </p:grpSpPr>
      <p:sp>
        <p:nvSpPr>
          <p:cNvPr id="12" name="Título 1">
            <a:extLst>
              <a:ext uri="{FF2B5EF4-FFF2-40B4-BE49-F238E27FC236}">
                <a16:creationId xmlns:a16="http://schemas.microsoft.com/office/drawing/2014/main" id="{82EE719C-BCBF-2292-BC39-951E56CB0924}"/>
              </a:ext>
            </a:extLst>
          </p:cNvPr>
          <p:cNvSpPr txBox="1">
            <a:spLocks/>
          </p:cNvSpPr>
          <p:nvPr/>
        </p:nvSpPr>
        <p:spPr>
          <a:xfrm>
            <a:off x="1266479" y="139811"/>
            <a:ext cx="10816664" cy="69069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3600" b="1" dirty="0">
                <a:solidFill>
                  <a:schemeClr val="accent3">
                    <a:lumMod val="50000"/>
                  </a:schemeClr>
                </a:solidFill>
                <a:latin typeface="+mn-lt"/>
              </a:rPr>
              <a:t>¿Cómo elijo las asignaturas?</a:t>
            </a:r>
            <a:endParaRPr lang="en-US" sz="3600" b="1" dirty="0">
              <a:solidFill>
                <a:schemeClr val="accent3">
                  <a:lumMod val="50000"/>
                </a:schemeClr>
              </a:solidFill>
              <a:latin typeface="+mn-lt"/>
            </a:endParaRPr>
          </a:p>
        </p:txBody>
      </p:sp>
      <p:cxnSp>
        <p:nvCxnSpPr>
          <p:cNvPr id="14" name="Conector recto 13">
            <a:extLst>
              <a:ext uri="{FF2B5EF4-FFF2-40B4-BE49-F238E27FC236}">
                <a16:creationId xmlns:a16="http://schemas.microsoft.com/office/drawing/2014/main" id="{12D48844-BD03-3DD0-B21D-B242B2238A1F}"/>
              </a:ext>
            </a:extLst>
          </p:cNvPr>
          <p:cNvCxnSpPr>
            <a:cxnSpLocks/>
          </p:cNvCxnSpPr>
          <p:nvPr/>
        </p:nvCxnSpPr>
        <p:spPr>
          <a:xfrm>
            <a:off x="130629" y="718457"/>
            <a:ext cx="11952514" cy="0"/>
          </a:xfrm>
          <a:prstGeom prst="line">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Imagen 9" descr="Gráfico&#10;&#10;Descripción generada automáticamente">
            <a:extLst>
              <a:ext uri="{FF2B5EF4-FFF2-40B4-BE49-F238E27FC236}">
                <a16:creationId xmlns:a16="http://schemas.microsoft.com/office/drawing/2014/main" id="{125F6154-18A3-3AC4-B8B2-B27CDAC90D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369" y="-201336"/>
            <a:ext cx="11813034" cy="8049968"/>
          </a:xfrm>
          <a:prstGeom prst="rect">
            <a:avLst/>
          </a:prstGeom>
        </p:spPr>
      </p:pic>
      <p:sp>
        <p:nvSpPr>
          <p:cNvPr id="2" name="Rectángulo 1">
            <a:extLst>
              <a:ext uri="{FF2B5EF4-FFF2-40B4-BE49-F238E27FC236}">
                <a16:creationId xmlns:a16="http://schemas.microsoft.com/office/drawing/2014/main" id="{1775057C-7479-2CE1-D9AD-6CFE4F5636A7}"/>
              </a:ext>
            </a:extLst>
          </p:cNvPr>
          <p:cNvSpPr/>
          <p:nvPr/>
        </p:nvSpPr>
        <p:spPr>
          <a:xfrm>
            <a:off x="285226" y="6442745"/>
            <a:ext cx="11551640" cy="211152"/>
          </a:xfrm>
          <a:prstGeom prst="rect">
            <a:avLst/>
          </a:prstGeom>
          <a:noFill/>
          <a:ln w="571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3" name="Rectángulo 2">
            <a:extLst>
              <a:ext uri="{FF2B5EF4-FFF2-40B4-BE49-F238E27FC236}">
                <a16:creationId xmlns:a16="http://schemas.microsoft.com/office/drawing/2014/main" id="{F32FCC04-DC69-1C37-BA6C-78C140EE7CAD}"/>
              </a:ext>
            </a:extLst>
          </p:cNvPr>
          <p:cNvSpPr/>
          <p:nvPr/>
        </p:nvSpPr>
        <p:spPr>
          <a:xfrm>
            <a:off x="285225" y="5006800"/>
            <a:ext cx="11551641" cy="211152"/>
          </a:xfrm>
          <a:prstGeom prst="rect">
            <a:avLst/>
          </a:prstGeom>
          <a:noFill/>
          <a:ln w="571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42931309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CF7"/>
        </a:solidFill>
        <a:effectLst/>
      </p:bgPr>
    </p:bg>
    <p:spTree>
      <p:nvGrpSpPr>
        <p:cNvPr id="1" name=""/>
        <p:cNvGrpSpPr/>
        <p:nvPr/>
      </p:nvGrpSpPr>
      <p:grpSpPr>
        <a:xfrm>
          <a:off x="0" y="0"/>
          <a:ext cx="0" cy="0"/>
          <a:chOff x="0" y="0"/>
          <a:chExt cx="0" cy="0"/>
        </a:xfrm>
      </p:grpSpPr>
      <p:sp>
        <p:nvSpPr>
          <p:cNvPr id="12" name="Título 1">
            <a:extLst>
              <a:ext uri="{FF2B5EF4-FFF2-40B4-BE49-F238E27FC236}">
                <a16:creationId xmlns:a16="http://schemas.microsoft.com/office/drawing/2014/main" id="{82EE719C-BCBF-2292-BC39-951E56CB0924}"/>
              </a:ext>
            </a:extLst>
          </p:cNvPr>
          <p:cNvSpPr txBox="1">
            <a:spLocks/>
          </p:cNvSpPr>
          <p:nvPr/>
        </p:nvSpPr>
        <p:spPr>
          <a:xfrm>
            <a:off x="1266479" y="139811"/>
            <a:ext cx="10816664" cy="69069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3600" b="1" dirty="0">
                <a:solidFill>
                  <a:schemeClr val="accent3">
                    <a:lumMod val="50000"/>
                  </a:schemeClr>
                </a:solidFill>
                <a:latin typeface="+mn-lt"/>
              </a:rPr>
              <a:t>¿Cómo elijo las asignaturas?</a:t>
            </a:r>
            <a:endParaRPr lang="en-US" sz="3600" b="1" dirty="0">
              <a:solidFill>
                <a:schemeClr val="accent3">
                  <a:lumMod val="50000"/>
                </a:schemeClr>
              </a:solidFill>
              <a:latin typeface="+mn-lt"/>
            </a:endParaRPr>
          </a:p>
        </p:txBody>
      </p:sp>
      <p:cxnSp>
        <p:nvCxnSpPr>
          <p:cNvPr id="14" name="Conector recto 13">
            <a:extLst>
              <a:ext uri="{FF2B5EF4-FFF2-40B4-BE49-F238E27FC236}">
                <a16:creationId xmlns:a16="http://schemas.microsoft.com/office/drawing/2014/main" id="{12D48844-BD03-3DD0-B21D-B242B2238A1F}"/>
              </a:ext>
            </a:extLst>
          </p:cNvPr>
          <p:cNvCxnSpPr>
            <a:cxnSpLocks/>
          </p:cNvCxnSpPr>
          <p:nvPr/>
        </p:nvCxnSpPr>
        <p:spPr>
          <a:xfrm>
            <a:off x="130629" y="718457"/>
            <a:ext cx="11952514" cy="0"/>
          </a:xfrm>
          <a:prstGeom prst="line">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pic>
        <p:nvPicPr>
          <p:cNvPr id="5" name="Imagen 4" descr="Gráfico&#10;&#10;Descripción generada automáticamente">
            <a:extLst>
              <a:ext uri="{FF2B5EF4-FFF2-40B4-BE49-F238E27FC236}">
                <a16:creationId xmlns:a16="http://schemas.microsoft.com/office/drawing/2014/main" id="{0A162945-ADC2-70D2-C5E0-3A1AAB75BB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459361" cy="6850245"/>
          </a:xfrm>
          <a:prstGeom prst="rect">
            <a:avLst/>
          </a:prstGeom>
        </p:spPr>
      </p:pic>
      <p:sp>
        <p:nvSpPr>
          <p:cNvPr id="2" name="Rectángulo 1">
            <a:extLst>
              <a:ext uri="{FF2B5EF4-FFF2-40B4-BE49-F238E27FC236}">
                <a16:creationId xmlns:a16="http://schemas.microsoft.com/office/drawing/2014/main" id="{1775057C-7479-2CE1-D9AD-6CFE4F5636A7}"/>
              </a:ext>
            </a:extLst>
          </p:cNvPr>
          <p:cNvSpPr/>
          <p:nvPr/>
        </p:nvSpPr>
        <p:spPr>
          <a:xfrm>
            <a:off x="0" y="3425122"/>
            <a:ext cx="11383861" cy="211152"/>
          </a:xfrm>
          <a:prstGeom prst="rect">
            <a:avLst/>
          </a:prstGeom>
          <a:noFill/>
          <a:ln w="571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3" name="Rectángulo 2">
            <a:extLst>
              <a:ext uri="{FF2B5EF4-FFF2-40B4-BE49-F238E27FC236}">
                <a16:creationId xmlns:a16="http://schemas.microsoft.com/office/drawing/2014/main" id="{F32FCC04-DC69-1C37-BA6C-78C140EE7CAD}"/>
              </a:ext>
            </a:extLst>
          </p:cNvPr>
          <p:cNvSpPr/>
          <p:nvPr/>
        </p:nvSpPr>
        <p:spPr>
          <a:xfrm>
            <a:off x="0" y="5535306"/>
            <a:ext cx="11383861" cy="211152"/>
          </a:xfrm>
          <a:prstGeom prst="rect">
            <a:avLst/>
          </a:prstGeom>
          <a:noFill/>
          <a:ln w="571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8819060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ángulo: esquinas redondeadas 32">
            <a:extLst>
              <a:ext uri="{FF2B5EF4-FFF2-40B4-BE49-F238E27FC236}">
                <a16:creationId xmlns:a16="http://schemas.microsoft.com/office/drawing/2014/main" id="{94B250BA-5FCF-004A-6572-B772274C6A50}"/>
              </a:ext>
            </a:extLst>
          </p:cNvPr>
          <p:cNvSpPr/>
          <p:nvPr/>
        </p:nvSpPr>
        <p:spPr>
          <a:xfrm>
            <a:off x="8223063" y="1126084"/>
            <a:ext cx="3310441" cy="2389745"/>
          </a:xfrm>
          <a:prstGeom prst="roundRect">
            <a:avLst/>
          </a:prstGeom>
          <a:solidFill>
            <a:srgbClr val="002060"/>
          </a:solidFill>
        </p:spPr>
        <p:style>
          <a:lnRef idx="0">
            <a:schemeClr val="accent4"/>
          </a:lnRef>
          <a:fillRef idx="3">
            <a:schemeClr val="accent4"/>
          </a:fillRef>
          <a:effectRef idx="3">
            <a:schemeClr val="accent4"/>
          </a:effectRef>
          <a:fontRef idx="minor">
            <a:schemeClr val="lt1"/>
          </a:fontRef>
        </p:style>
        <p:txBody>
          <a:bodyPr rtlCol="0" anchor="ctr"/>
          <a:lstStyle/>
          <a:p>
            <a:pPr marL="342900" indent="-342900" algn="ctr">
              <a:buFont typeface="+mj-lt"/>
              <a:buAutoNum type="arabicParenR"/>
            </a:pPr>
            <a:endParaRPr lang="es-ES" dirty="0">
              <a:sym typeface="Wingdings" panose="05000000000000000000" pitchFamily="2" charset="2"/>
            </a:endParaRPr>
          </a:p>
        </p:txBody>
      </p:sp>
      <p:cxnSp>
        <p:nvCxnSpPr>
          <p:cNvPr id="14" name="Conector recto 13">
            <a:extLst>
              <a:ext uri="{FF2B5EF4-FFF2-40B4-BE49-F238E27FC236}">
                <a16:creationId xmlns:a16="http://schemas.microsoft.com/office/drawing/2014/main" id="{12D48844-BD03-3DD0-B21D-B242B2238A1F}"/>
              </a:ext>
            </a:extLst>
          </p:cNvPr>
          <p:cNvCxnSpPr>
            <a:cxnSpLocks/>
          </p:cNvCxnSpPr>
          <p:nvPr/>
        </p:nvCxnSpPr>
        <p:spPr>
          <a:xfrm>
            <a:off x="130629" y="718457"/>
            <a:ext cx="11952514" cy="0"/>
          </a:xfrm>
          <a:prstGeom prst="line">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Rectángulo: esquinas redondeadas 2">
            <a:extLst>
              <a:ext uri="{FF2B5EF4-FFF2-40B4-BE49-F238E27FC236}">
                <a16:creationId xmlns:a16="http://schemas.microsoft.com/office/drawing/2014/main" id="{71A4650F-99C6-F2A6-BE70-9B5066653212}"/>
              </a:ext>
            </a:extLst>
          </p:cNvPr>
          <p:cNvSpPr/>
          <p:nvPr/>
        </p:nvSpPr>
        <p:spPr>
          <a:xfrm>
            <a:off x="8774388" y="1409151"/>
            <a:ext cx="2163523" cy="690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1ºBachillerato</a:t>
            </a:r>
          </a:p>
        </p:txBody>
      </p:sp>
      <p:sp>
        <p:nvSpPr>
          <p:cNvPr id="4" name="Rectángulo: esquinas redondeadas 3">
            <a:extLst>
              <a:ext uri="{FF2B5EF4-FFF2-40B4-BE49-F238E27FC236}">
                <a16:creationId xmlns:a16="http://schemas.microsoft.com/office/drawing/2014/main" id="{CF149DEF-E6AA-65FC-8CF8-09EF6EE7B5F2}"/>
              </a:ext>
            </a:extLst>
          </p:cNvPr>
          <p:cNvSpPr/>
          <p:nvPr/>
        </p:nvSpPr>
        <p:spPr>
          <a:xfrm>
            <a:off x="547208" y="1429447"/>
            <a:ext cx="6620883" cy="1711097"/>
          </a:xfrm>
          <a:prstGeom prst="roundRect">
            <a:avLst/>
          </a:prstGeom>
          <a:solidFill>
            <a:srgbClr val="002060"/>
          </a:solidFill>
        </p:spPr>
        <p:style>
          <a:lnRef idx="0">
            <a:schemeClr val="accent4"/>
          </a:lnRef>
          <a:fillRef idx="3">
            <a:schemeClr val="accent4"/>
          </a:fillRef>
          <a:effectRef idx="3">
            <a:schemeClr val="accent4"/>
          </a:effectRef>
          <a:fontRef idx="minor">
            <a:schemeClr val="lt1"/>
          </a:fontRef>
        </p:style>
        <p:txBody>
          <a:bodyPr rtlCol="0" anchor="ctr"/>
          <a:lstStyle/>
          <a:p>
            <a:pPr marL="342900" indent="-342900" algn="ctr">
              <a:buFont typeface="+mj-lt"/>
              <a:buAutoNum type="arabicParenR"/>
            </a:pPr>
            <a:r>
              <a:rPr lang="es-ES" dirty="0">
                <a:sym typeface="Wingdings" panose="05000000000000000000" pitchFamily="2" charset="2"/>
              </a:rPr>
              <a:t>Alumnos que han finalizado 1ºBach y promocionan a 2º curso.</a:t>
            </a:r>
          </a:p>
          <a:p>
            <a:pPr marL="342900" indent="-342900" algn="ctr">
              <a:buFont typeface="+mj-lt"/>
              <a:buAutoNum type="arabicParenR"/>
            </a:pPr>
            <a:r>
              <a:rPr lang="es-ES" dirty="0">
                <a:sym typeface="Wingdings" panose="05000000000000000000" pitchFamily="2" charset="2"/>
              </a:rPr>
              <a:t>Alumnos han cursado 2º y deben repetir el curso íntegramente.</a:t>
            </a:r>
          </a:p>
          <a:p>
            <a:pPr marL="342900" indent="-342900" algn="ctr">
              <a:buFont typeface="+mj-lt"/>
              <a:buAutoNum type="arabicParenR"/>
            </a:pPr>
            <a:r>
              <a:rPr lang="es-ES" dirty="0">
                <a:sym typeface="Wingdings" panose="05000000000000000000" pitchFamily="2" charset="2"/>
              </a:rPr>
              <a:t>Alumnos que han cursado 2º y les quedan materias pendientes.</a:t>
            </a:r>
          </a:p>
          <a:p>
            <a:pPr algn="ctr"/>
            <a:r>
              <a:rPr lang="es-ES" dirty="0"/>
              <a:t>*Alumnos que repitan 1ºBach </a:t>
            </a:r>
            <a:r>
              <a:rPr lang="es-ES" dirty="0">
                <a:sym typeface="Wingdings" panose="05000000000000000000" pitchFamily="2" charset="2"/>
              </a:rPr>
              <a:t> Nueva modalidad (sin cambio)</a:t>
            </a:r>
          </a:p>
        </p:txBody>
      </p:sp>
      <p:sp>
        <p:nvSpPr>
          <p:cNvPr id="6" name="CuadroTexto 5">
            <a:extLst>
              <a:ext uri="{FF2B5EF4-FFF2-40B4-BE49-F238E27FC236}">
                <a16:creationId xmlns:a16="http://schemas.microsoft.com/office/drawing/2014/main" id="{5B78D375-3471-5F2F-5E1A-691C1F719E25}"/>
              </a:ext>
            </a:extLst>
          </p:cNvPr>
          <p:cNvSpPr txBox="1"/>
          <p:nvPr/>
        </p:nvSpPr>
        <p:spPr>
          <a:xfrm>
            <a:off x="1322908" y="964280"/>
            <a:ext cx="4991628" cy="461665"/>
          </a:xfrm>
          <a:prstGeom prst="rect">
            <a:avLst/>
          </a:prstGeom>
          <a:noFill/>
        </p:spPr>
        <p:txBody>
          <a:bodyPr wrap="square" rtlCol="0">
            <a:spAutoFit/>
          </a:bodyPr>
          <a:lstStyle/>
          <a:p>
            <a:pPr algn="ctr"/>
            <a:r>
              <a:rPr lang="es-ES" sz="2400" dirty="0">
                <a:solidFill>
                  <a:schemeClr val="accent1">
                    <a:lumMod val="50000"/>
                  </a:schemeClr>
                </a:solidFill>
              </a:rPr>
              <a:t>¿Quién puede cambiar de modalidad?</a:t>
            </a:r>
            <a:endParaRPr lang="es-ES" sz="2400" b="1" dirty="0">
              <a:solidFill>
                <a:schemeClr val="accent1">
                  <a:lumMod val="50000"/>
                </a:schemeClr>
              </a:solidFill>
            </a:endParaRPr>
          </a:p>
        </p:txBody>
      </p:sp>
      <p:sp>
        <p:nvSpPr>
          <p:cNvPr id="2" name="Rectángulo: esquinas redondeadas 1">
            <a:extLst>
              <a:ext uri="{FF2B5EF4-FFF2-40B4-BE49-F238E27FC236}">
                <a16:creationId xmlns:a16="http://schemas.microsoft.com/office/drawing/2014/main" id="{B5457622-4BE1-AE24-7AFD-47EC8273F516}"/>
              </a:ext>
            </a:extLst>
          </p:cNvPr>
          <p:cNvSpPr/>
          <p:nvPr/>
        </p:nvSpPr>
        <p:spPr>
          <a:xfrm>
            <a:off x="8774388" y="2434856"/>
            <a:ext cx="2163523" cy="690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2ºBachillerato</a:t>
            </a:r>
          </a:p>
        </p:txBody>
      </p:sp>
      <p:sp>
        <p:nvSpPr>
          <p:cNvPr id="7" name="Título 1">
            <a:extLst>
              <a:ext uri="{FF2B5EF4-FFF2-40B4-BE49-F238E27FC236}">
                <a16:creationId xmlns:a16="http://schemas.microsoft.com/office/drawing/2014/main" id="{A941F02D-F046-2E55-B1B0-EE52B2B0D32E}"/>
              </a:ext>
            </a:extLst>
          </p:cNvPr>
          <p:cNvSpPr txBox="1">
            <a:spLocks/>
          </p:cNvSpPr>
          <p:nvPr/>
        </p:nvSpPr>
        <p:spPr>
          <a:xfrm>
            <a:off x="1266479" y="139811"/>
            <a:ext cx="10816664" cy="69069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3600" b="1" dirty="0">
                <a:solidFill>
                  <a:schemeClr val="accent3">
                    <a:lumMod val="50000"/>
                  </a:schemeClr>
                </a:solidFill>
                <a:latin typeface="+mn-lt"/>
              </a:rPr>
              <a:t>CAMBIO DE MODALIDAD</a:t>
            </a:r>
            <a:endParaRPr lang="en-US" sz="3600" b="1" dirty="0">
              <a:solidFill>
                <a:schemeClr val="accent3">
                  <a:lumMod val="50000"/>
                </a:schemeClr>
              </a:solidFill>
              <a:latin typeface="+mn-lt"/>
            </a:endParaRPr>
          </a:p>
        </p:txBody>
      </p:sp>
      <p:sp>
        <p:nvSpPr>
          <p:cNvPr id="8" name="Elipse 7">
            <a:extLst>
              <a:ext uri="{FF2B5EF4-FFF2-40B4-BE49-F238E27FC236}">
                <a16:creationId xmlns:a16="http://schemas.microsoft.com/office/drawing/2014/main" id="{584B5FC1-C331-2F50-9F12-BF477EFD67C9}"/>
              </a:ext>
            </a:extLst>
          </p:cNvPr>
          <p:cNvSpPr/>
          <p:nvPr/>
        </p:nvSpPr>
        <p:spPr>
          <a:xfrm>
            <a:off x="10023987" y="1930354"/>
            <a:ext cx="370936" cy="369332"/>
          </a:xfrm>
          <a:prstGeom prst="ellipse">
            <a:avLst/>
          </a:prstGeom>
          <a:solidFill>
            <a:srgbClr val="C0000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s-ES" dirty="0"/>
              <a:t>*</a:t>
            </a:r>
          </a:p>
        </p:txBody>
      </p:sp>
      <p:sp>
        <p:nvSpPr>
          <p:cNvPr id="10" name="Elipse 9">
            <a:extLst>
              <a:ext uri="{FF2B5EF4-FFF2-40B4-BE49-F238E27FC236}">
                <a16:creationId xmlns:a16="http://schemas.microsoft.com/office/drawing/2014/main" id="{E29C1F72-943D-D03D-B1B4-3D091FAF428D}"/>
              </a:ext>
            </a:extLst>
          </p:cNvPr>
          <p:cNvSpPr/>
          <p:nvPr/>
        </p:nvSpPr>
        <p:spPr>
          <a:xfrm>
            <a:off x="9441643" y="1930354"/>
            <a:ext cx="370936" cy="369332"/>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s-ES" dirty="0"/>
              <a:t>1</a:t>
            </a:r>
          </a:p>
        </p:txBody>
      </p:sp>
      <p:sp>
        <p:nvSpPr>
          <p:cNvPr id="11" name="Elipse 10">
            <a:extLst>
              <a:ext uri="{FF2B5EF4-FFF2-40B4-BE49-F238E27FC236}">
                <a16:creationId xmlns:a16="http://schemas.microsoft.com/office/drawing/2014/main" id="{E51C2CB3-597B-B7AC-80C8-323AE3E4A984}"/>
              </a:ext>
            </a:extLst>
          </p:cNvPr>
          <p:cNvSpPr/>
          <p:nvPr/>
        </p:nvSpPr>
        <p:spPr>
          <a:xfrm>
            <a:off x="10023987" y="3024751"/>
            <a:ext cx="370936" cy="369332"/>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s-ES" dirty="0"/>
              <a:t>3</a:t>
            </a:r>
          </a:p>
        </p:txBody>
      </p:sp>
      <p:sp>
        <p:nvSpPr>
          <p:cNvPr id="16" name="Elipse 15">
            <a:extLst>
              <a:ext uri="{FF2B5EF4-FFF2-40B4-BE49-F238E27FC236}">
                <a16:creationId xmlns:a16="http://schemas.microsoft.com/office/drawing/2014/main" id="{A6537A10-1C6C-3F55-22C1-B9265F6042B8}"/>
              </a:ext>
            </a:extLst>
          </p:cNvPr>
          <p:cNvSpPr/>
          <p:nvPr/>
        </p:nvSpPr>
        <p:spPr>
          <a:xfrm>
            <a:off x="9441643" y="3024751"/>
            <a:ext cx="370936" cy="369332"/>
          </a:xfrm>
          <a:prstGeom prst="ellipse">
            <a:avLst/>
          </a:prstGeom>
          <a:solidFill>
            <a:srgbClr val="C0000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s-ES" dirty="0"/>
              <a:t>2</a:t>
            </a:r>
          </a:p>
        </p:txBody>
      </p:sp>
      <p:sp>
        <p:nvSpPr>
          <p:cNvPr id="20" name="CuadroTexto 19">
            <a:extLst>
              <a:ext uri="{FF2B5EF4-FFF2-40B4-BE49-F238E27FC236}">
                <a16:creationId xmlns:a16="http://schemas.microsoft.com/office/drawing/2014/main" id="{EA242523-8E9D-CB9F-6561-4F4948D4D38E}"/>
              </a:ext>
            </a:extLst>
          </p:cNvPr>
          <p:cNvSpPr txBox="1"/>
          <p:nvPr/>
        </p:nvSpPr>
        <p:spPr>
          <a:xfrm>
            <a:off x="887382" y="3515829"/>
            <a:ext cx="7230074" cy="461665"/>
          </a:xfrm>
          <a:prstGeom prst="rect">
            <a:avLst/>
          </a:prstGeom>
          <a:noFill/>
        </p:spPr>
        <p:txBody>
          <a:bodyPr wrap="square" rtlCol="0">
            <a:spAutoFit/>
          </a:bodyPr>
          <a:lstStyle/>
          <a:p>
            <a:pPr algn="ctr"/>
            <a:r>
              <a:rPr lang="es-ES" sz="2400" dirty="0">
                <a:solidFill>
                  <a:schemeClr val="accent1">
                    <a:lumMod val="50000"/>
                  </a:schemeClr>
                </a:solidFill>
              </a:rPr>
              <a:t>¿Qué he de cumplir para poder cambiar de modalidad?</a:t>
            </a:r>
            <a:endParaRPr lang="es-ES" sz="2400" b="1" dirty="0">
              <a:solidFill>
                <a:schemeClr val="accent1">
                  <a:lumMod val="50000"/>
                </a:schemeClr>
              </a:solidFill>
            </a:endParaRPr>
          </a:p>
        </p:txBody>
      </p:sp>
      <p:sp>
        <p:nvSpPr>
          <p:cNvPr id="21" name="Rectángulo: esquinas redondeadas 20">
            <a:extLst>
              <a:ext uri="{FF2B5EF4-FFF2-40B4-BE49-F238E27FC236}">
                <a16:creationId xmlns:a16="http://schemas.microsoft.com/office/drawing/2014/main" id="{5836A459-2B78-65EA-1BFF-4A6CA55F77B9}"/>
              </a:ext>
            </a:extLst>
          </p:cNvPr>
          <p:cNvSpPr/>
          <p:nvPr/>
        </p:nvSpPr>
        <p:spPr>
          <a:xfrm>
            <a:off x="643292" y="4088701"/>
            <a:ext cx="3610947" cy="690694"/>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s-ES" dirty="0"/>
              <a:t>1ºBachillerato</a:t>
            </a:r>
          </a:p>
        </p:txBody>
      </p:sp>
      <p:sp>
        <p:nvSpPr>
          <p:cNvPr id="22" name="Rectángulo: esquinas redondeadas 21">
            <a:extLst>
              <a:ext uri="{FF2B5EF4-FFF2-40B4-BE49-F238E27FC236}">
                <a16:creationId xmlns:a16="http://schemas.microsoft.com/office/drawing/2014/main" id="{2C804588-A0F4-A278-7605-61DF939F8448}"/>
              </a:ext>
            </a:extLst>
          </p:cNvPr>
          <p:cNvSpPr/>
          <p:nvPr/>
        </p:nvSpPr>
        <p:spPr>
          <a:xfrm>
            <a:off x="4612119" y="4088701"/>
            <a:ext cx="3610947" cy="690694"/>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s-ES" dirty="0"/>
              <a:t>2ºBachillerato</a:t>
            </a:r>
          </a:p>
        </p:txBody>
      </p:sp>
      <p:sp>
        <p:nvSpPr>
          <p:cNvPr id="23" name="Rectángulo: esquinas redondeadas 22">
            <a:extLst>
              <a:ext uri="{FF2B5EF4-FFF2-40B4-BE49-F238E27FC236}">
                <a16:creationId xmlns:a16="http://schemas.microsoft.com/office/drawing/2014/main" id="{8F14A2D2-DA0F-2818-54EF-D89F4721F588}"/>
              </a:ext>
            </a:extLst>
          </p:cNvPr>
          <p:cNvSpPr/>
          <p:nvPr/>
        </p:nvSpPr>
        <p:spPr>
          <a:xfrm>
            <a:off x="643292" y="4917954"/>
            <a:ext cx="3610947" cy="372039"/>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ES" dirty="0"/>
              <a:t>Materias comunes</a:t>
            </a:r>
          </a:p>
        </p:txBody>
      </p:sp>
      <p:sp>
        <p:nvSpPr>
          <p:cNvPr id="24" name="Rectángulo: esquinas redondeadas 23">
            <a:extLst>
              <a:ext uri="{FF2B5EF4-FFF2-40B4-BE49-F238E27FC236}">
                <a16:creationId xmlns:a16="http://schemas.microsoft.com/office/drawing/2014/main" id="{4F2D35C6-ED03-7506-2876-32E2D44BDE56}"/>
              </a:ext>
            </a:extLst>
          </p:cNvPr>
          <p:cNvSpPr/>
          <p:nvPr/>
        </p:nvSpPr>
        <p:spPr>
          <a:xfrm>
            <a:off x="4612118" y="4930218"/>
            <a:ext cx="3610947" cy="372039"/>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ES" dirty="0"/>
              <a:t>Materias comunes</a:t>
            </a:r>
          </a:p>
        </p:txBody>
      </p:sp>
      <p:sp>
        <p:nvSpPr>
          <p:cNvPr id="25" name="Rectángulo: esquinas redondeadas 24">
            <a:extLst>
              <a:ext uri="{FF2B5EF4-FFF2-40B4-BE49-F238E27FC236}">
                <a16:creationId xmlns:a16="http://schemas.microsoft.com/office/drawing/2014/main" id="{BD93C7C8-EB28-EB19-40A0-DEE769908F27}"/>
              </a:ext>
            </a:extLst>
          </p:cNvPr>
          <p:cNvSpPr/>
          <p:nvPr/>
        </p:nvSpPr>
        <p:spPr>
          <a:xfrm>
            <a:off x="643292" y="5359877"/>
            <a:ext cx="3610947" cy="372039"/>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ES" dirty="0"/>
              <a:t>3 materias de modalidad</a:t>
            </a:r>
          </a:p>
        </p:txBody>
      </p:sp>
      <p:sp>
        <p:nvSpPr>
          <p:cNvPr id="26" name="Rectángulo: esquinas redondeadas 25">
            <a:extLst>
              <a:ext uri="{FF2B5EF4-FFF2-40B4-BE49-F238E27FC236}">
                <a16:creationId xmlns:a16="http://schemas.microsoft.com/office/drawing/2014/main" id="{61A5EA5B-D08B-DD42-203C-67820E1DA3EE}"/>
              </a:ext>
            </a:extLst>
          </p:cNvPr>
          <p:cNvSpPr/>
          <p:nvPr/>
        </p:nvSpPr>
        <p:spPr>
          <a:xfrm>
            <a:off x="4612117" y="5359877"/>
            <a:ext cx="3610947" cy="372039"/>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ES" dirty="0"/>
              <a:t>3 materias de modalidad</a:t>
            </a:r>
          </a:p>
        </p:txBody>
      </p:sp>
      <p:sp>
        <p:nvSpPr>
          <p:cNvPr id="27" name="Rectángulo: esquinas redondeadas 26">
            <a:extLst>
              <a:ext uri="{FF2B5EF4-FFF2-40B4-BE49-F238E27FC236}">
                <a16:creationId xmlns:a16="http://schemas.microsoft.com/office/drawing/2014/main" id="{A8054964-20F4-C5B9-863F-C52EC809029E}"/>
              </a:ext>
            </a:extLst>
          </p:cNvPr>
          <p:cNvSpPr/>
          <p:nvPr/>
        </p:nvSpPr>
        <p:spPr>
          <a:xfrm>
            <a:off x="8774388" y="5013053"/>
            <a:ext cx="2854019" cy="1148522"/>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ES" dirty="0"/>
              <a:t>Mínimo de 5 materias de la nueva modalidad.</a:t>
            </a:r>
          </a:p>
          <a:p>
            <a:pPr algn="ctr"/>
            <a:r>
              <a:rPr lang="es-ES" dirty="0"/>
              <a:t>(materias de continuidad)</a:t>
            </a:r>
          </a:p>
        </p:txBody>
      </p:sp>
      <p:sp>
        <p:nvSpPr>
          <p:cNvPr id="28" name="Rectángulo: esquinas redondeadas 27">
            <a:extLst>
              <a:ext uri="{FF2B5EF4-FFF2-40B4-BE49-F238E27FC236}">
                <a16:creationId xmlns:a16="http://schemas.microsoft.com/office/drawing/2014/main" id="{79E33038-5CDF-BF05-1497-8D6B65C0504F}"/>
              </a:ext>
            </a:extLst>
          </p:cNvPr>
          <p:cNvSpPr/>
          <p:nvPr/>
        </p:nvSpPr>
        <p:spPr>
          <a:xfrm>
            <a:off x="643291" y="5801800"/>
            <a:ext cx="3610947" cy="3720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1 optativa</a:t>
            </a:r>
          </a:p>
        </p:txBody>
      </p:sp>
      <p:sp>
        <p:nvSpPr>
          <p:cNvPr id="29" name="Rectángulo: esquinas redondeadas 28">
            <a:extLst>
              <a:ext uri="{FF2B5EF4-FFF2-40B4-BE49-F238E27FC236}">
                <a16:creationId xmlns:a16="http://schemas.microsoft.com/office/drawing/2014/main" id="{C2B28EA1-7649-E60D-A463-ACAA036A601B}"/>
              </a:ext>
            </a:extLst>
          </p:cNvPr>
          <p:cNvSpPr/>
          <p:nvPr/>
        </p:nvSpPr>
        <p:spPr>
          <a:xfrm>
            <a:off x="4612116" y="5789536"/>
            <a:ext cx="3610947" cy="3720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1 optativa</a:t>
            </a:r>
          </a:p>
        </p:txBody>
      </p:sp>
      <p:sp>
        <p:nvSpPr>
          <p:cNvPr id="30" name="Flecha: a la derecha 29">
            <a:extLst>
              <a:ext uri="{FF2B5EF4-FFF2-40B4-BE49-F238E27FC236}">
                <a16:creationId xmlns:a16="http://schemas.microsoft.com/office/drawing/2014/main" id="{6A8ACA29-911B-1B44-B8CF-881CA1DFD0B2}"/>
              </a:ext>
            </a:extLst>
          </p:cNvPr>
          <p:cNvSpPr/>
          <p:nvPr/>
        </p:nvSpPr>
        <p:spPr>
          <a:xfrm>
            <a:off x="8369330" y="5452886"/>
            <a:ext cx="258792" cy="18601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7847401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9FF52E-6DA8-4419-8A3C-5E6B182A0932}"/>
              </a:ext>
            </a:extLst>
          </p:cNvPr>
          <p:cNvSpPr>
            <a:spLocks noGrp="1"/>
          </p:cNvSpPr>
          <p:nvPr>
            <p:ph type="ctrTitle"/>
          </p:nvPr>
        </p:nvSpPr>
        <p:spPr>
          <a:xfrm>
            <a:off x="1524000" y="586614"/>
            <a:ext cx="9144000" cy="2387600"/>
          </a:xfrm>
        </p:spPr>
        <p:txBody>
          <a:bodyPr>
            <a:normAutofit/>
          </a:bodyPr>
          <a:lstStyle/>
          <a:p>
            <a:r>
              <a:rPr lang="es-ES" sz="8000" b="1" dirty="0">
                <a:solidFill>
                  <a:schemeClr val="bg1"/>
                </a:solidFill>
              </a:rPr>
              <a:t>Bachillerato</a:t>
            </a:r>
          </a:p>
        </p:txBody>
      </p:sp>
      <p:sp>
        <p:nvSpPr>
          <p:cNvPr id="3" name="Título 1">
            <a:extLst>
              <a:ext uri="{FF2B5EF4-FFF2-40B4-BE49-F238E27FC236}">
                <a16:creationId xmlns:a16="http://schemas.microsoft.com/office/drawing/2014/main" id="{C9995160-BF42-F5BE-E8D0-1DE2D84C788A}"/>
              </a:ext>
            </a:extLst>
          </p:cNvPr>
          <p:cNvSpPr txBox="1">
            <a:spLocks/>
          </p:cNvSpPr>
          <p:nvPr/>
        </p:nvSpPr>
        <p:spPr>
          <a:xfrm>
            <a:off x="1524000" y="1235130"/>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s-ES" sz="4400" b="0" i="0" u="none" strike="noStrike" kern="1200" cap="none" spc="0" normalizeH="0" baseline="0" noProof="0" dirty="0">
                <a:ln>
                  <a:noFill/>
                </a:ln>
                <a:solidFill>
                  <a:srgbClr val="4472C4">
                    <a:lumMod val="40000"/>
                    <a:lumOff val="60000"/>
                  </a:srgbClr>
                </a:solidFill>
                <a:effectLst/>
                <a:uLnTx/>
                <a:uFillTx/>
                <a:latin typeface="Calibri Light" panose="020F0302020204030204"/>
                <a:ea typeface="+mj-ea"/>
                <a:cs typeface="+mj-cs"/>
              </a:rPr>
              <a:t>Promoción y titulación</a:t>
            </a:r>
          </a:p>
        </p:txBody>
      </p:sp>
    </p:spTree>
    <p:extLst>
      <p:ext uri="{BB962C8B-B14F-4D97-AF65-F5344CB8AC3E}">
        <p14:creationId xmlns:p14="http://schemas.microsoft.com/office/powerpoint/2010/main" val="2359333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CF7"/>
        </a:solidFill>
        <a:effectLst/>
      </p:bgPr>
    </p:bg>
    <p:spTree>
      <p:nvGrpSpPr>
        <p:cNvPr id="1" name=""/>
        <p:cNvGrpSpPr/>
        <p:nvPr/>
      </p:nvGrpSpPr>
      <p:grpSpPr>
        <a:xfrm>
          <a:off x="0" y="0"/>
          <a:ext cx="0" cy="0"/>
          <a:chOff x="0" y="0"/>
          <a:chExt cx="0" cy="0"/>
        </a:xfrm>
      </p:grpSpPr>
      <p:sp>
        <p:nvSpPr>
          <p:cNvPr id="12" name="Título 1">
            <a:extLst>
              <a:ext uri="{FF2B5EF4-FFF2-40B4-BE49-F238E27FC236}">
                <a16:creationId xmlns:a16="http://schemas.microsoft.com/office/drawing/2014/main" id="{82EE719C-BCBF-2292-BC39-951E56CB0924}"/>
              </a:ext>
            </a:extLst>
          </p:cNvPr>
          <p:cNvSpPr txBox="1">
            <a:spLocks/>
          </p:cNvSpPr>
          <p:nvPr/>
        </p:nvSpPr>
        <p:spPr>
          <a:xfrm>
            <a:off x="1266479" y="139811"/>
            <a:ext cx="10816664" cy="69069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3600" b="1" dirty="0">
                <a:solidFill>
                  <a:schemeClr val="accent3">
                    <a:lumMod val="50000"/>
                  </a:schemeClr>
                </a:solidFill>
                <a:latin typeface="+mn-lt"/>
              </a:rPr>
              <a:t>PROMOCIÓN</a:t>
            </a:r>
            <a:endParaRPr lang="en-US" sz="3600" b="1" dirty="0">
              <a:solidFill>
                <a:schemeClr val="accent3">
                  <a:lumMod val="50000"/>
                </a:schemeClr>
              </a:solidFill>
              <a:latin typeface="+mn-lt"/>
            </a:endParaRPr>
          </a:p>
        </p:txBody>
      </p:sp>
      <p:cxnSp>
        <p:nvCxnSpPr>
          <p:cNvPr id="14" name="Conector recto 13">
            <a:extLst>
              <a:ext uri="{FF2B5EF4-FFF2-40B4-BE49-F238E27FC236}">
                <a16:creationId xmlns:a16="http://schemas.microsoft.com/office/drawing/2014/main" id="{12D48844-BD03-3DD0-B21D-B242B2238A1F}"/>
              </a:ext>
            </a:extLst>
          </p:cNvPr>
          <p:cNvCxnSpPr>
            <a:cxnSpLocks/>
          </p:cNvCxnSpPr>
          <p:nvPr/>
        </p:nvCxnSpPr>
        <p:spPr>
          <a:xfrm>
            <a:off x="130629" y="718457"/>
            <a:ext cx="11952514" cy="0"/>
          </a:xfrm>
          <a:prstGeom prst="line">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 name="Tabla 3">
            <a:extLst>
              <a:ext uri="{FF2B5EF4-FFF2-40B4-BE49-F238E27FC236}">
                <a16:creationId xmlns:a16="http://schemas.microsoft.com/office/drawing/2014/main" id="{92CE9646-3B82-90C4-8D02-53A33A1803DB}"/>
              </a:ext>
            </a:extLst>
          </p:cNvPr>
          <p:cNvGraphicFramePr>
            <a:graphicFrameLocks noGrp="1"/>
          </p:cNvGraphicFramePr>
          <p:nvPr>
            <p:extLst>
              <p:ext uri="{D42A27DB-BD31-4B8C-83A1-F6EECF244321}">
                <p14:modId xmlns:p14="http://schemas.microsoft.com/office/powerpoint/2010/main" val="2612209997"/>
              </p:ext>
            </p:extLst>
          </p:nvPr>
        </p:nvGraphicFramePr>
        <p:xfrm>
          <a:off x="679060" y="1614346"/>
          <a:ext cx="10443030" cy="1263350"/>
        </p:xfrm>
        <a:graphic>
          <a:graphicData uri="http://schemas.openxmlformats.org/drawingml/2006/table">
            <a:tbl>
              <a:tblPr firstRow="1">
                <a:tableStyleId>{5C22544A-7EE6-4342-B048-85BDC9FD1C3A}</a:tableStyleId>
              </a:tblPr>
              <a:tblGrid>
                <a:gridCol w="10443030">
                  <a:extLst>
                    <a:ext uri="{9D8B030D-6E8A-4147-A177-3AD203B41FA5}">
                      <a16:colId xmlns:a16="http://schemas.microsoft.com/office/drawing/2014/main" val="2304054756"/>
                    </a:ext>
                  </a:extLst>
                </a:gridCol>
              </a:tblGrid>
              <a:tr h="350697">
                <a:tc>
                  <a:txBody>
                    <a:bodyPr/>
                    <a:lstStyle/>
                    <a:p>
                      <a:r>
                        <a:rPr lang="es-ES" sz="2400" noProof="0" dirty="0"/>
                        <a:t>Al promocionar de 1º a 2º curso de bachillerato el alumnado:</a:t>
                      </a:r>
                    </a:p>
                  </a:txBody>
                  <a:tcPr>
                    <a:solidFill>
                      <a:schemeClr val="accent1">
                        <a:lumMod val="75000"/>
                      </a:schemeClr>
                    </a:solidFill>
                  </a:tcPr>
                </a:tc>
                <a:extLst>
                  <a:ext uri="{0D108BD9-81ED-4DB2-BD59-A6C34878D82A}">
                    <a16:rowId xmlns:a16="http://schemas.microsoft.com/office/drawing/2014/main" val="3287394244"/>
                  </a:ext>
                </a:extLst>
              </a:tr>
              <a:tr h="421006">
                <a:tc>
                  <a:txBody>
                    <a:bodyPr/>
                    <a:lstStyle/>
                    <a:p>
                      <a:r>
                        <a:rPr lang="es-ES" sz="1800" kern="1200" noProof="0" dirty="0">
                          <a:solidFill>
                            <a:schemeClr val="dk1"/>
                          </a:solidFill>
                          <a:effectLst/>
                          <a:latin typeface="+mn-lt"/>
                          <a:ea typeface="+mn-ea"/>
                          <a:cs typeface="+mn-cs"/>
                        </a:rPr>
                        <a:t>Promociona </a:t>
                      </a:r>
                      <a:r>
                        <a:rPr lang="es-ES" sz="1800" b="1" kern="1200" noProof="0" dirty="0">
                          <a:solidFill>
                            <a:schemeClr val="dk1"/>
                          </a:solidFill>
                          <a:effectLst/>
                          <a:latin typeface="+mn-lt"/>
                          <a:ea typeface="+mn-ea"/>
                          <a:cs typeface="+mn-cs"/>
                        </a:rPr>
                        <a:t>superando todas</a:t>
                      </a:r>
                      <a:r>
                        <a:rPr lang="es-ES" sz="1800" kern="1200" noProof="0" dirty="0">
                          <a:solidFill>
                            <a:schemeClr val="dk1"/>
                          </a:solidFill>
                          <a:effectLst/>
                          <a:latin typeface="+mn-lt"/>
                          <a:ea typeface="+mn-ea"/>
                          <a:cs typeface="+mn-cs"/>
                        </a:rPr>
                        <a:t> las materias </a:t>
                      </a:r>
                      <a:r>
                        <a:rPr lang="es-ES" sz="1800" b="1" kern="1200" noProof="0" dirty="0">
                          <a:solidFill>
                            <a:schemeClr val="dk1"/>
                          </a:solidFill>
                          <a:effectLst/>
                          <a:latin typeface="+mn-lt"/>
                          <a:ea typeface="+mn-ea"/>
                          <a:cs typeface="+mn-cs"/>
                        </a:rPr>
                        <a:t>o</a:t>
                      </a:r>
                      <a:r>
                        <a:rPr lang="es-ES" sz="1800" kern="1200" noProof="0" dirty="0">
                          <a:solidFill>
                            <a:schemeClr val="dk1"/>
                          </a:solidFill>
                          <a:effectLst/>
                          <a:latin typeface="+mn-lt"/>
                          <a:ea typeface="+mn-ea"/>
                          <a:cs typeface="+mn-cs"/>
                        </a:rPr>
                        <a:t> teniendo </a:t>
                      </a:r>
                      <a:r>
                        <a:rPr lang="es-ES" sz="1800" b="1" kern="1200" noProof="0" dirty="0">
                          <a:solidFill>
                            <a:schemeClr val="dk1"/>
                          </a:solidFill>
                          <a:effectLst/>
                          <a:latin typeface="+mn-lt"/>
                          <a:ea typeface="+mn-ea"/>
                          <a:cs typeface="+mn-cs"/>
                        </a:rPr>
                        <a:t>evaluación negativa en dos </a:t>
                      </a:r>
                      <a:r>
                        <a:rPr lang="es-ES" sz="1800" kern="1200" noProof="0" dirty="0">
                          <a:solidFill>
                            <a:schemeClr val="dk1"/>
                          </a:solidFill>
                          <a:effectLst/>
                          <a:latin typeface="+mn-lt"/>
                          <a:ea typeface="+mn-ea"/>
                          <a:cs typeface="+mn-cs"/>
                        </a:rPr>
                        <a:t>materias como máximo.</a:t>
                      </a:r>
                      <a:endParaRPr lang="es-ES" noProof="0" dirty="0"/>
                    </a:p>
                  </a:txBody>
                  <a:tcPr/>
                </a:tc>
                <a:extLst>
                  <a:ext uri="{0D108BD9-81ED-4DB2-BD59-A6C34878D82A}">
                    <a16:rowId xmlns:a16="http://schemas.microsoft.com/office/drawing/2014/main" val="2527749472"/>
                  </a:ext>
                </a:extLst>
              </a:tr>
              <a:tr h="385144">
                <a:tc>
                  <a:txBody>
                    <a:bodyPr/>
                    <a:lstStyle/>
                    <a:p>
                      <a:r>
                        <a:rPr lang="es-ES" sz="1800" b="1" kern="1200" noProof="0" dirty="0">
                          <a:solidFill>
                            <a:schemeClr val="dk1"/>
                          </a:solidFill>
                          <a:effectLst/>
                          <a:latin typeface="+mn-lt"/>
                          <a:ea typeface="+mn-ea"/>
                          <a:cs typeface="+mn-cs"/>
                        </a:rPr>
                        <a:t>Deberá matricularse </a:t>
                      </a:r>
                      <a:r>
                        <a:rPr lang="es-ES" sz="1800" kern="1200" noProof="0" dirty="0">
                          <a:solidFill>
                            <a:schemeClr val="dk1"/>
                          </a:solidFill>
                          <a:effectLst/>
                          <a:latin typeface="+mn-lt"/>
                          <a:ea typeface="+mn-ea"/>
                          <a:cs typeface="+mn-cs"/>
                        </a:rPr>
                        <a:t>en segundo curso de </a:t>
                      </a:r>
                      <a:r>
                        <a:rPr lang="es-ES" sz="1800" b="1" kern="1200" noProof="0" dirty="0">
                          <a:solidFill>
                            <a:schemeClr val="dk1"/>
                          </a:solidFill>
                          <a:effectLst/>
                          <a:latin typeface="+mn-lt"/>
                          <a:ea typeface="+mn-ea"/>
                          <a:cs typeface="+mn-cs"/>
                        </a:rPr>
                        <a:t>materias pendientes</a:t>
                      </a:r>
                      <a:r>
                        <a:rPr lang="es-ES" sz="1800" kern="1200" noProof="0" dirty="0">
                          <a:solidFill>
                            <a:schemeClr val="dk1"/>
                          </a:solidFill>
                          <a:effectLst/>
                          <a:latin typeface="+mn-lt"/>
                          <a:ea typeface="+mn-ea"/>
                          <a:cs typeface="+mn-cs"/>
                        </a:rPr>
                        <a:t>.</a:t>
                      </a:r>
                      <a:endParaRPr lang="es-ES" noProof="0" dirty="0"/>
                    </a:p>
                  </a:txBody>
                  <a:tcPr/>
                </a:tc>
                <a:extLst>
                  <a:ext uri="{0D108BD9-81ED-4DB2-BD59-A6C34878D82A}">
                    <a16:rowId xmlns:a16="http://schemas.microsoft.com/office/drawing/2014/main" val="1224178466"/>
                  </a:ext>
                </a:extLst>
              </a:tr>
            </a:tbl>
          </a:graphicData>
        </a:graphic>
      </p:graphicFrame>
      <p:graphicFrame>
        <p:nvGraphicFramePr>
          <p:cNvPr id="4" name="Tabla 3">
            <a:extLst>
              <a:ext uri="{FF2B5EF4-FFF2-40B4-BE49-F238E27FC236}">
                <a16:creationId xmlns:a16="http://schemas.microsoft.com/office/drawing/2014/main" id="{588C0955-5984-62D6-3968-163851A7C3C2}"/>
              </a:ext>
            </a:extLst>
          </p:cNvPr>
          <p:cNvGraphicFramePr>
            <a:graphicFrameLocks noGrp="1"/>
          </p:cNvGraphicFramePr>
          <p:nvPr>
            <p:extLst>
              <p:ext uri="{D42A27DB-BD31-4B8C-83A1-F6EECF244321}">
                <p14:modId xmlns:p14="http://schemas.microsoft.com/office/powerpoint/2010/main" val="3193936762"/>
              </p:ext>
            </p:extLst>
          </p:nvPr>
        </p:nvGraphicFramePr>
        <p:xfrm>
          <a:off x="679060" y="3429000"/>
          <a:ext cx="10443030" cy="3017520"/>
        </p:xfrm>
        <a:graphic>
          <a:graphicData uri="http://schemas.openxmlformats.org/drawingml/2006/table">
            <a:tbl>
              <a:tblPr firstRow="1">
                <a:tableStyleId>{5C22544A-7EE6-4342-B048-85BDC9FD1C3A}</a:tableStyleId>
              </a:tblPr>
              <a:tblGrid>
                <a:gridCol w="1320251">
                  <a:extLst>
                    <a:ext uri="{9D8B030D-6E8A-4147-A177-3AD203B41FA5}">
                      <a16:colId xmlns:a16="http://schemas.microsoft.com/office/drawing/2014/main" val="2304054756"/>
                    </a:ext>
                  </a:extLst>
                </a:gridCol>
                <a:gridCol w="9122779">
                  <a:extLst>
                    <a:ext uri="{9D8B030D-6E8A-4147-A177-3AD203B41FA5}">
                      <a16:colId xmlns:a16="http://schemas.microsoft.com/office/drawing/2014/main" val="4172129893"/>
                    </a:ext>
                  </a:extLst>
                </a:gridCol>
              </a:tblGrid>
              <a:tr h="206417">
                <a:tc gridSpan="2">
                  <a:txBody>
                    <a:bodyPr/>
                    <a:lstStyle/>
                    <a:p>
                      <a:r>
                        <a:rPr lang="es-ES" sz="2400" b="1" kern="1200" noProof="0" dirty="0">
                          <a:solidFill>
                            <a:schemeClr val="lt1"/>
                          </a:solidFill>
                          <a:latin typeface="+mn-lt"/>
                          <a:ea typeface="+mn-ea"/>
                          <a:cs typeface="+mn-cs"/>
                        </a:rPr>
                        <a:t>Al repetir en 2º de bachillerato se puede optar por:</a:t>
                      </a:r>
                    </a:p>
                  </a:txBody>
                  <a:tcPr>
                    <a:solidFill>
                      <a:schemeClr val="accent6">
                        <a:lumMod val="75000"/>
                      </a:schemeClr>
                    </a:solidFill>
                  </a:tcPr>
                </a:tc>
                <a:tc hMerge="1">
                  <a:txBody>
                    <a:bodyPr/>
                    <a:lstStyle/>
                    <a:p>
                      <a:endParaRPr lang="en-US"/>
                    </a:p>
                  </a:txBody>
                  <a:tcPr/>
                </a:tc>
                <a:extLst>
                  <a:ext uri="{0D108BD9-81ED-4DB2-BD59-A6C34878D82A}">
                    <a16:rowId xmlns:a16="http://schemas.microsoft.com/office/drawing/2014/main" val="3287394244"/>
                  </a:ext>
                </a:extLst>
              </a:tr>
              <a:tr h="165133">
                <a:tc gridSpan="2">
                  <a:txBody>
                    <a:bodyPr/>
                    <a:lstStyle/>
                    <a:p>
                      <a:r>
                        <a:rPr lang="es-ES" sz="1800" b="1" kern="1200" noProof="0" dirty="0">
                          <a:solidFill>
                            <a:schemeClr val="dk1"/>
                          </a:solidFill>
                          <a:effectLst/>
                          <a:latin typeface="+mn-lt"/>
                          <a:ea typeface="+mn-ea"/>
                          <a:cs typeface="+mn-cs"/>
                        </a:rPr>
                        <a:t>a) Matricularse solo de las materias pendientes</a:t>
                      </a:r>
                      <a:endParaRPr lang="es-ES" noProof="0" dirty="0"/>
                    </a:p>
                  </a:txBody>
                  <a:tcPr>
                    <a:lnB w="38100" cap="flat" cmpd="sng" algn="ctr">
                      <a:solidFill>
                        <a:schemeClr val="bg1"/>
                      </a:solidFill>
                      <a:prstDash val="solid"/>
                      <a:round/>
                      <a:headEnd type="none" w="med" len="med"/>
                      <a:tailEnd type="none" w="med" len="med"/>
                    </a:lnB>
                    <a:solidFill>
                      <a:schemeClr val="accent6">
                        <a:lumMod val="60000"/>
                        <a:lumOff val="40000"/>
                      </a:schemeClr>
                    </a:solidFill>
                  </a:tcPr>
                </a:tc>
                <a:tc hMerge="1">
                  <a:txBody>
                    <a:bodyPr/>
                    <a:lstStyle/>
                    <a:p>
                      <a:endParaRPr lang="es-ES" noProof="0" dirty="0"/>
                    </a:p>
                  </a:txBody>
                  <a:tcPr/>
                </a:tc>
                <a:extLst>
                  <a:ext uri="{0D108BD9-81ED-4DB2-BD59-A6C34878D82A}">
                    <a16:rowId xmlns:a16="http://schemas.microsoft.com/office/drawing/2014/main" val="2527749472"/>
                  </a:ext>
                </a:extLst>
              </a:tr>
              <a:tr h="1463040">
                <a:tc>
                  <a:txBody>
                    <a:bodyPr/>
                    <a:lstStyle/>
                    <a:p>
                      <a:r>
                        <a:rPr lang="es-ES" sz="1800" b="1" kern="1200" noProof="0" dirty="0">
                          <a:solidFill>
                            <a:schemeClr val="dk1"/>
                          </a:solidFill>
                          <a:effectLst/>
                          <a:latin typeface="+mn-lt"/>
                          <a:ea typeface="+mn-ea"/>
                          <a:cs typeface="+mn-cs"/>
                        </a:rPr>
                        <a:t>b) Repetir el curso completo</a:t>
                      </a:r>
                      <a:endParaRPr lang="es-ES" b="1" noProof="0" dirty="0"/>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6">
                        <a:lumMod val="60000"/>
                        <a:lumOff val="40000"/>
                      </a:schemeClr>
                    </a:solidFill>
                  </a:tcPr>
                </a:tc>
                <a:tc>
                  <a:txBody>
                    <a:bodyPr/>
                    <a:lstStyle/>
                    <a:p>
                      <a:pPr marL="285750" indent="-285750">
                        <a:buFont typeface="Wingdings" panose="05000000000000000000" pitchFamily="2" charset="2"/>
                        <a:buChar char="Ø"/>
                      </a:pPr>
                      <a:r>
                        <a:rPr lang="es-ES" sz="1800" kern="1200" noProof="0" dirty="0">
                          <a:solidFill>
                            <a:schemeClr val="dk1"/>
                          </a:solidFill>
                          <a:effectLst/>
                          <a:latin typeface="+mn-lt"/>
                          <a:ea typeface="+mn-ea"/>
                          <a:cs typeface="+mn-cs"/>
                        </a:rPr>
                        <a:t>Renuncia a la calificación obtenida en las materias superadas previamente.</a:t>
                      </a:r>
                    </a:p>
                    <a:p>
                      <a:pPr marL="285750" indent="-285750">
                        <a:buFont typeface="Wingdings" panose="05000000000000000000" pitchFamily="2" charset="2"/>
                        <a:buChar char="Ø"/>
                      </a:pPr>
                      <a:endParaRPr lang="es-ES" sz="1800" kern="1200" noProof="0" dirty="0">
                        <a:solidFill>
                          <a:schemeClr val="dk1"/>
                        </a:solidFill>
                        <a:effectLst/>
                        <a:latin typeface="+mn-lt"/>
                        <a:ea typeface="+mn-ea"/>
                        <a:cs typeface="+mn-cs"/>
                      </a:endParaRPr>
                    </a:p>
                    <a:p>
                      <a:pPr marL="285750" indent="-285750">
                        <a:buFont typeface="Wingdings" panose="05000000000000000000" pitchFamily="2" charset="2"/>
                        <a:buChar char="Ø"/>
                      </a:pPr>
                      <a:r>
                        <a:rPr lang="es-ES" sz="1800" kern="1200" noProof="0" dirty="0">
                          <a:solidFill>
                            <a:schemeClr val="dk1"/>
                          </a:solidFill>
                          <a:effectLst/>
                          <a:latin typeface="+mn-lt"/>
                          <a:ea typeface="+mn-ea"/>
                          <a:cs typeface="+mn-cs"/>
                        </a:rPr>
                        <a:t>La repetición computará a los efectos del límite de permanencia de cuatro años del alumnado que cursa bachillerato en régimen ordinario.</a:t>
                      </a:r>
                      <a:endParaRPr lang="es-ES" noProof="0" dirty="0"/>
                    </a:p>
                    <a:p>
                      <a:endParaRPr lang="es-ES" noProof="0" dirty="0"/>
                    </a:p>
                  </a:txBody>
                  <a:tcP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224178466"/>
                  </a:ext>
                </a:extLst>
              </a:tr>
              <a:tr h="731520">
                <a:tc gridSpan="2">
                  <a:txBody>
                    <a:bodyPr/>
                    <a:lstStyle/>
                    <a:p>
                      <a:r>
                        <a:rPr lang="es-ES" noProof="0" dirty="0"/>
                        <a:t>**Dentro de una misma modalidad el alumnado puede matricularse de materias de 2º sin haber cursado la materia de 1º aun cuando exista continuidad entre materias.</a:t>
                      </a:r>
                    </a:p>
                  </a:txBody>
                  <a:tcPr>
                    <a:lnT w="38100" cap="flat" cmpd="sng" algn="ctr">
                      <a:solidFill>
                        <a:schemeClr val="bg1"/>
                      </a:solidFill>
                      <a:prstDash val="solid"/>
                      <a:round/>
                      <a:headEnd type="none" w="med" len="med"/>
                      <a:tailEnd type="none" w="med" len="med"/>
                    </a:lnT>
                    <a:solidFill>
                      <a:schemeClr val="accent6">
                        <a:lumMod val="20000"/>
                        <a:lumOff val="80000"/>
                      </a:schemeClr>
                    </a:solidFill>
                  </a:tcPr>
                </a:tc>
                <a:tc hMerge="1">
                  <a:txBody>
                    <a:bodyPr/>
                    <a:lstStyle/>
                    <a:p>
                      <a:endParaRPr lang="es-ES" noProof="0" dirty="0"/>
                    </a:p>
                  </a:txBody>
                  <a:tcPr>
                    <a:solidFill>
                      <a:schemeClr val="accent6">
                        <a:lumMod val="20000"/>
                        <a:lumOff val="80000"/>
                      </a:schemeClr>
                    </a:solidFill>
                  </a:tcPr>
                </a:tc>
                <a:extLst>
                  <a:ext uri="{0D108BD9-81ED-4DB2-BD59-A6C34878D82A}">
                    <a16:rowId xmlns:a16="http://schemas.microsoft.com/office/drawing/2014/main" val="2033481716"/>
                  </a:ext>
                </a:extLst>
              </a:tr>
            </a:tbl>
          </a:graphicData>
        </a:graphic>
      </p:graphicFrame>
    </p:spTree>
    <p:extLst>
      <p:ext uri="{BB962C8B-B14F-4D97-AF65-F5344CB8AC3E}">
        <p14:creationId xmlns:p14="http://schemas.microsoft.com/office/powerpoint/2010/main" val="1667829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9FF52E-6DA8-4419-8A3C-5E6B182A0932}"/>
              </a:ext>
            </a:extLst>
          </p:cNvPr>
          <p:cNvSpPr>
            <a:spLocks noGrp="1"/>
          </p:cNvSpPr>
          <p:nvPr>
            <p:ph type="ctrTitle"/>
          </p:nvPr>
        </p:nvSpPr>
        <p:spPr>
          <a:xfrm>
            <a:off x="1524000" y="586614"/>
            <a:ext cx="9144000" cy="2387600"/>
          </a:xfrm>
        </p:spPr>
        <p:txBody>
          <a:bodyPr>
            <a:normAutofit/>
          </a:bodyPr>
          <a:lstStyle/>
          <a:p>
            <a:r>
              <a:rPr lang="es-ES" sz="8000" b="1" dirty="0">
                <a:solidFill>
                  <a:schemeClr val="bg1"/>
                </a:solidFill>
              </a:rPr>
              <a:t>Bachillerato</a:t>
            </a:r>
          </a:p>
        </p:txBody>
      </p:sp>
      <p:sp>
        <p:nvSpPr>
          <p:cNvPr id="3" name="Título 1">
            <a:extLst>
              <a:ext uri="{FF2B5EF4-FFF2-40B4-BE49-F238E27FC236}">
                <a16:creationId xmlns:a16="http://schemas.microsoft.com/office/drawing/2014/main" id="{C9995160-BF42-F5BE-E8D0-1DE2D84C788A}"/>
              </a:ext>
            </a:extLst>
          </p:cNvPr>
          <p:cNvSpPr txBox="1">
            <a:spLocks/>
          </p:cNvSpPr>
          <p:nvPr/>
        </p:nvSpPr>
        <p:spPr>
          <a:xfrm>
            <a:off x="1524000" y="1235130"/>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 sz="4400" dirty="0">
                <a:solidFill>
                  <a:schemeClr val="accent1">
                    <a:lumMod val="40000"/>
                    <a:lumOff val="60000"/>
                  </a:schemeClr>
                </a:solidFill>
              </a:rPr>
              <a:t>Modalidades y asignaturas</a:t>
            </a:r>
          </a:p>
        </p:txBody>
      </p:sp>
    </p:spTree>
    <p:extLst>
      <p:ext uri="{BB962C8B-B14F-4D97-AF65-F5344CB8AC3E}">
        <p14:creationId xmlns:p14="http://schemas.microsoft.com/office/powerpoint/2010/main" val="40917233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CF7"/>
        </a:solidFill>
        <a:effectLst/>
      </p:bgPr>
    </p:bg>
    <p:spTree>
      <p:nvGrpSpPr>
        <p:cNvPr id="1" name=""/>
        <p:cNvGrpSpPr/>
        <p:nvPr/>
      </p:nvGrpSpPr>
      <p:grpSpPr>
        <a:xfrm>
          <a:off x="0" y="0"/>
          <a:ext cx="0" cy="0"/>
          <a:chOff x="0" y="0"/>
          <a:chExt cx="0" cy="0"/>
        </a:xfrm>
      </p:grpSpPr>
      <p:sp>
        <p:nvSpPr>
          <p:cNvPr id="12" name="Título 1">
            <a:extLst>
              <a:ext uri="{FF2B5EF4-FFF2-40B4-BE49-F238E27FC236}">
                <a16:creationId xmlns:a16="http://schemas.microsoft.com/office/drawing/2014/main" id="{82EE719C-BCBF-2292-BC39-951E56CB0924}"/>
              </a:ext>
            </a:extLst>
          </p:cNvPr>
          <p:cNvSpPr txBox="1">
            <a:spLocks/>
          </p:cNvSpPr>
          <p:nvPr/>
        </p:nvSpPr>
        <p:spPr>
          <a:xfrm>
            <a:off x="1266479" y="139811"/>
            <a:ext cx="10816664" cy="69069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3600" b="1" dirty="0">
                <a:solidFill>
                  <a:schemeClr val="accent3">
                    <a:lumMod val="50000"/>
                  </a:schemeClr>
                </a:solidFill>
                <a:latin typeface="+mn-lt"/>
              </a:rPr>
              <a:t>TITULACIÓN</a:t>
            </a:r>
            <a:endParaRPr lang="en-US" sz="3600" b="1" dirty="0">
              <a:solidFill>
                <a:schemeClr val="accent3">
                  <a:lumMod val="50000"/>
                </a:schemeClr>
              </a:solidFill>
              <a:latin typeface="+mn-lt"/>
            </a:endParaRPr>
          </a:p>
        </p:txBody>
      </p:sp>
      <p:cxnSp>
        <p:nvCxnSpPr>
          <p:cNvPr id="14" name="Conector recto 13">
            <a:extLst>
              <a:ext uri="{FF2B5EF4-FFF2-40B4-BE49-F238E27FC236}">
                <a16:creationId xmlns:a16="http://schemas.microsoft.com/office/drawing/2014/main" id="{12D48844-BD03-3DD0-B21D-B242B2238A1F}"/>
              </a:ext>
            </a:extLst>
          </p:cNvPr>
          <p:cNvCxnSpPr>
            <a:cxnSpLocks/>
          </p:cNvCxnSpPr>
          <p:nvPr/>
        </p:nvCxnSpPr>
        <p:spPr>
          <a:xfrm>
            <a:off x="130629" y="718457"/>
            <a:ext cx="11952514" cy="0"/>
          </a:xfrm>
          <a:prstGeom prst="line">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6" name="Tabla 6">
            <a:extLst>
              <a:ext uri="{FF2B5EF4-FFF2-40B4-BE49-F238E27FC236}">
                <a16:creationId xmlns:a16="http://schemas.microsoft.com/office/drawing/2014/main" id="{6A614AE6-3C1E-AF6F-59C9-F4814FC9AC37}"/>
              </a:ext>
            </a:extLst>
          </p:cNvPr>
          <p:cNvGraphicFramePr>
            <a:graphicFrameLocks noGrp="1"/>
          </p:cNvGraphicFramePr>
          <p:nvPr>
            <p:extLst>
              <p:ext uri="{D42A27DB-BD31-4B8C-83A1-F6EECF244321}">
                <p14:modId xmlns:p14="http://schemas.microsoft.com/office/powerpoint/2010/main" val="2083355363"/>
              </p:ext>
            </p:extLst>
          </p:nvPr>
        </p:nvGraphicFramePr>
        <p:xfrm>
          <a:off x="212526" y="1234440"/>
          <a:ext cx="11497389" cy="2011680"/>
        </p:xfrm>
        <a:graphic>
          <a:graphicData uri="http://schemas.openxmlformats.org/drawingml/2006/table">
            <a:tbl>
              <a:tblPr>
                <a:tableStyleId>{5C22544A-7EE6-4342-B048-85BDC9FD1C3A}</a:tableStyleId>
              </a:tblPr>
              <a:tblGrid>
                <a:gridCol w="2745278">
                  <a:extLst>
                    <a:ext uri="{9D8B030D-6E8A-4147-A177-3AD203B41FA5}">
                      <a16:colId xmlns:a16="http://schemas.microsoft.com/office/drawing/2014/main" val="3646243089"/>
                    </a:ext>
                  </a:extLst>
                </a:gridCol>
                <a:gridCol w="8752111">
                  <a:extLst>
                    <a:ext uri="{9D8B030D-6E8A-4147-A177-3AD203B41FA5}">
                      <a16:colId xmlns:a16="http://schemas.microsoft.com/office/drawing/2014/main" val="3902046642"/>
                    </a:ext>
                  </a:extLst>
                </a:gridCol>
              </a:tblGrid>
              <a:tr h="306871">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2400" b="1" kern="1200" noProof="0" dirty="0">
                          <a:solidFill>
                            <a:schemeClr val="bg1"/>
                          </a:solidFill>
                          <a:effectLst/>
                          <a:latin typeface="+mn-lt"/>
                          <a:ea typeface="+mn-ea"/>
                          <a:cs typeface="+mn-cs"/>
                        </a:rPr>
                        <a:t>Se puede obtener el título de bachiller</a:t>
                      </a:r>
                      <a:endParaRPr lang="en-US" sz="2400" dirty="0">
                        <a:solidFill>
                          <a:schemeClr val="bg1"/>
                        </a:solidFill>
                      </a:endParaRPr>
                    </a:p>
                  </a:txBody>
                  <a:tcPr anchor="ctr">
                    <a:solidFill>
                      <a:schemeClr val="accent6">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800" kern="1200" dirty="0">
                          <a:solidFill>
                            <a:schemeClr val="dk1"/>
                          </a:solidFill>
                          <a:effectLst/>
                          <a:latin typeface="+mn-lt"/>
                          <a:ea typeface="+mn-ea"/>
                          <a:cs typeface="+mn-cs"/>
                        </a:rPr>
                        <a:t>Con </a:t>
                      </a:r>
                      <a:r>
                        <a:rPr lang="es-ES" sz="1800" b="1" kern="1200" dirty="0">
                          <a:solidFill>
                            <a:schemeClr val="dk1"/>
                          </a:solidFill>
                          <a:effectLst/>
                          <a:latin typeface="+mn-lt"/>
                          <a:ea typeface="+mn-ea"/>
                          <a:cs typeface="+mn-cs"/>
                        </a:rPr>
                        <a:t>evaluación positiva de todas las materias</a:t>
                      </a:r>
                      <a:r>
                        <a:rPr lang="es-ES" sz="1800" kern="1200" dirty="0">
                          <a:solidFill>
                            <a:schemeClr val="dk1"/>
                          </a:solidFill>
                          <a:effectLst/>
                          <a:latin typeface="+mn-lt"/>
                          <a:ea typeface="+mn-ea"/>
                          <a:cs typeface="+mn-cs"/>
                        </a:rPr>
                        <a:t> de los dos cursos de bachillerato</a:t>
                      </a:r>
                      <a:endParaRPr lang="en-US" dirty="0"/>
                    </a:p>
                  </a:txBody>
                  <a:tcPr>
                    <a:solidFill>
                      <a:schemeClr val="accent6">
                        <a:lumMod val="20000"/>
                        <a:lumOff val="80000"/>
                      </a:schemeClr>
                    </a:solidFill>
                  </a:tcPr>
                </a:tc>
                <a:extLst>
                  <a:ext uri="{0D108BD9-81ED-4DB2-BD59-A6C34878D82A}">
                    <a16:rowId xmlns:a16="http://schemas.microsoft.com/office/drawing/2014/main" val="3599490432"/>
                  </a:ext>
                </a:extLst>
              </a:tr>
              <a:tr h="640080">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noProof="0" dirty="0"/>
                        <a:t>Excepcionalmente, y solo en la evaluación extraordinaria, cuando se hayan superado </a:t>
                      </a:r>
                      <a:r>
                        <a:rPr lang="es-ES" b="1" noProof="0" dirty="0"/>
                        <a:t>todas las materias</a:t>
                      </a:r>
                      <a:r>
                        <a:rPr lang="es-ES" noProof="0" dirty="0"/>
                        <a:t>, </a:t>
                      </a:r>
                      <a:r>
                        <a:rPr lang="es-ES" b="1" noProof="0" dirty="0"/>
                        <a:t>excepto una</a:t>
                      </a:r>
                      <a:r>
                        <a:rPr lang="es-ES" noProof="0" dirty="0"/>
                        <a:t>, siempre que se cumplan, además, todas las </a:t>
                      </a:r>
                      <a:r>
                        <a:rPr lang="es-ES" b="1" noProof="0" dirty="0"/>
                        <a:t>condiciones**</a:t>
                      </a:r>
                      <a:r>
                        <a:rPr lang="es-ES" noProof="0" dirty="0"/>
                        <a:t>.</a:t>
                      </a:r>
                      <a:endParaRPr lang="en-US" dirty="0"/>
                    </a:p>
                  </a:txBody>
                  <a:tcPr>
                    <a:solidFill>
                      <a:schemeClr val="accent6">
                        <a:lumMod val="20000"/>
                        <a:lumOff val="80000"/>
                      </a:schemeClr>
                    </a:solidFill>
                  </a:tcPr>
                </a:tc>
                <a:extLst>
                  <a:ext uri="{0D108BD9-81ED-4DB2-BD59-A6C34878D82A}">
                    <a16:rowId xmlns:a16="http://schemas.microsoft.com/office/drawing/2014/main" val="4094321210"/>
                  </a:ext>
                </a:extLst>
              </a:tr>
              <a:tr h="320040">
                <a:tc gridSpan="2">
                  <a:txBody>
                    <a:bodyPr/>
                    <a:lstStyle/>
                    <a:p>
                      <a:r>
                        <a:rPr lang="es-ES" sz="1800" i="1" kern="1200" dirty="0">
                          <a:solidFill>
                            <a:schemeClr val="dk1"/>
                          </a:solidFill>
                          <a:effectLst/>
                          <a:latin typeface="+mn-lt"/>
                          <a:ea typeface="+mn-ea"/>
                          <a:cs typeface="+mn-cs"/>
                        </a:rPr>
                        <a:t>“El título de bachiller será único y se expedirá con expresión de la modalidad cursada y de la nota media obtenida. Esta se hallará calculando la media aritmética de las calificaciones de todas las materias cursadas, redondeada a la centésima.”</a:t>
                      </a:r>
                      <a:endParaRPr lang="en-US" dirty="0"/>
                    </a:p>
                  </a:txBody>
                  <a:tcPr anchor="ctr">
                    <a:solidFill>
                      <a:schemeClr val="accent6">
                        <a:lumMod val="40000"/>
                        <a:lumOff val="6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solidFill>
                      <a:schemeClr val="accent6">
                        <a:lumMod val="20000"/>
                        <a:lumOff val="80000"/>
                      </a:schemeClr>
                    </a:solidFill>
                  </a:tcPr>
                </a:tc>
                <a:extLst>
                  <a:ext uri="{0D108BD9-81ED-4DB2-BD59-A6C34878D82A}">
                    <a16:rowId xmlns:a16="http://schemas.microsoft.com/office/drawing/2014/main" val="1120953270"/>
                  </a:ext>
                </a:extLst>
              </a:tr>
              <a:tr h="320040">
                <a:tc gridSpan="2">
                  <a:txBody>
                    <a:bodyPr/>
                    <a:lstStyle/>
                    <a:p>
                      <a:r>
                        <a:rPr lang="es-ES" noProof="0" dirty="0"/>
                        <a:t>Límite de 4 cursos para terminar el bachillerato.</a:t>
                      </a:r>
                    </a:p>
                  </a:txBody>
                  <a:tcPr anchor="ctr">
                    <a:solidFill>
                      <a:schemeClr val="accent6">
                        <a:lumMod val="40000"/>
                        <a:lumOff val="60000"/>
                      </a:schemeClr>
                    </a:solidFill>
                  </a:tcPr>
                </a:tc>
                <a:tc hMerge="1">
                  <a:txBody>
                    <a:bodyPr/>
                    <a:lstStyle/>
                    <a:p>
                      <a:endParaRPr lang="en-US"/>
                    </a:p>
                  </a:txBody>
                  <a:tcPr/>
                </a:tc>
                <a:extLst>
                  <a:ext uri="{0D108BD9-81ED-4DB2-BD59-A6C34878D82A}">
                    <a16:rowId xmlns:a16="http://schemas.microsoft.com/office/drawing/2014/main" val="1913704289"/>
                  </a:ext>
                </a:extLst>
              </a:tr>
            </a:tbl>
          </a:graphicData>
        </a:graphic>
      </p:graphicFrame>
      <p:graphicFrame>
        <p:nvGraphicFramePr>
          <p:cNvPr id="7" name="Tabla 7">
            <a:extLst>
              <a:ext uri="{FF2B5EF4-FFF2-40B4-BE49-F238E27FC236}">
                <a16:creationId xmlns:a16="http://schemas.microsoft.com/office/drawing/2014/main" id="{5F13765A-8656-9EBC-7FC5-359679F6B978}"/>
              </a:ext>
            </a:extLst>
          </p:cNvPr>
          <p:cNvGraphicFramePr>
            <a:graphicFrameLocks noGrp="1"/>
          </p:cNvGraphicFramePr>
          <p:nvPr>
            <p:extLst>
              <p:ext uri="{D42A27DB-BD31-4B8C-83A1-F6EECF244321}">
                <p14:modId xmlns:p14="http://schemas.microsoft.com/office/powerpoint/2010/main" val="3563801983"/>
              </p:ext>
            </p:extLst>
          </p:nvPr>
        </p:nvGraphicFramePr>
        <p:xfrm>
          <a:off x="130629" y="3944982"/>
          <a:ext cx="11497389" cy="2392680"/>
        </p:xfrm>
        <a:graphic>
          <a:graphicData uri="http://schemas.openxmlformats.org/drawingml/2006/table">
            <a:tbl>
              <a:tblPr firstRow="1" bandRow="1">
                <a:tableStyleId>{5C22544A-7EE6-4342-B048-85BDC9FD1C3A}</a:tableStyleId>
              </a:tblPr>
              <a:tblGrid>
                <a:gridCol w="11497389">
                  <a:extLst>
                    <a:ext uri="{9D8B030D-6E8A-4147-A177-3AD203B41FA5}">
                      <a16:colId xmlns:a16="http://schemas.microsoft.com/office/drawing/2014/main" val="1956109490"/>
                    </a:ext>
                  </a:extLst>
                </a:gridCol>
              </a:tblGrid>
              <a:tr h="370840">
                <a:tc>
                  <a:txBody>
                    <a:bodyPr/>
                    <a:lstStyle/>
                    <a:p>
                      <a:r>
                        <a:rPr lang="es-ES" noProof="0" dirty="0"/>
                        <a:t>**Condiciones para obtener el título de bachiller con una materia suspensa.</a:t>
                      </a:r>
                    </a:p>
                  </a:txBody>
                  <a:tcPr>
                    <a:solidFill>
                      <a:schemeClr val="accent5">
                        <a:lumMod val="75000"/>
                      </a:schemeClr>
                    </a:solidFill>
                  </a:tcPr>
                </a:tc>
                <a:extLst>
                  <a:ext uri="{0D108BD9-81ED-4DB2-BD59-A6C34878D82A}">
                    <a16:rowId xmlns:a16="http://schemas.microsoft.com/office/drawing/2014/main" val="3093294377"/>
                  </a:ext>
                </a:extLst>
              </a:tr>
              <a:tr h="370840">
                <a:tc>
                  <a:txBody>
                    <a:bodyPr/>
                    <a:lstStyle/>
                    <a:p>
                      <a:r>
                        <a:rPr lang="es-ES" sz="1800" kern="1200" dirty="0">
                          <a:solidFill>
                            <a:schemeClr val="dk1"/>
                          </a:solidFill>
                          <a:effectLst/>
                          <a:latin typeface="+mn-lt"/>
                          <a:ea typeface="+mn-ea"/>
                          <a:cs typeface="+mn-cs"/>
                        </a:rPr>
                        <a:t>a) que el equipo educativo considere que el alumno o la alumna ha logrado los objetivos y las competencias vinculados a este título. </a:t>
                      </a:r>
                      <a:endParaRPr lang="es-ES" noProof="0" dirty="0"/>
                    </a:p>
                  </a:txBody>
                  <a:tcPr/>
                </a:tc>
                <a:extLst>
                  <a:ext uri="{0D108BD9-81ED-4DB2-BD59-A6C34878D82A}">
                    <a16:rowId xmlns:a16="http://schemas.microsoft.com/office/drawing/2014/main" val="936477022"/>
                  </a:ext>
                </a:extLst>
              </a:tr>
              <a:tr h="370840">
                <a:tc>
                  <a:txBody>
                    <a:bodyPr/>
                    <a:lstStyle/>
                    <a:p>
                      <a:r>
                        <a:rPr lang="es-ES" sz="1800" kern="1200" dirty="0">
                          <a:solidFill>
                            <a:schemeClr val="dk1"/>
                          </a:solidFill>
                          <a:effectLst/>
                          <a:latin typeface="+mn-lt"/>
                          <a:ea typeface="+mn-ea"/>
                          <a:cs typeface="+mn-cs"/>
                        </a:rPr>
                        <a:t>b) que no se haya producido una inasistencia continuada y no justificada por parte del alumno o la alumna a la materia.</a:t>
                      </a:r>
                      <a:endParaRPr lang="es-ES" noProof="0" dirty="0"/>
                    </a:p>
                  </a:txBody>
                  <a:tcPr/>
                </a:tc>
                <a:extLst>
                  <a:ext uri="{0D108BD9-81ED-4DB2-BD59-A6C34878D82A}">
                    <a16:rowId xmlns:a16="http://schemas.microsoft.com/office/drawing/2014/main" val="2184134534"/>
                  </a:ext>
                </a:extLst>
              </a:tr>
              <a:tr h="370840">
                <a:tc>
                  <a:txBody>
                    <a:bodyPr/>
                    <a:lstStyle/>
                    <a:p>
                      <a:r>
                        <a:rPr lang="es-ES" sz="1800" kern="1200" dirty="0">
                          <a:solidFill>
                            <a:schemeClr val="dk1"/>
                          </a:solidFill>
                          <a:effectLst/>
                          <a:latin typeface="+mn-lt"/>
                          <a:ea typeface="+mn-ea"/>
                          <a:cs typeface="+mn-cs"/>
                        </a:rPr>
                        <a:t>c) que el alumno o la alumna se haya presentado a las pruebas y haya realizado las actividades necesarias para su evaluación, incluidas las de la convocatoria extraordinaria.</a:t>
                      </a:r>
                      <a:endParaRPr lang="es-ES" noProof="0" dirty="0"/>
                    </a:p>
                  </a:txBody>
                  <a:tcPr/>
                </a:tc>
                <a:extLst>
                  <a:ext uri="{0D108BD9-81ED-4DB2-BD59-A6C34878D82A}">
                    <a16:rowId xmlns:a16="http://schemas.microsoft.com/office/drawing/2014/main" val="529341492"/>
                  </a:ext>
                </a:extLst>
              </a:tr>
              <a:tr h="370840">
                <a:tc>
                  <a:txBody>
                    <a:bodyPr/>
                    <a:lstStyle/>
                    <a:p>
                      <a:r>
                        <a:rPr lang="es-ES" sz="1800" kern="1200" dirty="0">
                          <a:solidFill>
                            <a:schemeClr val="dk1"/>
                          </a:solidFill>
                          <a:effectLst/>
                          <a:latin typeface="+mn-lt"/>
                          <a:ea typeface="+mn-ea"/>
                          <a:cs typeface="+mn-cs"/>
                        </a:rPr>
                        <a:t>d) que la media aritmética de las calificaciones obtenidas en todas las materias de la etapa sea igual a cinco o superior. </a:t>
                      </a:r>
                      <a:endParaRPr lang="es-ES" noProof="0" dirty="0"/>
                    </a:p>
                  </a:txBody>
                  <a:tcPr/>
                </a:tc>
                <a:extLst>
                  <a:ext uri="{0D108BD9-81ED-4DB2-BD59-A6C34878D82A}">
                    <a16:rowId xmlns:a16="http://schemas.microsoft.com/office/drawing/2014/main" val="1422037116"/>
                  </a:ext>
                </a:extLst>
              </a:tr>
            </a:tbl>
          </a:graphicData>
        </a:graphic>
      </p:graphicFrame>
    </p:spTree>
    <p:extLst>
      <p:ext uri="{BB962C8B-B14F-4D97-AF65-F5344CB8AC3E}">
        <p14:creationId xmlns:p14="http://schemas.microsoft.com/office/powerpoint/2010/main" val="3219047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9FF52E-6DA8-4419-8A3C-5E6B182A0932}"/>
              </a:ext>
            </a:extLst>
          </p:cNvPr>
          <p:cNvSpPr>
            <a:spLocks noGrp="1"/>
          </p:cNvSpPr>
          <p:nvPr>
            <p:ph type="ctrTitle"/>
          </p:nvPr>
        </p:nvSpPr>
        <p:spPr>
          <a:xfrm>
            <a:off x="1524000" y="586614"/>
            <a:ext cx="9144000" cy="2387600"/>
          </a:xfrm>
        </p:spPr>
        <p:txBody>
          <a:bodyPr>
            <a:normAutofit/>
          </a:bodyPr>
          <a:lstStyle/>
          <a:p>
            <a:r>
              <a:rPr lang="es-ES" sz="8000" b="1" dirty="0">
                <a:solidFill>
                  <a:schemeClr val="bg1"/>
                </a:solidFill>
              </a:rPr>
              <a:t>Bachillerato</a:t>
            </a:r>
          </a:p>
        </p:txBody>
      </p:sp>
      <p:sp>
        <p:nvSpPr>
          <p:cNvPr id="3" name="Título 1">
            <a:extLst>
              <a:ext uri="{FF2B5EF4-FFF2-40B4-BE49-F238E27FC236}">
                <a16:creationId xmlns:a16="http://schemas.microsoft.com/office/drawing/2014/main" id="{C9995160-BF42-F5BE-E8D0-1DE2D84C788A}"/>
              </a:ext>
            </a:extLst>
          </p:cNvPr>
          <p:cNvSpPr txBox="1">
            <a:spLocks/>
          </p:cNvSpPr>
          <p:nvPr/>
        </p:nvSpPr>
        <p:spPr>
          <a:xfrm>
            <a:off x="1524000" y="1235130"/>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s-ES" sz="4400" b="0" i="0" u="none" strike="noStrike" kern="1200" cap="none" spc="0" normalizeH="0" baseline="0" noProof="0" dirty="0">
                <a:ln>
                  <a:noFill/>
                </a:ln>
                <a:solidFill>
                  <a:srgbClr val="4472C4">
                    <a:lumMod val="40000"/>
                    <a:lumOff val="60000"/>
                  </a:srgbClr>
                </a:solidFill>
                <a:effectLst/>
                <a:uLnTx/>
                <a:uFillTx/>
                <a:latin typeface="Calibri Light" panose="020F0302020204030204"/>
                <a:ea typeface="+mj-ea"/>
                <a:cs typeface="+mj-cs"/>
              </a:rPr>
              <a:t>Medidas para la inclusión</a:t>
            </a:r>
          </a:p>
        </p:txBody>
      </p:sp>
    </p:spTree>
    <p:extLst>
      <p:ext uri="{BB962C8B-B14F-4D97-AF65-F5344CB8AC3E}">
        <p14:creationId xmlns:p14="http://schemas.microsoft.com/office/powerpoint/2010/main" val="36710016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CF7"/>
        </a:solidFill>
        <a:effectLst/>
      </p:bgPr>
    </p:bg>
    <p:spTree>
      <p:nvGrpSpPr>
        <p:cNvPr id="1" name=""/>
        <p:cNvGrpSpPr/>
        <p:nvPr/>
      </p:nvGrpSpPr>
      <p:grpSpPr>
        <a:xfrm>
          <a:off x="0" y="0"/>
          <a:ext cx="0" cy="0"/>
          <a:chOff x="0" y="0"/>
          <a:chExt cx="0" cy="0"/>
        </a:xfrm>
      </p:grpSpPr>
      <p:sp>
        <p:nvSpPr>
          <p:cNvPr id="12" name="Título 1">
            <a:extLst>
              <a:ext uri="{FF2B5EF4-FFF2-40B4-BE49-F238E27FC236}">
                <a16:creationId xmlns:a16="http://schemas.microsoft.com/office/drawing/2014/main" id="{82EE719C-BCBF-2292-BC39-951E56CB0924}"/>
              </a:ext>
            </a:extLst>
          </p:cNvPr>
          <p:cNvSpPr txBox="1">
            <a:spLocks/>
          </p:cNvSpPr>
          <p:nvPr/>
        </p:nvSpPr>
        <p:spPr>
          <a:xfrm>
            <a:off x="1266479" y="139811"/>
            <a:ext cx="10816664" cy="69069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3600" b="1" dirty="0">
                <a:solidFill>
                  <a:schemeClr val="accent3">
                    <a:lumMod val="50000"/>
                  </a:schemeClr>
                </a:solidFill>
                <a:latin typeface="+mn-lt"/>
              </a:rPr>
              <a:t>Bachillerato en tres cursos académicos </a:t>
            </a:r>
            <a:endParaRPr lang="en-US" sz="3600" b="1" dirty="0">
              <a:solidFill>
                <a:schemeClr val="accent3">
                  <a:lumMod val="50000"/>
                </a:schemeClr>
              </a:solidFill>
              <a:latin typeface="+mn-lt"/>
            </a:endParaRPr>
          </a:p>
        </p:txBody>
      </p:sp>
      <p:cxnSp>
        <p:nvCxnSpPr>
          <p:cNvPr id="14" name="Conector recto 13">
            <a:extLst>
              <a:ext uri="{FF2B5EF4-FFF2-40B4-BE49-F238E27FC236}">
                <a16:creationId xmlns:a16="http://schemas.microsoft.com/office/drawing/2014/main" id="{12D48844-BD03-3DD0-B21D-B242B2238A1F}"/>
              </a:ext>
            </a:extLst>
          </p:cNvPr>
          <p:cNvCxnSpPr>
            <a:cxnSpLocks/>
          </p:cNvCxnSpPr>
          <p:nvPr/>
        </p:nvCxnSpPr>
        <p:spPr>
          <a:xfrm>
            <a:off x="130629" y="718457"/>
            <a:ext cx="11952514" cy="0"/>
          </a:xfrm>
          <a:prstGeom prst="line">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1" name="Tabla 14">
            <a:extLst>
              <a:ext uri="{FF2B5EF4-FFF2-40B4-BE49-F238E27FC236}">
                <a16:creationId xmlns:a16="http://schemas.microsoft.com/office/drawing/2014/main" id="{979A128F-7E42-E18F-A15E-F8E470D548EB}"/>
              </a:ext>
            </a:extLst>
          </p:cNvPr>
          <p:cNvGraphicFramePr>
            <a:graphicFrameLocks noGrp="1"/>
          </p:cNvGraphicFramePr>
          <p:nvPr>
            <p:extLst>
              <p:ext uri="{D42A27DB-BD31-4B8C-83A1-F6EECF244321}">
                <p14:modId xmlns:p14="http://schemas.microsoft.com/office/powerpoint/2010/main" val="2034039657"/>
              </p:ext>
            </p:extLst>
          </p:nvPr>
        </p:nvGraphicFramePr>
        <p:xfrm>
          <a:off x="885825" y="1409150"/>
          <a:ext cx="10382250" cy="4730387"/>
        </p:xfrm>
        <a:graphic>
          <a:graphicData uri="http://schemas.openxmlformats.org/drawingml/2006/table">
            <a:tbl>
              <a:tblPr>
                <a:tableStyleId>{5C22544A-7EE6-4342-B048-85BDC9FD1C3A}</a:tableStyleId>
              </a:tblPr>
              <a:tblGrid>
                <a:gridCol w="2833281">
                  <a:extLst>
                    <a:ext uri="{9D8B030D-6E8A-4147-A177-3AD203B41FA5}">
                      <a16:colId xmlns:a16="http://schemas.microsoft.com/office/drawing/2014/main" val="1411076105"/>
                    </a:ext>
                  </a:extLst>
                </a:gridCol>
                <a:gridCol w="7548969">
                  <a:extLst>
                    <a:ext uri="{9D8B030D-6E8A-4147-A177-3AD203B41FA5}">
                      <a16:colId xmlns:a16="http://schemas.microsoft.com/office/drawing/2014/main" val="235203743"/>
                    </a:ext>
                  </a:extLst>
                </a:gridCol>
              </a:tblGrid>
              <a:tr h="1100090">
                <a:tc rowSpan="4">
                  <a:txBody>
                    <a:bodyPr/>
                    <a:lstStyle/>
                    <a:p>
                      <a:pPr algn="ctr"/>
                      <a:r>
                        <a:rPr lang="en-US" sz="2400" b="1" dirty="0">
                          <a:solidFill>
                            <a:schemeClr val="bg1"/>
                          </a:solidFill>
                        </a:rPr>
                        <a:t>¿QUIEN PUEDE ACOGERSE AL BACHILLERATO POR BLOQUES EN TRES CURSOS ACADÉMICOS?</a:t>
                      </a:r>
                    </a:p>
                  </a:txBody>
                  <a:tcPr anchor="ctr">
                    <a:solidFill>
                      <a:schemeClr val="accent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800" dirty="0">
                          <a:solidFill>
                            <a:srgbClr val="1D1D1B"/>
                          </a:solidFill>
                          <a:effectLst/>
                          <a:latin typeface="Ubuntu" panose="020B0504030602030204" pitchFamily="34" charset="0"/>
                          <a:ea typeface="Calibri" panose="020F0502020204030204" pitchFamily="34" charset="0"/>
                          <a:cs typeface="Times New Roman" panose="02020603050405020304" pitchFamily="18" charset="0"/>
                        </a:rPr>
                        <a:t>a) quien curse la etapa de manera simultánea a las enseñanzas profesionales de música o danza</a:t>
                      </a:r>
                      <a:endParaRPr lang="en-US" dirty="0"/>
                    </a:p>
                  </a:txBody>
                  <a:tcPr marL="288000" marR="288000" anchor="ctr">
                    <a:solidFill>
                      <a:schemeClr val="accent2">
                        <a:lumMod val="40000"/>
                        <a:lumOff val="60000"/>
                      </a:schemeClr>
                    </a:solidFill>
                  </a:tcPr>
                </a:tc>
                <a:extLst>
                  <a:ext uri="{0D108BD9-81ED-4DB2-BD59-A6C34878D82A}">
                    <a16:rowId xmlns:a16="http://schemas.microsoft.com/office/drawing/2014/main" val="3568752110"/>
                  </a:ext>
                </a:extLst>
              </a:tr>
              <a:tr h="1100090">
                <a:tc v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800" dirty="0">
                          <a:solidFill>
                            <a:srgbClr val="1D1D1B"/>
                          </a:solidFill>
                          <a:effectLst/>
                          <a:latin typeface="Ubuntu" panose="020B0504030602030204" pitchFamily="34" charset="0"/>
                          <a:ea typeface="Calibri" panose="020F0502020204030204" pitchFamily="34" charset="0"/>
                          <a:cs typeface="Times New Roman" panose="02020603050405020304" pitchFamily="18" charset="0"/>
                        </a:rPr>
                        <a:t>b) quien acredite la consideración de deportista de alto nivel o de alto rendimiento</a:t>
                      </a:r>
                      <a:endParaRPr lang="en-US" dirty="0"/>
                    </a:p>
                  </a:txBody>
                  <a:tcPr marL="288000" marR="288000" anchor="ctr">
                    <a:solidFill>
                      <a:schemeClr val="accent2">
                        <a:lumMod val="40000"/>
                        <a:lumOff val="60000"/>
                      </a:schemeClr>
                    </a:solidFill>
                  </a:tcPr>
                </a:tc>
                <a:extLst>
                  <a:ext uri="{0D108BD9-81ED-4DB2-BD59-A6C34878D82A}">
                    <a16:rowId xmlns:a16="http://schemas.microsoft.com/office/drawing/2014/main" val="1137451975"/>
                  </a:ext>
                </a:extLst>
              </a:tr>
              <a:tr h="1100090">
                <a:tc v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800" dirty="0">
                          <a:solidFill>
                            <a:srgbClr val="1D1D1B"/>
                          </a:solidFill>
                          <a:effectLst/>
                          <a:latin typeface="Ubuntu" panose="020B0504030602030204" pitchFamily="34" charset="0"/>
                          <a:ea typeface="Calibri" panose="020F0502020204030204" pitchFamily="34" charset="0"/>
                          <a:cs typeface="Times New Roman" panose="02020603050405020304" pitchFamily="18" charset="0"/>
                        </a:rPr>
                        <a:t>c) quien requiera una atención educativa diferente de la ordinaria por presentar alguna necesidad específica de apoyo educativo</a:t>
                      </a:r>
                      <a:endParaRPr lang="en-US" dirty="0"/>
                    </a:p>
                  </a:txBody>
                  <a:tcPr marL="288000" marR="288000" anchor="ctr">
                    <a:solidFill>
                      <a:schemeClr val="accent2">
                        <a:lumMod val="40000"/>
                        <a:lumOff val="60000"/>
                      </a:schemeClr>
                    </a:solidFill>
                  </a:tcPr>
                </a:tc>
                <a:extLst>
                  <a:ext uri="{0D108BD9-81ED-4DB2-BD59-A6C34878D82A}">
                    <a16:rowId xmlns:a16="http://schemas.microsoft.com/office/drawing/2014/main" val="3375812620"/>
                  </a:ext>
                </a:extLst>
              </a:tr>
              <a:tr h="1430117">
                <a:tc vMerge="1">
                  <a:txBody>
                    <a:bodyPr/>
                    <a:lstStyle/>
                    <a:p>
                      <a:endParaRPr lang="en-US" dirty="0"/>
                    </a:p>
                  </a:txBody>
                  <a:tcPr/>
                </a:tc>
                <a:tc>
                  <a:txBody>
                    <a:bodyPr/>
                    <a:lstStyle/>
                    <a:p>
                      <a:r>
                        <a:rPr lang="es-ES" sz="1800" dirty="0">
                          <a:solidFill>
                            <a:srgbClr val="1D1D1B"/>
                          </a:solidFill>
                          <a:effectLst/>
                          <a:latin typeface="Ubuntu" panose="020B0504030602030204" pitchFamily="34" charset="0"/>
                          <a:ea typeface="Calibri" panose="020F0502020204030204" pitchFamily="34" charset="0"/>
                          <a:cs typeface="Times New Roman" panose="02020603050405020304" pitchFamily="18" charset="0"/>
                        </a:rPr>
                        <a:t>d) quien alegue otras circunstancias debidamente acreditadas que justifiquen la aplicación de esta medida de acuerdo con los términos que disponga la normativa en materia de educación para garantizar la inclusión educativa</a:t>
                      </a:r>
                      <a:endParaRPr lang="en-US" dirty="0"/>
                    </a:p>
                  </a:txBody>
                  <a:tcPr marL="288000" marR="288000" anchor="ctr">
                    <a:solidFill>
                      <a:schemeClr val="accent2">
                        <a:lumMod val="40000"/>
                        <a:lumOff val="60000"/>
                      </a:schemeClr>
                    </a:solidFill>
                  </a:tcPr>
                </a:tc>
                <a:extLst>
                  <a:ext uri="{0D108BD9-81ED-4DB2-BD59-A6C34878D82A}">
                    <a16:rowId xmlns:a16="http://schemas.microsoft.com/office/drawing/2014/main" val="1093295399"/>
                  </a:ext>
                </a:extLst>
              </a:tr>
            </a:tbl>
          </a:graphicData>
        </a:graphic>
      </p:graphicFrame>
    </p:spTree>
    <p:extLst>
      <p:ext uri="{BB962C8B-B14F-4D97-AF65-F5344CB8AC3E}">
        <p14:creationId xmlns:p14="http://schemas.microsoft.com/office/powerpoint/2010/main" val="1899696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CF7"/>
        </a:solidFill>
        <a:effectLst/>
      </p:bgPr>
    </p:bg>
    <p:spTree>
      <p:nvGrpSpPr>
        <p:cNvPr id="1" name=""/>
        <p:cNvGrpSpPr/>
        <p:nvPr/>
      </p:nvGrpSpPr>
      <p:grpSpPr>
        <a:xfrm>
          <a:off x="0" y="0"/>
          <a:ext cx="0" cy="0"/>
          <a:chOff x="0" y="0"/>
          <a:chExt cx="0" cy="0"/>
        </a:xfrm>
      </p:grpSpPr>
      <p:sp>
        <p:nvSpPr>
          <p:cNvPr id="12" name="Título 1">
            <a:extLst>
              <a:ext uri="{FF2B5EF4-FFF2-40B4-BE49-F238E27FC236}">
                <a16:creationId xmlns:a16="http://schemas.microsoft.com/office/drawing/2014/main" id="{82EE719C-BCBF-2292-BC39-951E56CB0924}"/>
              </a:ext>
            </a:extLst>
          </p:cNvPr>
          <p:cNvSpPr txBox="1">
            <a:spLocks/>
          </p:cNvSpPr>
          <p:nvPr/>
        </p:nvSpPr>
        <p:spPr>
          <a:xfrm>
            <a:off x="1266479" y="139811"/>
            <a:ext cx="10816664" cy="69069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3600" b="1" dirty="0">
                <a:solidFill>
                  <a:schemeClr val="accent3">
                    <a:lumMod val="50000"/>
                  </a:schemeClr>
                </a:solidFill>
                <a:latin typeface="+mn-lt"/>
              </a:rPr>
              <a:t>Bachillerato en tres cursos académicos </a:t>
            </a:r>
            <a:endParaRPr lang="en-US" sz="3600" b="1" dirty="0">
              <a:solidFill>
                <a:schemeClr val="accent3">
                  <a:lumMod val="50000"/>
                </a:schemeClr>
              </a:solidFill>
              <a:latin typeface="+mn-lt"/>
            </a:endParaRPr>
          </a:p>
        </p:txBody>
      </p:sp>
      <p:cxnSp>
        <p:nvCxnSpPr>
          <p:cNvPr id="14" name="Conector recto 13">
            <a:extLst>
              <a:ext uri="{FF2B5EF4-FFF2-40B4-BE49-F238E27FC236}">
                <a16:creationId xmlns:a16="http://schemas.microsoft.com/office/drawing/2014/main" id="{12D48844-BD03-3DD0-B21D-B242B2238A1F}"/>
              </a:ext>
            </a:extLst>
          </p:cNvPr>
          <p:cNvCxnSpPr>
            <a:cxnSpLocks/>
          </p:cNvCxnSpPr>
          <p:nvPr/>
        </p:nvCxnSpPr>
        <p:spPr>
          <a:xfrm>
            <a:off x="130629" y="718457"/>
            <a:ext cx="11952514" cy="0"/>
          </a:xfrm>
          <a:prstGeom prst="line">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pic>
        <p:nvPicPr>
          <p:cNvPr id="3" name="Imagen 2" descr="Tabla&#10;&#10;Descripción generada automáticamente">
            <a:extLst>
              <a:ext uri="{FF2B5EF4-FFF2-40B4-BE49-F238E27FC236}">
                <a16:creationId xmlns:a16="http://schemas.microsoft.com/office/drawing/2014/main" id="{F90D940E-AFD8-CB65-275C-8F1847B818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70297" y="943029"/>
            <a:ext cx="9073177" cy="5196514"/>
          </a:xfrm>
          <a:prstGeom prst="rect">
            <a:avLst/>
          </a:prstGeom>
        </p:spPr>
      </p:pic>
    </p:spTree>
    <p:extLst>
      <p:ext uri="{BB962C8B-B14F-4D97-AF65-F5344CB8AC3E}">
        <p14:creationId xmlns:p14="http://schemas.microsoft.com/office/powerpoint/2010/main" val="3595811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CF7"/>
        </a:solidFill>
        <a:effectLst/>
      </p:bgPr>
    </p:bg>
    <p:spTree>
      <p:nvGrpSpPr>
        <p:cNvPr id="1" name=""/>
        <p:cNvGrpSpPr/>
        <p:nvPr/>
      </p:nvGrpSpPr>
      <p:grpSpPr>
        <a:xfrm>
          <a:off x="0" y="0"/>
          <a:ext cx="0" cy="0"/>
          <a:chOff x="0" y="0"/>
          <a:chExt cx="0" cy="0"/>
        </a:xfrm>
      </p:grpSpPr>
      <p:sp>
        <p:nvSpPr>
          <p:cNvPr id="12" name="Título 1">
            <a:extLst>
              <a:ext uri="{FF2B5EF4-FFF2-40B4-BE49-F238E27FC236}">
                <a16:creationId xmlns:a16="http://schemas.microsoft.com/office/drawing/2014/main" id="{82EE719C-BCBF-2292-BC39-951E56CB0924}"/>
              </a:ext>
            </a:extLst>
          </p:cNvPr>
          <p:cNvSpPr txBox="1">
            <a:spLocks/>
          </p:cNvSpPr>
          <p:nvPr/>
        </p:nvSpPr>
        <p:spPr>
          <a:xfrm>
            <a:off x="1266479" y="139811"/>
            <a:ext cx="10816664" cy="69069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3200" b="1" dirty="0">
                <a:solidFill>
                  <a:schemeClr val="accent3">
                    <a:lumMod val="50000"/>
                  </a:schemeClr>
                </a:solidFill>
                <a:latin typeface="+mn-lt"/>
              </a:rPr>
              <a:t>CONVALIDACIONES  para compatibilizar otras situaciones</a:t>
            </a:r>
            <a:endParaRPr lang="en-US" sz="3200" b="1" dirty="0">
              <a:solidFill>
                <a:schemeClr val="accent3">
                  <a:lumMod val="50000"/>
                </a:schemeClr>
              </a:solidFill>
              <a:latin typeface="+mn-lt"/>
            </a:endParaRPr>
          </a:p>
        </p:txBody>
      </p:sp>
      <p:cxnSp>
        <p:nvCxnSpPr>
          <p:cNvPr id="14" name="Conector recto 13">
            <a:extLst>
              <a:ext uri="{FF2B5EF4-FFF2-40B4-BE49-F238E27FC236}">
                <a16:creationId xmlns:a16="http://schemas.microsoft.com/office/drawing/2014/main" id="{12D48844-BD03-3DD0-B21D-B242B2238A1F}"/>
              </a:ext>
            </a:extLst>
          </p:cNvPr>
          <p:cNvCxnSpPr>
            <a:cxnSpLocks/>
          </p:cNvCxnSpPr>
          <p:nvPr/>
        </p:nvCxnSpPr>
        <p:spPr>
          <a:xfrm>
            <a:off x="130629" y="718457"/>
            <a:ext cx="11952514" cy="0"/>
          </a:xfrm>
          <a:prstGeom prst="line">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 name="Tabla 2">
            <a:extLst>
              <a:ext uri="{FF2B5EF4-FFF2-40B4-BE49-F238E27FC236}">
                <a16:creationId xmlns:a16="http://schemas.microsoft.com/office/drawing/2014/main" id="{3D5275A2-0CFA-0C56-9361-8940ADF90142}"/>
              </a:ext>
            </a:extLst>
          </p:cNvPr>
          <p:cNvGraphicFramePr>
            <a:graphicFrameLocks noGrp="1"/>
          </p:cNvGraphicFramePr>
          <p:nvPr>
            <p:extLst>
              <p:ext uri="{D42A27DB-BD31-4B8C-83A1-F6EECF244321}">
                <p14:modId xmlns:p14="http://schemas.microsoft.com/office/powerpoint/2010/main" val="2219864187"/>
              </p:ext>
            </p:extLst>
          </p:nvPr>
        </p:nvGraphicFramePr>
        <p:xfrm>
          <a:off x="264952" y="830505"/>
          <a:ext cx="11662096" cy="3637690"/>
        </p:xfrm>
        <a:graphic>
          <a:graphicData uri="http://schemas.openxmlformats.org/drawingml/2006/table">
            <a:tbl>
              <a:tblPr firstRow="1">
                <a:tableStyleId>{5C22544A-7EE6-4342-B048-85BDC9FD1C3A}</a:tableStyleId>
              </a:tblPr>
              <a:tblGrid>
                <a:gridCol w="2578916">
                  <a:extLst>
                    <a:ext uri="{9D8B030D-6E8A-4147-A177-3AD203B41FA5}">
                      <a16:colId xmlns:a16="http://schemas.microsoft.com/office/drawing/2014/main" val="1067565227"/>
                    </a:ext>
                  </a:extLst>
                </a:gridCol>
                <a:gridCol w="2231471">
                  <a:extLst>
                    <a:ext uri="{9D8B030D-6E8A-4147-A177-3AD203B41FA5}">
                      <a16:colId xmlns:a16="http://schemas.microsoft.com/office/drawing/2014/main" val="4225106573"/>
                    </a:ext>
                  </a:extLst>
                </a:gridCol>
                <a:gridCol w="2256639">
                  <a:extLst>
                    <a:ext uri="{9D8B030D-6E8A-4147-A177-3AD203B41FA5}">
                      <a16:colId xmlns:a16="http://schemas.microsoft.com/office/drawing/2014/main" val="1966944097"/>
                    </a:ext>
                  </a:extLst>
                </a:gridCol>
                <a:gridCol w="2186031">
                  <a:extLst>
                    <a:ext uri="{9D8B030D-6E8A-4147-A177-3AD203B41FA5}">
                      <a16:colId xmlns:a16="http://schemas.microsoft.com/office/drawing/2014/main" val="685500929"/>
                    </a:ext>
                  </a:extLst>
                </a:gridCol>
                <a:gridCol w="2409039">
                  <a:extLst>
                    <a:ext uri="{9D8B030D-6E8A-4147-A177-3AD203B41FA5}">
                      <a16:colId xmlns:a16="http://schemas.microsoft.com/office/drawing/2014/main" val="1585356310"/>
                    </a:ext>
                  </a:extLst>
                </a:gridCol>
              </a:tblGrid>
              <a:tr h="1107967">
                <a:tc>
                  <a:txBody>
                    <a:bodyPr/>
                    <a:lstStyle/>
                    <a:p>
                      <a:endParaRPr lang="es-ES" noProof="0" dirty="0"/>
                    </a:p>
                  </a:txBody>
                  <a:tcPr anchor="ctr">
                    <a:solidFill>
                      <a:schemeClr val="accent6">
                        <a:lumMod val="75000"/>
                      </a:schemeClr>
                    </a:solidFill>
                  </a:tcPr>
                </a:tc>
                <a:tc>
                  <a:txBody>
                    <a:bodyPr/>
                    <a:lstStyle/>
                    <a:p>
                      <a:r>
                        <a:rPr lang="es-ES" noProof="0" dirty="0"/>
                        <a:t>Alumnado deportista de alto nivel, de alto rendimiento o de élite.</a:t>
                      </a:r>
                    </a:p>
                  </a:txBody>
                  <a:tcPr anchor="ctr">
                    <a:solidFill>
                      <a:schemeClr val="accent6">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noProof="0" dirty="0"/>
                        <a:t>Personal técnico, entrenador, arbitral o juez.</a:t>
                      </a:r>
                    </a:p>
                    <a:p>
                      <a:endParaRPr lang="es-ES" noProof="0" dirty="0"/>
                    </a:p>
                  </a:txBody>
                  <a:tcPr anchor="ctr">
                    <a:solidFill>
                      <a:schemeClr val="accent6">
                        <a:lumMod val="75000"/>
                      </a:schemeClr>
                    </a:solidFill>
                  </a:tcPr>
                </a:tc>
                <a:tc>
                  <a:txBody>
                    <a:bodyPr/>
                    <a:lstStyle/>
                    <a:p>
                      <a:r>
                        <a:rPr lang="es-ES" noProof="0" dirty="0"/>
                        <a:t>Alumnado en enseñanzas profesionales de danza</a:t>
                      </a:r>
                    </a:p>
                  </a:txBody>
                  <a:tcPr anchor="ctr">
                    <a:solidFill>
                      <a:schemeClr val="accent6">
                        <a:lumMod val="75000"/>
                      </a:schemeClr>
                    </a:solidFill>
                  </a:tcPr>
                </a:tc>
                <a:tc>
                  <a:txBody>
                    <a:bodyPr/>
                    <a:lstStyle/>
                    <a:p>
                      <a:r>
                        <a:rPr lang="es-ES" noProof="0" dirty="0"/>
                        <a:t>Alumnado en enseñanzas profesionales de música</a:t>
                      </a:r>
                    </a:p>
                  </a:txBody>
                  <a:tcPr anchor="ctr">
                    <a:solidFill>
                      <a:schemeClr val="accent6">
                        <a:lumMod val="75000"/>
                      </a:schemeClr>
                    </a:solidFill>
                  </a:tcPr>
                </a:tc>
                <a:extLst>
                  <a:ext uri="{0D108BD9-81ED-4DB2-BD59-A6C34878D82A}">
                    <a16:rowId xmlns:a16="http://schemas.microsoft.com/office/drawing/2014/main" val="3022119626"/>
                  </a:ext>
                </a:extLst>
              </a:tr>
              <a:tr h="667168">
                <a:tc>
                  <a:txBody>
                    <a:bodyPr/>
                    <a:lstStyle/>
                    <a:p>
                      <a:r>
                        <a:rPr lang="es-ES" noProof="0" dirty="0"/>
                        <a:t>Convalidación de materias optativas</a:t>
                      </a:r>
                    </a:p>
                  </a:txBody>
                  <a:tcPr anchor="ctr">
                    <a:solidFill>
                      <a:schemeClr val="accent6">
                        <a:lumMod val="60000"/>
                        <a:lumOff val="40000"/>
                      </a:schemeClr>
                    </a:solidFill>
                  </a:tcPr>
                </a:tc>
                <a:tc>
                  <a:txBody>
                    <a:bodyPr/>
                    <a:lstStyle/>
                    <a:p>
                      <a:r>
                        <a:rPr lang="es-ES" noProof="0" dirty="0"/>
                        <a:t>Puede convalidar la optativa de 1º o de 2º</a:t>
                      </a:r>
                    </a:p>
                  </a:txBody>
                  <a:tcPr anchor="ct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noProof="0" dirty="0"/>
                        <a:t>Puede convalidar la optativa de 1º o de 2º</a:t>
                      </a:r>
                    </a:p>
                  </a:txBody>
                  <a:tcPr anchor="ctr">
                    <a:solidFill>
                      <a:schemeClr val="accent6">
                        <a:lumMod val="20000"/>
                        <a:lumOff val="80000"/>
                      </a:schemeClr>
                    </a:solidFill>
                  </a:tcPr>
                </a:tc>
                <a:tc>
                  <a:txBody>
                    <a:bodyPr/>
                    <a:lstStyle/>
                    <a:p>
                      <a:r>
                        <a:rPr lang="es-ES" noProof="0" dirty="0"/>
                        <a:t>Puede convalidar ambas</a:t>
                      </a:r>
                    </a:p>
                  </a:txBody>
                  <a:tcPr anchor="ct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noProof="0" dirty="0"/>
                        <a:t>Puede convalidar ambas</a:t>
                      </a:r>
                    </a:p>
                  </a:txBody>
                  <a:tcPr anchor="ctr">
                    <a:solidFill>
                      <a:schemeClr val="accent6">
                        <a:lumMod val="20000"/>
                        <a:lumOff val="80000"/>
                      </a:schemeClr>
                    </a:solidFill>
                  </a:tcPr>
                </a:tc>
                <a:extLst>
                  <a:ext uri="{0D108BD9-81ED-4DB2-BD59-A6C34878D82A}">
                    <a16:rowId xmlns:a16="http://schemas.microsoft.com/office/drawing/2014/main" val="3656053532"/>
                  </a:ext>
                </a:extLst>
              </a:tr>
              <a:tr h="775337">
                <a:tc>
                  <a:txBody>
                    <a:bodyPr/>
                    <a:lstStyle/>
                    <a:p>
                      <a:r>
                        <a:rPr lang="es-ES" noProof="0" dirty="0"/>
                        <a:t>Exención de la materia de Educación Física en 1º.</a:t>
                      </a:r>
                    </a:p>
                  </a:txBody>
                  <a:tcPr anchor="ctr">
                    <a:solidFill>
                      <a:schemeClr val="accent6">
                        <a:lumMod val="60000"/>
                        <a:lumOff val="40000"/>
                      </a:schemeClr>
                    </a:solidFill>
                  </a:tcPr>
                </a:tc>
                <a:tc>
                  <a:txBody>
                    <a:bodyPr/>
                    <a:lstStyle/>
                    <a:p>
                      <a:r>
                        <a:rPr lang="es-ES" noProof="0" dirty="0"/>
                        <a:t>Puede solicitar la exención.</a:t>
                      </a:r>
                    </a:p>
                  </a:txBody>
                  <a:tcPr anchor="ctr">
                    <a:solidFill>
                      <a:schemeClr val="accent6">
                        <a:lumMod val="20000"/>
                        <a:lumOff val="80000"/>
                      </a:schemeClr>
                    </a:solidFill>
                  </a:tcPr>
                </a:tc>
                <a:tc>
                  <a:txBody>
                    <a:bodyPr/>
                    <a:lstStyle/>
                    <a:p>
                      <a:pPr algn="ctr"/>
                      <a:r>
                        <a:rPr lang="es-ES" noProof="0" dirty="0"/>
                        <a:t>-</a:t>
                      </a:r>
                    </a:p>
                  </a:txBody>
                  <a:tcPr anchor="ct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noProof="0" dirty="0"/>
                        <a:t>Puede solicitar la exención.</a:t>
                      </a:r>
                    </a:p>
                  </a:txBody>
                  <a:tcPr anchor="ctr">
                    <a:solidFill>
                      <a:schemeClr val="accent6">
                        <a:lumMod val="20000"/>
                        <a:lumOff val="80000"/>
                      </a:schemeClr>
                    </a:solidFill>
                  </a:tcPr>
                </a:tc>
                <a:tc>
                  <a:txBody>
                    <a:bodyPr/>
                    <a:lstStyle/>
                    <a:p>
                      <a:pPr algn="ctr"/>
                      <a:r>
                        <a:rPr lang="es-ES" noProof="0" dirty="0"/>
                        <a:t>-</a:t>
                      </a:r>
                    </a:p>
                  </a:txBody>
                  <a:tcPr anchor="ctr">
                    <a:solidFill>
                      <a:schemeClr val="accent6">
                        <a:lumMod val="20000"/>
                        <a:lumOff val="80000"/>
                      </a:schemeClr>
                    </a:solidFill>
                  </a:tcPr>
                </a:tc>
                <a:extLst>
                  <a:ext uri="{0D108BD9-81ED-4DB2-BD59-A6C34878D82A}">
                    <a16:rowId xmlns:a16="http://schemas.microsoft.com/office/drawing/2014/main" val="861516729"/>
                  </a:ext>
                </a:extLst>
              </a:tr>
              <a:tr h="1006465">
                <a:tc>
                  <a:txBody>
                    <a:bodyPr/>
                    <a:lstStyle/>
                    <a:p>
                      <a:r>
                        <a:rPr lang="es-ES" noProof="0" dirty="0"/>
                        <a:t>Convalidación de determinadas materias de la modalidad de Artes</a:t>
                      </a:r>
                    </a:p>
                  </a:txBody>
                  <a:tcPr anchor="ctr">
                    <a:solidFill>
                      <a:schemeClr val="accent6">
                        <a:lumMod val="60000"/>
                        <a:lumOff val="40000"/>
                      </a:schemeClr>
                    </a:solidFill>
                  </a:tcPr>
                </a:tc>
                <a:tc>
                  <a:txBody>
                    <a:bodyPr/>
                    <a:lstStyle/>
                    <a:p>
                      <a:pPr algn="ctr"/>
                      <a:r>
                        <a:rPr lang="es-ES" noProof="0" dirty="0"/>
                        <a:t>-</a:t>
                      </a:r>
                    </a:p>
                  </a:txBody>
                  <a:tcPr anchor="ctr">
                    <a:solidFill>
                      <a:schemeClr val="accent6">
                        <a:lumMod val="20000"/>
                        <a:lumOff val="80000"/>
                      </a:schemeClr>
                    </a:solidFill>
                  </a:tcPr>
                </a:tc>
                <a:tc>
                  <a:txBody>
                    <a:bodyPr/>
                    <a:lstStyle/>
                    <a:p>
                      <a:pPr algn="ctr"/>
                      <a:r>
                        <a:rPr lang="es-ES" noProof="0" dirty="0"/>
                        <a:t>-</a:t>
                      </a:r>
                    </a:p>
                  </a:txBody>
                  <a:tcPr anchor="ctr">
                    <a:solidFill>
                      <a:schemeClr val="accent6">
                        <a:lumMod val="20000"/>
                        <a:lumOff val="80000"/>
                      </a:schemeClr>
                    </a:solidFill>
                  </a:tcPr>
                </a:tc>
                <a:tc>
                  <a:txBody>
                    <a:bodyPr/>
                    <a:lstStyle/>
                    <a:p>
                      <a:r>
                        <a:rPr lang="es-ES" noProof="0" dirty="0"/>
                        <a:t>Puede convalidar aquellas que sean equivalentes</a:t>
                      </a:r>
                    </a:p>
                  </a:txBody>
                  <a:tcPr anchor="ct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noProof="0" dirty="0"/>
                        <a:t>Puede convalidar aquellas que sean equivalentes</a:t>
                      </a:r>
                    </a:p>
                  </a:txBody>
                  <a:tcPr anchor="ctr">
                    <a:solidFill>
                      <a:schemeClr val="accent6">
                        <a:lumMod val="20000"/>
                        <a:lumOff val="80000"/>
                      </a:schemeClr>
                    </a:solidFill>
                  </a:tcPr>
                </a:tc>
                <a:extLst>
                  <a:ext uri="{0D108BD9-81ED-4DB2-BD59-A6C34878D82A}">
                    <a16:rowId xmlns:a16="http://schemas.microsoft.com/office/drawing/2014/main" val="2821287820"/>
                  </a:ext>
                </a:extLst>
              </a:tr>
            </a:tbl>
          </a:graphicData>
        </a:graphic>
      </p:graphicFrame>
      <p:sp>
        <p:nvSpPr>
          <p:cNvPr id="3" name="CuadroTexto 2">
            <a:extLst>
              <a:ext uri="{FF2B5EF4-FFF2-40B4-BE49-F238E27FC236}">
                <a16:creationId xmlns:a16="http://schemas.microsoft.com/office/drawing/2014/main" id="{45326276-B759-1D4A-9AB2-836DF1C3639F}"/>
              </a:ext>
            </a:extLst>
          </p:cNvPr>
          <p:cNvSpPr txBox="1"/>
          <p:nvPr/>
        </p:nvSpPr>
        <p:spPr>
          <a:xfrm>
            <a:off x="880844" y="4655890"/>
            <a:ext cx="9873842" cy="1754326"/>
          </a:xfrm>
          <a:prstGeom prst="rect">
            <a:avLst/>
          </a:prstGeom>
          <a:noFill/>
        </p:spPr>
        <p:txBody>
          <a:bodyPr wrap="square" rtlCol="0">
            <a:spAutoFit/>
          </a:bodyPr>
          <a:lstStyle/>
          <a:p>
            <a:pPr marL="285750" indent="-285750">
              <a:buFont typeface="Wingdings" panose="05000000000000000000" pitchFamily="2" charset="2"/>
              <a:buChar char="Ø"/>
            </a:pPr>
            <a:r>
              <a:rPr lang="es-ES" dirty="0"/>
              <a:t>Las materias convalidadas o con exención no tienen calificación ni computan a efectos del cálculo de la calificación final de la etapa.</a:t>
            </a:r>
          </a:p>
          <a:p>
            <a:pPr marL="285750" indent="-285750">
              <a:buFont typeface="Wingdings" panose="05000000000000000000" pitchFamily="2" charset="2"/>
              <a:buChar char="Ø"/>
            </a:pPr>
            <a:endParaRPr lang="es-ES" dirty="0"/>
          </a:p>
          <a:p>
            <a:pPr marL="285750" indent="-285750">
              <a:buFont typeface="Wingdings" panose="05000000000000000000" pitchFamily="2" charset="2"/>
              <a:buChar char="Ø"/>
            </a:pPr>
            <a:r>
              <a:rPr lang="es-ES" dirty="0"/>
              <a:t>Las convalidaciones/exenciones se solicitan en la matricula y se corroboran cumpliendo las condiciones establecidas en la evaluación final del curso. </a:t>
            </a:r>
          </a:p>
          <a:p>
            <a:pPr marL="285750" indent="-285750">
              <a:buFont typeface="Wingdings" panose="05000000000000000000" pitchFamily="2" charset="2"/>
              <a:buChar char="Ø"/>
            </a:pPr>
            <a:endParaRPr lang="en-US" dirty="0"/>
          </a:p>
        </p:txBody>
      </p:sp>
    </p:spTree>
    <p:extLst>
      <p:ext uri="{BB962C8B-B14F-4D97-AF65-F5344CB8AC3E}">
        <p14:creationId xmlns:p14="http://schemas.microsoft.com/office/powerpoint/2010/main" val="13121120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ítulo 1">
            <a:extLst>
              <a:ext uri="{FF2B5EF4-FFF2-40B4-BE49-F238E27FC236}">
                <a16:creationId xmlns:a16="http://schemas.microsoft.com/office/drawing/2014/main" id="{82EE719C-BCBF-2292-BC39-951E56CB0924}"/>
              </a:ext>
            </a:extLst>
          </p:cNvPr>
          <p:cNvSpPr txBox="1">
            <a:spLocks/>
          </p:cNvSpPr>
          <p:nvPr/>
        </p:nvSpPr>
        <p:spPr>
          <a:xfrm>
            <a:off x="1266479" y="139811"/>
            <a:ext cx="10816664" cy="69069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3600" b="1" dirty="0">
                <a:solidFill>
                  <a:schemeClr val="accent3">
                    <a:lumMod val="50000"/>
                  </a:schemeClr>
                </a:solidFill>
                <a:latin typeface="+mn-lt"/>
              </a:rPr>
              <a:t>TÍTULO DE BACHILLER DESDE OTRAS ENSEÑANZAS</a:t>
            </a:r>
            <a:endParaRPr lang="en-US" sz="3600" b="1" dirty="0">
              <a:solidFill>
                <a:schemeClr val="accent3">
                  <a:lumMod val="50000"/>
                </a:schemeClr>
              </a:solidFill>
              <a:latin typeface="+mn-lt"/>
            </a:endParaRPr>
          </a:p>
        </p:txBody>
      </p:sp>
      <p:cxnSp>
        <p:nvCxnSpPr>
          <p:cNvPr id="14" name="Conector recto 13">
            <a:extLst>
              <a:ext uri="{FF2B5EF4-FFF2-40B4-BE49-F238E27FC236}">
                <a16:creationId xmlns:a16="http://schemas.microsoft.com/office/drawing/2014/main" id="{12D48844-BD03-3DD0-B21D-B242B2238A1F}"/>
              </a:ext>
            </a:extLst>
          </p:cNvPr>
          <p:cNvCxnSpPr>
            <a:cxnSpLocks/>
          </p:cNvCxnSpPr>
          <p:nvPr/>
        </p:nvCxnSpPr>
        <p:spPr>
          <a:xfrm>
            <a:off x="130629" y="718457"/>
            <a:ext cx="11952514" cy="0"/>
          </a:xfrm>
          <a:prstGeom prst="line">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Rectángulo: esquinas redondeadas 2">
            <a:extLst>
              <a:ext uri="{FF2B5EF4-FFF2-40B4-BE49-F238E27FC236}">
                <a16:creationId xmlns:a16="http://schemas.microsoft.com/office/drawing/2014/main" id="{71A4650F-99C6-F2A6-BE70-9B5066653212}"/>
              </a:ext>
            </a:extLst>
          </p:cNvPr>
          <p:cNvSpPr/>
          <p:nvPr/>
        </p:nvSpPr>
        <p:spPr>
          <a:xfrm>
            <a:off x="548021" y="1592277"/>
            <a:ext cx="3610947" cy="10077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Alumnado con el título de técnico o de técnico superior en FP.</a:t>
            </a:r>
          </a:p>
        </p:txBody>
      </p:sp>
      <p:sp>
        <p:nvSpPr>
          <p:cNvPr id="4" name="Rectángulo: esquinas redondeadas 3">
            <a:extLst>
              <a:ext uri="{FF2B5EF4-FFF2-40B4-BE49-F238E27FC236}">
                <a16:creationId xmlns:a16="http://schemas.microsoft.com/office/drawing/2014/main" id="{CF149DEF-E6AA-65FC-8CF8-09EF6EE7B5F2}"/>
              </a:ext>
            </a:extLst>
          </p:cNvPr>
          <p:cNvSpPr/>
          <p:nvPr/>
        </p:nvSpPr>
        <p:spPr>
          <a:xfrm>
            <a:off x="548021" y="2810070"/>
            <a:ext cx="3610947" cy="1007706"/>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ES" dirty="0"/>
              <a:t>Alumnado con el título de técnico en artes plásticas y diseño.</a:t>
            </a:r>
          </a:p>
        </p:txBody>
      </p:sp>
      <p:sp>
        <p:nvSpPr>
          <p:cNvPr id="5" name="Rectángulo: esquinas redondeadas 4">
            <a:extLst>
              <a:ext uri="{FF2B5EF4-FFF2-40B4-BE49-F238E27FC236}">
                <a16:creationId xmlns:a16="http://schemas.microsoft.com/office/drawing/2014/main" id="{8050FFDA-8814-DDC3-D67B-0C5F0B37AB4A}"/>
              </a:ext>
            </a:extLst>
          </p:cNvPr>
          <p:cNvSpPr/>
          <p:nvPr/>
        </p:nvSpPr>
        <p:spPr>
          <a:xfrm>
            <a:off x="548021" y="4027863"/>
            <a:ext cx="3610947" cy="1007706"/>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ES" dirty="0"/>
              <a:t>Alumnado con el título en FP de música o danza.</a:t>
            </a:r>
          </a:p>
        </p:txBody>
      </p:sp>
      <p:sp>
        <p:nvSpPr>
          <p:cNvPr id="6" name="CuadroTexto 5">
            <a:extLst>
              <a:ext uri="{FF2B5EF4-FFF2-40B4-BE49-F238E27FC236}">
                <a16:creationId xmlns:a16="http://schemas.microsoft.com/office/drawing/2014/main" id="{5B78D375-3471-5F2F-5E1A-691C1F719E25}"/>
              </a:ext>
            </a:extLst>
          </p:cNvPr>
          <p:cNvSpPr txBox="1"/>
          <p:nvPr/>
        </p:nvSpPr>
        <p:spPr>
          <a:xfrm>
            <a:off x="4422087" y="1592277"/>
            <a:ext cx="3610947" cy="369332"/>
          </a:xfrm>
          <a:prstGeom prst="rect">
            <a:avLst/>
          </a:prstGeom>
          <a:noFill/>
        </p:spPr>
        <p:txBody>
          <a:bodyPr wrap="square" rtlCol="0">
            <a:spAutoFit/>
          </a:bodyPr>
          <a:lstStyle/>
          <a:p>
            <a:pPr algn="ctr"/>
            <a:r>
              <a:rPr lang="es-ES" dirty="0"/>
              <a:t>Superando las </a:t>
            </a:r>
            <a:r>
              <a:rPr lang="es-ES" b="1" dirty="0"/>
              <a:t>materias comunes</a:t>
            </a:r>
          </a:p>
        </p:txBody>
      </p:sp>
      <p:sp>
        <p:nvSpPr>
          <p:cNvPr id="9" name="Flecha: a la derecha 8">
            <a:extLst>
              <a:ext uri="{FF2B5EF4-FFF2-40B4-BE49-F238E27FC236}">
                <a16:creationId xmlns:a16="http://schemas.microsoft.com/office/drawing/2014/main" id="{A8A0F6AE-061D-86C1-9A12-49D5D1771919}"/>
              </a:ext>
            </a:extLst>
          </p:cNvPr>
          <p:cNvSpPr/>
          <p:nvPr/>
        </p:nvSpPr>
        <p:spPr>
          <a:xfrm>
            <a:off x="4158968" y="1995236"/>
            <a:ext cx="4366726" cy="1456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Elipse 12">
            <a:extLst>
              <a:ext uri="{FF2B5EF4-FFF2-40B4-BE49-F238E27FC236}">
                <a16:creationId xmlns:a16="http://schemas.microsoft.com/office/drawing/2014/main" id="{ACCC2EAF-7701-D442-7D8F-2EFB58F60DFE}"/>
              </a:ext>
            </a:extLst>
          </p:cNvPr>
          <p:cNvSpPr/>
          <p:nvPr/>
        </p:nvSpPr>
        <p:spPr>
          <a:xfrm>
            <a:off x="8749630" y="979164"/>
            <a:ext cx="2883158" cy="1918620"/>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Título de bachiller en la </a:t>
            </a:r>
            <a:r>
              <a:rPr lang="es-ES" b="1" dirty="0"/>
              <a:t>MODALIDAD GENERAL</a:t>
            </a:r>
          </a:p>
        </p:txBody>
      </p:sp>
      <p:sp>
        <p:nvSpPr>
          <p:cNvPr id="15" name="Elipse 14">
            <a:extLst>
              <a:ext uri="{FF2B5EF4-FFF2-40B4-BE49-F238E27FC236}">
                <a16:creationId xmlns:a16="http://schemas.microsoft.com/office/drawing/2014/main" id="{39694EC7-7BBA-9092-5E02-E28C2581DC43}"/>
              </a:ext>
            </a:extLst>
          </p:cNvPr>
          <p:cNvSpPr/>
          <p:nvPr/>
        </p:nvSpPr>
        <p:spPr>
          <a:xfrm>
            <a:off x="8749629" y="2996682"/>
            <a:ext cx="2808513" cy="2015710"/>
          </a:xfrm>
          <a:prstGeom prst="ellipse">
            <a:avLst/>
          </a:prstGeom>
          <a:solidFill>
            <a:schemeClr val="accent2">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ES" dirty="0"/>
              <a:t>Título de bachiller en la </a:t>
            </a:r>
            <a:r>
              <a:rPr lang="es-ES" b="1" dirty="0"/>
              <a:t>MODALIDAD DE ARTES</a:t>
            </a:r>
          </a:p>
        </p:txBody>
      </p:sp>
      <p:sp>
        <p:nvSpPr>
          <p:cNvPr id="17" name="Flecha: a la derecha 16">
            <a:extLst>
              <a:ext uri="{FF2B5EF4-FFF2-40B4-BE49-F238E27FC236}">
                <a16:creationId xmlns:a16="http://schemas.microsoft.com/office/drawing/2014/main" id="{D4E378D1-F9F9-08B4-8B0C-3D9BD9C26168}"/>
              </a:ext>
            </a:extLst>
          </p:cNvPr>
          <p:cNvSpPr/>
          <p:nvPr/>
        </p:nvSpPr>
        <p:spPr>
          <a:xfrm>
            <a:off x="4158968" y="3226984"/>
            <a:ext cx="4366726" cy="145655"/>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18" name="Flecha: a la derecha 17">
            <a:extLst>
              <a:ext uri="{FF2B5EF4-FFF2-40B4-BE49-F238E27FC236}">
                <a16:creationId xmlns:a16="http://schemas.microsoft.com/office/drawing/2014/main" id="{397EBAD8-3E5E-A807-3D9C-F801D792FF5F}"/>
              </a:ext>
            </a:extLst>
          </p:cNvPr>
          <p:cNvSpPr/>
          <p:nvPr/>
        </p:nvSpPr>
        <p:spPr>
          <a:xfrm>
            <a:off x="4158968" y="4386061"/>
            <a:ext cx="4366726" cy="145655"/>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19" name="CuadroTexto 18">
            <a:extLst>
              <a:ext uri="{FF2B5EF4-FFF2-40B4-BE49-F238E27FC236}">
                <a16:creationId xmlns:a16="http://schemas.microsoft.com/office/drawing/2014/main" id="{C4944AAC-AA57-1ED6-AFD5-88A851F42138}"/>
              </a:ext>
            </a:extLst>
          </p:cNvPr>
          <p:cNvSpPr txBox="1"/>
          <p:nvPr/>
        </p:nvSpPr>
        <p:spPr>
          <a:xfrm>
            <a:off x="548021" y="5677878"/>
            <a:ext cx="11243387" cy="646331"/>
          </a:xfrm>
          <a:prstGeom prst="rect">
            <a:avLst/>
          </a:prstGeom>
          <a:noFill/>
        </p:spPr>
        <p:txBody>
          <a:bodyPr wrap="square" rtlCol="0">
            <a:spAutoFit/>
          </a:bodyPr>
          <a:lstStyle/>
          <a:p>
            <a:pPr marL="285750" indent="-285750">
              <a:buFont typeface="Arial" panose="020B0604020202020204" pitchFamily="34" charset="0"/>
              <a:buChar char="•"/>
            </a:pPr>
            <a:r>
              <a:rPr lang="es-ES" dirty="0"/>
              <a:t>Superando las </a:t>
            </a:r>
            <a:r>
              <a:rPr lang="es-ES" b="1" dirty="0"/>
              <a:t>materias comunes: </a:t>
            </a:r>
            <a:r>
              <a:rPr lang="es-ES" dirty="0"/>
              <a:t>en CUALQUIER centro (aunque no tenga la modalidad de artes o la general).</a:t>
            </a:r>
          </a:p>
          <a:p>
            <a:pPr marL="285750" indent="-285750">
              <a:buFont typeface="Arial" panose="020B0604020202020204" pitchFamily="34" charset="0"/>
              <a:buChar char="•"/>
            </a:pPr>
            <a:r>
              <a:rPr lang="es-ES" dirty="0"/>
              <a:t>Calificación: 60% materias del bachillerato y 40% enseñanzas desde las que se accede.</a:t>
            </a:r>
          </a:p>
        </p:txBody>
      </p:sp>
      <p:sp>
        <p:nvSpPr>
          <p:cNvPr id="2" name="CuadroTexto 1">
            <a:extLst>
              <a:ext uri="{FF2B5EF4-FFF2-40B4-BE49-F238E27FC236}">
                <a16:creationId xmlns:a16="http://schemas.microsoft.com/office/drawing/2014/main" id="{E6EBD77B-27BE-425F-E1F1-082E685E019A}"/>
              </a:ext>
            </a:extLst>
          </p:cNvPr>
          <p:cNvSpPr txBox="1"/>
          <p:nvPr/>
        </p:nvSpPr>
        <p:spPr>
          <a:xfrm>
            <a:off x="4422086" y="2838550"/>
            <a:ext cx="3610947" cy="369332"/>
          </a:xfrm>
          <a:prstGeom prst="rect">
            <a:avLst/>
          </a:prstGeom>
          <a:noFill/>
        </p:spPr>
        <p:txBody>
          <a:bodyPr wrap="square" rtlCol="0">
            <a:spAutoFit/>
          </a:bodyPr>
          <a:lstStyle/>
          <a:p>
            <a:pPr algn="ctr"/>
            <a:r>
              <a:rPr lang="es-ES" dirty="0"/>
              <a:t>Superando las </a:t>
            </a:r>
            <a:r>
              <a:rPr lang="es-ES" b="1" dirty="0"/>
              <a:t>materias comunes</a:t>
            </a:r>
          </a:p>
        </p:txBody>
      </p:sp>
      <p:sp>
        <p:nvSpPr>
          <p:cNvPr id="7" name="CuadroTexto 6">
            <a:extLst>
              <a:ext uri="{FF2B5EF4-FFF2-40B4-BE49-F238E27FC236}">
                <a16:creationId xmlns:a16="http://schemas.microsoft.com/office/drawing/2014/main" id="{F2FB4E85-0979-B854-4565-CA233583726D}"/>
              </a:ext>
            </a:extLst>
          </p:cNvPr>
          <p:cNvSpPr txBox="1"/>
          <p:nvPr/>
        </p:nvSpPr>
        <p:spPr>
          <a:xfrm>
            <a:off x="4422086" y="3984712"/>
            <a:ext cx="3610947" cy="369332"/>
          </a:xfrm>
          <a:prstGeom prst="rect">
            <a:avLst/>
          </a:prstGeom>
          <a:noFill/>
        </p:spPr>
        <p:txBody>
          <a:bodyPr wrap="square" rtlCol="0">
            <a:spAutoFit/>
          </a:bodyPr>
          <a:lstStyle/>
          <a:p>
            <a:pPr algn="ctr"/>
            <a:r>
              <a:rPr lang="es-ES" dirty="0"/>
              <a:t>Superando las </a:t>
            </a:r>
            <a:r>
              <a:rPr lang="es-ES" b="1" dirty="0"/>
              <a:t>materias comunes</a:t>
            </a:r>
          </a:p>
        </p:txBody>
      </p:sp>
    </p:spTree>
    <p:extLst>
      <p:ext uri="{BB962C8B-B14F-4D97-AF65-F5344CB8AC3E}">
        <p14:creationId xmlns:p14="http://schemas.microsoft.com/office/powerpoint/2010/main" val="733493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CF7"/>
        </a:solidFill>
        <a:effectLst/>
      </p:bgPr>
    </p:bg>
    <p:spTree>
      <p:nvGrpSpPr>
        <p:cNvPr id="1" name=""/>
        <p:cNvGrpSpPr/>
        <p:nvPr/>
      </p:nvGrpSpPr>
      <p:grpSpPr>
        <a:xfrm>
          <a:off x="0" y="0"/>
          <a:ext cx="0" cy="0"/>
          <a:chOff x="0" y="0"/>
          <a:chExt cx="0" cy="0"/>
        </a:xfrm>
      </p:grpSpPr>
      <p:sp>
        <p:nvSpPr>
          <p:cNvPr id="12" name="Título 1">
            <a:extLst>
              <a:ext uri="{FF2B5EF4-FFF2-40B4-BE49-F238E27FC236}">
                <a16:creationId xmlns:a16="http://schemas.microsoft.com/office/drawing/2014/main" id="{82EE719C-BCBF-2292-BC39-951E56CB0924}"/>
              </a:ext>
            </a:extLst>
          </p:cNvPr>
          <p:cNvSpPr txBox="1">
            <a:spLocks/>
          </p:cNvSpPr>
          <p:nvPr/>
        </p:nvSpPr>
        <p:spPr>
          <a:xfrm>
            <a:off x="1244707" y="167106"/>
            <a:ext cx="10827550" cy="85646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3600" b="1" dirty="0">
                <a:solidFill>
                  <a:schemeClr val="accent3">
                    <a:lumMod val="50000"/>
                  </a:schemeClr>
                </a:solidFill>
                <a:latin typeface="+mn-lt"/>
              </a:rPr>
              <a:t>Modalidades en Bachillerato </a:t>
            </a:r>
          </a:p>
          <a:p>
            <a:pPr algn="r"/>
            <a:endParaRPr lang="es-ES" sz="3600" b="1" dirty="0">
              <a:solidFill>
                <a:schemeClr val="accent3">
                  <a:lumMod val="50000"/>
                </a:schemeClr>
              </a:solidFill>
              <a:latin typeface="+mn-lt"/>
            </a:endParaRPr>
          </a:p>
        </p:txBody>
      </p:sp>
      <p:cxnSp>
        <p:nvCxnSpPr>
          <p:cNvPr id="14" name="Conector recto 13">
            <a:extLst>
              <a:ext uri="{FF2B5EF4-FFF2-40B4-BE49-F238E27FC236}">
                <a16:creationId xmlns:a16="http://schemas.microsoft.com/office/drawing/2014/main" id="{12D48844-BD03-3DD0-B21D-B242B2238A1F}"/>
              </a:ext>
            </a:extLst>
          </p:cNvPr>
          <p:cNvCxnSpPr>
            <a:cxnSpLocks/>
          </p:cNvCxnSpPr>
          <p:nvPr/>
        </p:nvCxnSpPr>
        <p:spPr>
          <a:xfrm>
            <a:off x="119743" y="1250719"/>
            <a:ext cx="11952514" cy="0"/>
          </a:xfrm>
          <a:prstGeom prst="line">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5" name="Tabla 14">
            <a:extLst>
              <a:ext uri="{FF2B5EF4-FFF2-40B4-BE49-F238E27FC236}">
                <a16:creationId xmlns:a16="http://schemas.microsoft.com/office/drawing/2014/main" id="{BF73E51B-CC86-3192-16A5-6E655C73C6CA}"/>
              </a:ext>
            </a:extLst>
          </p:cNvPr>
          <p:cNvGraphicFramePr>
            <a:graphicFrameLocks noGrp="1"/>
          </p:cNvGraphicFramePr>
          <p:nvPr/>
        </p:nvGraphicFramePr>
        <p:xfrm>
          <a:off x="423176" y="1788423"/>
          <a:ext cx="8898245" cy="4650615"/>
        </p:xfrm>
        <a:graphic>
          <a:graphicData uri="http://schemas.openxmlformats.org/drawingml/2006/table">
            <a:tbl>
              <a:tblPr/>
              <a:tblGrid>
                <a:gridCol w="1391977">
                  <a:extLst>
                    <a:ext uri="{9D8B030D-6E8A-4147-A177-3AD203B41FA5}">
                      <a16:colId xmlns:a16="http://schemas.microsoft.com/office/drawing/2014/main" val="673549130"/>
                    </a:ext>
                  </a:extLst>
                </a:gridCol>
                <a:gridCol w="1782036">
                  <a:extLst>
                    <a:ext uri="{9D8B030D-6E8A-4147-A177-3AD203B41FA5}">
                      <a16:colId xmlns:a16="http://schemas.microsoft.com/office/drawing/2014/main" val="1952497472"/>
                    </a:ext>
                  </a:extLst>
                </a:gridCol>
                <a:gridCol w="5724232">
                  <a:extLst>
                    <a:ext uri="{9D8B030D-6E8A-4147-A177-3AD203B41FA5}">
                      <a16:colId xmlns:a16="http://schemas.microsoft.com/office/drawing/2014/main" val="3955682623"/>
                    </a:ext>
                  </a:extLst>
                </a:gridCol>
              </a:tblGrid>
              <a:tr h="557037">
                <a:tc rowSpan="5">
                  <a:txBody>
                    <a:bodyPr/>
                    <a:lstStyle/>
                    <a:p>
                      <a:pPr algn="ctr" fontAlgn="ctr"/>
                      <a:r>
                        <a:rPr lang="es-ES" sz="2200" b="1" i="0" u="none" strike="noStrike" dirty="0">
                          <a:solidFill>
                            <a:srgbClr val="000000"/>
                          </a:solidFill>
                          <a:effectLst/>
                          <a:latin typeface="Calibri" panose="020F0502020204030204" pitchFamily="34" charset="0"/>
                        </a:rPr>
                        <a:t>Modalidades en bachillerato </a:t>
                      </a:r>
                    </a:p>
                  </a:txBody>
                  <a:tcPr marL="9525" marR="9525" marT="952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fontAlgn="ctr"/>
                      <a:r>
                        <a:rPr lang="es-ES" sz="2200" b="1" i="0" u="none" strike="noStrike" dirty="0">
                          <a:solidFill>
                            <a:srgbClr val="000000"/>
                          </a:solidFill>
                          <a:effectLst/>
                          <a:latin typeface="Calibri" panose="020F0502020204030204" pitchFamily="34" charset="0"/>
                        </a:rPr>
                        <a:t>Artes*</a:t>
                      </a:r>
                    </a:p>
                  </a:txBody>
                  <a:tcPr marL="17145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2200" b="0" i="0" u="none" strike="noStrike" dirty="0">
                          <a:solidFill>
                            <a:srgbClr val="000000"/>
                          </a:solidFill>
                          <a:effectLst/>
                          <a:latin typeface="Calibri" panose="020F0502020204030204" pitchFamily="34" charset="0"/>
                        </a:rPr>
                        <a:t>Artes plásticas, Imagen y Diseño</a:t>
                      </a:r>
                    </a:p>
                  </a:txBody>
                  <a:tcPr marL="17145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2432163479"/>
                  </a:ext>
                </a:extLst>
              </a:tr>
              <a:tr h="557037">
                <a:tc vMerge="1">
                  <a:txBody>
                    <a:bodyPr/>
                    <a:lstStyle/>
                    <a:p>
                      <a:endParaRPr lang="en-US"/>
                    </a:p>
                  </a:txBody>
                  <a:tcPr/>
                </a:tc>
                <a:tc vMerge="1">
                  <a:txBody>
                    <a:bodyPr/>
                    <a:lstStyle/>
                    <a:p>
                      <a:endParaRPr lang="en-US"/>
                    </a:p>
                  </a:txBody>
                  <a:tcPr/>
                </a:tc>
                <a:tc>
                  <a:txBody>
                    <a:bodyPr/>
                    <a:lstStyle/>
                    <a:p>
                      <a:pPr algn="l" fontAlgn="ctr"/>
                      <a:r>
                        <a:rPr lang="es-ES" sz="2200" b="0" i="0" u="none" strike="noStrike">
                          <a:solidFill>
                            <a:srgbClr val="000000"/>
                          </a:solidFill>
                          <a:effectLst/>
                          <a:latin typeface="Calibri" panose="020F0502020204030204" pitchFamily="34" charset="0"/>
                        </a:rPr>
                        <a:t>Música y Artes Escénicas</a:t>
                      </a:r>
                    </a:p>
                  </a:txBody>
                  <a:tcPr marL="17145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320895230"/>
                  </a:ext>
                </a:extLst>
              </a:tr>
              <a:tr h="1178847">
                <a:tc vMerge="1">
                  <a:txBody>
                    <a:bodyPr/>
                    <a:lstStyle/>
                    <a:p>
                      <a:endParaRPr lang="en-US"/>
                    </a:p>
                  </a:txBody>
                  <a:tcPr/>
                </a:tc>
                <a:tc gridSpan="2">
                  <a:txBody>
                    <a:bodyPr/>
                    <a:lstStyle/>
                    <a:p>
                      <a:pPr algn="l" fontAlgn="ctr"/>
                      <a:r>
                        <a:rPr lang="es-ES" sz="2200" b="1" i="0" u="none" strike="noStrike" dirty="0">
                          <a:solidFill>
                            <a:srgbClr val="000000"/>
                          </a:solidFill>
                          <a:effectLst/>
                          <a:latin typeface="Calibri" panose="020F0502020204030204" pitchFamily="34" charset="0"/>
                        </a:rPr>
                        <a:t>Ciencias y Tecnología</a:t>
                      </a:r>
                    </a:p>
                  </a:txBody>
                  <a:tcPr marL="17145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tc hMerge="1">
                  <a:txBody>
                    <a:bodyPr/>
                    <a:lstStyle/>
                    <a:p>
                      <a:endParaRPr lang="en-US"/>
                    </a:p>
                  </a:txBody>
                  <a:tcPr/>
                </a:tc>
                <a:extLst>
                  <a:ext uri="{0D108BD9-81ED-4DB2-BD59-A6C34878D82A}">
                    <a16:rowId xmlns:a16="http://schemas.microsoft.com/office/drawing/2014/main" val="771340057"/>
                  </a:ext>
                </a:extLst>
              </a:tr>
              <a:tr h="1178847">
                <a:tc vMerge="1">
                  <a:txBody>
                    <a:bodyPr/>
                    <a:lstStyle/>
                    <a:p>
                      <a:endParaRPr lang="en-US"/>
                    </a:p>
                  </a:txBody>
                  <a:tcPr/>
                </a:tc>
                <a:tc gridSpan="2">
                  <a:txBody>
                    <a:bodyPr/>
                    <a:lstStyle/>
                    <a:p>
                      <a:pPr algn="l" fontAlgn="ctr"/>
                      <a:r>
                        <a:rPr lang="es-ES" sz="2200" b="1" i="0" u="none" strike="noStrike" dirty="0">
                          <a:solidFill>
                            <a:srgbClr val="000000"/>
                          </a:solidFill>
                          <a:effectLst/>
                          <a:latin typeface="Calibri" panose="020F0502020204030204" pitchFamily="34" charset="0"/>
                        </a:rPr>
                        <a:t>General</a:t>
                      </a:r>
                    </a:p>
                  </a:txBody>
                  <a:tcPr marL="17145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hMerge="1">
                  <a:txBody>
                    <a:bodyPr/>
                    <a:lstStyle/>
                    <a:p>
                      <a:endParaRPr lang="en-US"/>
                    </a:p>
                  </a:txBody>
                  <a:tcPr/>
                </a:tc>
                <a:extLst>
                  <a:ext uri="{0D108BD9-81ED-4DB2-BD59-A6C34878D82A}">
                    <a16:rowId xmlns:a16="http://schemas.microsoft.com/office/drawing/2014/main" val="376708201"/>
                  </a:ext>
                </a:extLst>
              </a:tr>
              <a:tr h="1178847">
                <a:tc vMerge="1">
                  <a:txBody>
                    <a:bodyPr/>
                    <a:lstStyle/>
                    <a:p>
                      <a:endParaRPr lang="en-US"/>
                    </a:p>
                  </a:txBody>
                  <a:tcPr/>
                </a:tc>
                <a:tc gridSpan="2">
                  <a:txBody>
                    <a:bodyPr/>
                    <a:lstStyle/>
                    <a:p>
                      <a:pPr algn="l" fontAlgn="ctr"/>
                      <a:r>
                        <a:rPr lang="es-ES" sz="2200" b="1" i="0" u="none" strike="noStrike" dirty="0">
                          <a:solidFill>
                            <a:srgbClr val="000000"/>
                          </a:solidFill>
                          <a:effectLst/>
                          <a:latin typeface="Calibri" panose="020F0502020204030204" pitchFamily="34" charset="0"/>
                        </a:rPr>
                        <a:t>Humanidades y ciencias sociales</a:t>
                      </a:r>
                    </a:p>
                  </a:txBody>
                  <a:tcPr marL="17145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hMerge="1">
                  <a:txBody>
                    <a:bodyPr/>
                    <a:lstStyle/>
                    <a:p>
                      <a:endParaRPr lang="en-US"/>
                    </a:p>
                  </a:txBody>
                  <a:tcPr/>
                </a:tc>
                <a:extLst>
                  <a:ext uri="{0D108BD9-81ED-4DB2-BD59-A6C34878D82A}">
                    <a16:rowId xmlns:a16="http://schemas.microsoft.com/office/drawing/2014/main" val="2967294904"/>
                  </a:ext>
                </a:extLst>
              </a:tr>
            </a:tbl>
          </a:graphicData>
        </a:graphic>
      </p:graphicFrame>
    </p:spTree>
    <p:extLst>
      <p:ext uri="{BB962C8B-B14F-4D97-AF65-F5344CB8AC3E}">
        <p14:creationId xmlns:p14="http://schemas.microsoft.com/office/powerpoint/2010/main" val="3954197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CF7"/>
        </a:solidFill>
        <a:effectLst/>
      </p:bgPr>
    </p:bg>
    <p:spTree>
      <p:nvGrpSpPr>
        <p:cNvPr id="1" name=""/>
        <p:cNvGrpSpPr/>
        <p:nvPr/>
      </p:nvGrpSpPr>
      <p:grpSpPr>
        <a:xfrm>
          <a:off x="0" y="0"/>
          <a:ext cx="0" cy="0"/>
          <a:chOff x="0" y="0"/>
          <a:chExt cx="0" cy="0"/>
        </a:xfrm>
      </p:grpSpPr>
      <p:cxnSp>
        <p:nvCxnSpPr>
          <p:cNvPr id="14" name="Conector recto 13">
            <a:extLst>
              <a:ext uri="{FF2B5EF4-FFF2-40B4-BE49-F238E27FC236}">
                <a16:creationId xmlns:a16="http://schemas.microsoft.com/office/drawing/2014/main" id="{12D48844-BD03-3DD0-B21D-B242B2238A1F}"/>
              </a:ext>
            </a:extLst>
          </p:cNvPr>
          <p:cNvCxnSpPr>
            <a:cxnSpLocks/>
          </p:cNvCxnSpPr>
          <p:nvPr/>
        </p:nvCxnSpPr>
        <p:spPr>
          <a:xfrm>
            <a:off x="119743" y="1250719"/>
            <a:ext cx="11952514" cy="0"/>
          </a:xfrm>
          <a:prstGeom prst="line">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5" name="Tabla 14">
            <a:extLst>
              <a:ext uri="{FF2B5EF4-FFF2-40B4-BE49-F238E27FC236}">
                <a16:creationId xmlns:a16="http://schemas.microsoft.com/office/drawing/2014/main" id="{BF73E51B-CC86-3192-16A5-6E655C73C6CA}"/>
              </a:ext>
            </a:extLst>
          </p:cNvPr>
          <p:cNvGraphicFramePr>
            <a:graphicFrameLocks noGrp="1"/>
          </p:cNvGraphicFramePr>
          <p:nvPr>
            <p:extLst>
              <p:ext uri="{D42A27DB-BD31-4B8C-83A1-F6EECF244321}">
                <p14:modId xmlns:p14="http://schemas.microsoft.com/office/powerpoint/2010/main" val="275461524"/>
              </p:ext>
            </p:extLst>
          </p:nvPr>
        </p:nvGraphicFramePr>
        <p:xfrm>
          <a:off x="423176" y="1788423"/>
          <a:ext cx="8898245" cy="4650615"/>
        </p:xfrm>
        <a:graphic>
          <a:graphicData uri="http://schemas.openxmlformats.org/drawingml/2006/table">
            <a:tbl>
              <a:tblPr/>
              <a:tblGrid>
                <a:gridCol w="1391977">
                  <a:extLst>
                    <a:ext uri="{9D8B030D-6E8A-4147-A177-3AD203B41FA5}">
                      <a16:colId xmlns:a16="http://schemas.microsoft.com/office/drawing/2014/main" val="673549130"/>
                    </a:ext>
                  </a:extLst>
                </a:gridCol>
                <a:gridCol w="1782036">
                  <a:extLst>
                    <a:ext uri="{9D8B030D-6E8A-4147-A177-3AD203B41FA5}">
                      <a16:colId xmlns:a16="http://schemas.microsoft.com/office/drawing/2014/main" val="1952497472"/>
                    </a:ext>
                  </a:extLst>
                </a:gridCol>
                <a:gridCol w="5724232">
                  <a:extLst>
                    <a:ext uri="{9D8B030D-6E8A-4147-A177-3AD203B41FA5}">
                      <a16:colId xmlns:a16="http://schemas.microsoft.com/office/drawing/2014/main" val="3955682623"/>
                    </a:ext>
                  </a:extLst>
                </a:gridCol>
              </a:tblGrid>
              <a:tr h="557037">
                <a:tc rowSpan="5">
                  <a:txBody>
                    <a:bodyPr/>
                    <a:lstStyle/>
                    <a:p>
                      <a:pPr algn="ctr" fontAlgn="ctr"/>
                      <a:r>
                        <a:rPr lang="es-ES" sz="2200" b="1" i="0" u="none" strike="noStrike" dirty="0">
                          <a:solidFill>
                            <a:srgbClr val="000000"/>
                          </a:solidFill>
                          <a:effectLst/>
                          <a:latin typeface="Calibri" panose="020F0502020204030204" pitchFamily="34" charset="0"/>
                        </a:rPr>
                        <a:t>Modalidades en bachillerato </a:t>
                      </a:r>
                    </a:p>
                  </a:txBody>
                  <a:tcPr marL="9525" marR="9525" marT="952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fontAlgn="ctr"/>
                      <a:r>
                        <a:rPr lang="es-ES" sz="2200" b="1" i="0" u="none" strike="noStrike" dirty="0">
                          <a:solidFill>
                            <a:srgbClr val="000000"/>
                          </a:solidFill>
                          <a:effectLst/>
                          <a:latin typeface="Calibri" panose="020F0502020204030204" pitchFamily="34" charset="0"/>
                        </a:rPr>
                        <a:t>Artes*</a:t>
                      </a:r>
                    </a:p>
                  </a:txBody>
                  <a:tcPr marL="17145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2200" b="0" i="0" u="none" strike="sngStrike" dirty="0">
                          <a:solidFill>
                            <a:srgbClr val="000000"/>
                          </a:solidFill>
                          <a:effectLst/>
                          <a:latin typeface="Calibri" panose="020F0502020204030204" pitchFamily="34" charset="0"/>
                        </a:rPr>
                        <a:t>Artes plásticas, Imagen y Diseño</a:t>
                      </a:r>
                    </a:p>
                  </a:txBody>
                  <a:tcPr marL="17145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2432163479"/>
                  </a:ext>
                </a:extLst>
              </a:tr>
              <a:tr h="557037">
                <a:tc vMerge="1">
                  <a:txBody>
                    <a:bodyPr/>
                    <a:lstStyle/>
                    <a:p>
                      <a:endParaRPr lang="en-US"/>
                    </a:p>
                  </a:txBody>
                  <a:tcPr/>
                </a:tc>
                <a:tc vMerge="1">
                  <a:txBody>
                    <a:bodyPr/>
                    <a:lstStyle/>
                    <a:p>
                      <a:endParaRPr lang="en-US"/>
                    </a:p>
                  </a:txBody>
                  <a:tcPr/>
                </a:tc>
                <a:tc>
                  <a:txBody>
                    <a:bodyPr/>
                    <a:lstStyle/>
                    <a:p>
                      <a:pPr algn="l" fontAlgn="ctr"/>
                      <a:r>
                        <a:rPr lang="es-ES" sz="2200" b="0" i="0" u="none" strike="noStrike">
                          <a:solidFill>
                            <a:srgbClr val="000000"/>
                          </a:solidFill>
                          <a:effectLst/>
                          <a:latin typeface="Calibri" panose="020F0502020204030204" pitchFamily="34" charset="0"/>
                        </a:rPr>
                        <a:t>Música y Artes Escénicas</a:t>
                      </a:r>
                    </a:p>
                  </a:txBody>
                  <a:tcPr marL="17145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320895230"/>
                  </a:ext>
                </a:extLst>
              </a:tr>
              <a:tr h="1178847">
                <a:tc vMerge="1">
                  <a:txBody>
                    <a:bodyPr/>
                    <a:lstStyle/>
                    <a:p>
                      <a:endParaRPr lang="en-US"/>
                    </a:p>
                  </a:txBody>
                  <a:tcPr/>
                </a:tc>
                <a:tc gridSpan="2">
                  <a:txBody>
                    <a:bodyPr/>
                    <a:lstStyle/>
                    <a:p>
                      <a:pPr algn="l" fontAlgn="ctr"/>
                      <a:r>
                        <a:rPr lang="es-ES" sz="2200" b="1" i="0" u="none" strike="noStrike" dirty="0">
                          <a:solidFill>
                            <a:srgbClr val="000000"/>
                          </a:solidFill>
                          <a:effectLst/>
                          <a:latin typeface="Calibri" panose="020F0502020204030204" pitchFamily="34" charset="0"/>
                        </a:rPr>
                        <a:t>Ciencias y Tecnología</a:t>
                      </a:r>
                    </a:p>
                  </a:txBody>
                  <a:tcPr marL="17145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tc hMerge="1">
                  <a:txBody>
                    <a:bodyPr/>
                    <a:lstStyle/>
                    <a:p>
                      <a:endParaRPr lang="en-US"/>
                    </a:p>
                  </a:txBody>
                  <a:tcPr/>
                </a:tc>
                <a:extLst>
                  <a:ext uri="{0D108BD9-81ED-4DB2-BD59-A6C34878D82A}">
                    <a16:rowId xmlns:a16="http://schemas.microsoft.com/office/drawing/2014/main" val="771340057"/>
                  </a:ext>
                </a:extLst>
              </a:tr>
              <a:tr h="1178847">
                <a:tc vMerge="1">
                  <a:txBody>
                    <a:bodyPr/>
                    <a:lstStyle/>
                    <a:p>
                      <a:endParaRPr lang="en-US"/>
                    </a:p>
                  </a:txBody>
                  <a:tcPr/>
                </a:tc>
                <a:tc gridSpan="2">
                  <a:txBody>
                    <a:bodyPr/>
                    <a:lstStyle/>
                    <a:p>
                      <a:pPr algn="l" fontAlgn="ctr"/>
                      <a:r>
                        <a:rPr lang="es-ES" sz="2200" b="1" i="0" u="none" strike="sngStrike" dirty="0">
                          <a:solidFill>
                            <a:srgbClr val="000000"/>
                          </a:solidFill>
                          <a:effectLst/>
                          <a:latin typeface="Calibri" panose="020F0502020204030204" pitchFamily="34" charset="0"/>
                        </a:rPr>
                        <a:t>General</a:t>
                      </a:r>
                    </a:p>
                  </a:txBody>
                  <a:tcPr marL="17145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hMerge="1">
                  <a:txBody>
                    <a:bodyPr/>
                    <a:lstStyle/>
                    <a:p>
                      <a:endParaRPr lang="en-US"/>
                    </a:p>
                  </a:txBody>
                  <a:tcPr/>
                </a:tc>
                <a:extLst>
                  <a:ext uri="{0D108BD9-81ED-4DB2-BD59-A6C34878D82A}">
                    <a16:rowId xmlns:a16="http://schemas.microsoft.com/office/drawing/2014/main" val="376708201"/>
                  </a:ext>
                </a:extLst>
              </a:tr>
              <a:tr h="1178847">
                <a:tc vMerge="1">
                  <a:txBody>
                    <a:bodyPr/>
                    <a:lstStyle/>
                    <a:p>
                      <a:endParaRPr lang="en-US"/>
                    </a:p>
                  </a:txBody>
                  <a:tcPr/>
                </a:tc>
                <a:tc gridSpan="2">
                  <a:txBody>
                    <a:bodyPr/>
                    <a:lstStyle/>
                    <a:p>
                      <a:pPr algn="l" fontAlgn="ctr"/>
                      <a:r>
                        <a:rPr lang="es-ES" sz="2200" b="1" i="0" u="none" strike="noStrike" dirty="0">
                          <a:solidFill>
                            <a:srgbClr val="000000"/>
                          </a:solidFill>
                          <a:effectLst/>
                          <a:latin typeface="Calibri" panose="020F0502020204030204" pitchFamily="34" charset="0"/>
                        </a:rPr>
                        <a:t>Humanidades y ciencias sociales</a:t>
                      </a:r>
                    </a:p>
                  </a:txBody>
                  <a:tcPr marL="17145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hMerge="1">
                  <a:txBody>
                    <a:bodyPr/>
                    <a:lstStyle/>
                    <a:p>
                      <a:endParaRPr lang="en-US"/>
                    </a:p>
                  </a:txBody>
                  <a:tcPr/>
                </a:tc>
                <a:extLst>
                  <a:ext uri="{0D108BD9-81ED-4DB2-BD59-A6C34878D82A}">
                    <a16:rowId xmlns:a16="http://schemas.microsoft.com/office/drawing/2014/main" val="2967294904"/>
                  </a:ext>
                </a:extLst>
              </a:tr>
            </a:tbl>
          </a:graphicData>
        </a:graphic>
      </p:graphicFrame>
      <p:sp>
        <p:nvSpPr>
          <p:cNvPr id="2" name="Título 1">
            <a:extLst>
              <a:ext uri="{FF2B5EF4-FFF2-40B4-BE49-F238E27FC236}">
                <a16:creationId xmlns:a16="http://schemas.microsoft.com/office/drawing/2014/main" id="{FD3EAAEA-BAC7-0518-E682-BBC0D5A36919}"/>
              </a:ext>
            </a:extLst>
          </p:cNvPr>
          <p:cNvSpPr txBox="1">
            <a:spLocks/>
          </p:cNvSpPr>
          <p:nvPr/>
        </p:nvSpPr>
        <p:spPr>
          <a:xfrm>
            <a:off x="1244707" y="167106"/>
            <a:ext cx="10827550" cy="85646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3600" b="1" dirty="0">
                <a:solidFill>
                  <a:schemeClr val="accent3">
                    <a:lumMod val="50000"/>
                  </a:schemeClr>
                </a:solidFill>
                <a:latin typeface="+mn-lt"/>
              </a:rPr>
              <a:t>Modalidades en Bachillerato </a:t>
            </a:r>
          </a:p>
          <a:p>
            <a:pPr algn="r"/>
            <a:r>
              <a:rPr lang="es-ES" sz="3600" b="1" dirty="0">
                <a:solidFill>
                  <a:schemeClr val="accent3">
                    <a:lumMod val="50000"/>
                  </a:schemeClr>
                </a:solidFill>
                <a:latin typeface="+mn-lt"/>
              </a:rPr>
              <a:t>ofertadas en el IES VELES E VENTS</a:t>
            </a:r>
          </a:p>
          <a:p>
            <a:pPr algn="r"/>
            <a:endParaRPr lang="es-ES" sz="3600" b="1" dirty="0">
              <a:solidFill>
                <a:schemeClr val="accent3">
                  <a:lumMod val="50000"/>
                </a:schemeClr>
              </a:solidFill>
              <a:latin typeface="+mn-lt"/>
            </a:endParaRPr>
          </a:p>
        </p:txBody>
      </p:sp>
      <p:sp>
        <p:nvSpPr>
          <p:cNvPr id="3" name="Flecha: a la derecha 2">
            <a:extLst>
              <a:ext uri="{FF2B5EF4-FFF2-40B4-BE49-F238E27FC236}">
                <a16:creationId xmlns:a16="http://schemas.microsoft.com/office/drawing/2014/main" id="{67F4937F-4474-4CF9-AADA-DC4E0B719F74}"/>
              </a:ext>
            </a:extLst>
          </p:cNvPr>
          <p:cNvSpPr/>
          <p:nvPr/>
        </p:nvSpPr>
        <p:spPr>
          <a:xfrm>
            <a:off x="7559302" y="4431288"/>
            <a:ext cx="709684" cy="422514"/>
          </a:xfrm>
          <a:prstGeom prst="rightArrow">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uadroTexto 3">
            <a:extLst>
              <a:ext uri="{FF2B5EF4-FFF2-40B4-BE49-F238E27FC236}">
                <a16:creationId xmlns:a16="http://schemas.microsoft.com/office/drawing/2014/main" id="{E52948C3-31AB-5191-ADC9-27AFF1435181}"/>
              </a:ext>
            </a:extLst>
          </p:cNvPr>
          <p:cNvSpPr txBox="1"/>
          <p:nvPr/>
        </p:nvSpPr>
        <p:spPr>
          <a:xfrm>
            <a:off x="8401009" y="4413315"/>
            <a:ext cx="3671248" cy="400110"/>
          </a:xfrm>
          <a:prstGeom prst="rect">
            <a:avLst/>
          </a:prstGeom>
          <a:solidFill>
            <a:schemeClr val="tx2">
              <a:lumMod val="20000"/>
              <a:lumOff val="80000"/>
            </a:schemeClr>
          </a:solidFill>
        </p:spPr>
        <p:txBody>
          <a:bodyPr wrap="square" rtlCol="0">
            <a:spAutoFit/>
          </a:bodyPr>
          <a:lstStyle/>
          <a:p>
            <a:r>
              <a:rPr lang="en-US" sz="2000" dirty="0"/>
              <a:t>IES TIRANT LO BLANC –TORRENT </a:t>
            </a:r>
          </a:p>
        </p:txBody>
      </p:sp>
      <p:sp>
        <p:nvSpPr>
          <p:cNvPr id="5" name="Flecha: a la derecha 4">
            <a:extLst>
              <a:ext uri="{FF2B5EF4-FFF2-40B4-BE49-F238E27FC236}">
                <a16:creationId xmlns:a16="http://schemas.microsoft.com/office/drawing/2014/main" id="{F3A25B11-B150-0C54-41DA-83C8B4C0AB4D}"/>
              </a:ext>
            </a:extLst>
          </p:cNvPr>
          <p:cNvSpPr/>
          <p:nvPr/>
        </p:nvSpPr>
        <p:spPr>
          <a:xfrm>
            <a:off x="7559302" y="1847906"/>
            <a:ext cx="709684" cy="422514"/>
          </a:xfrm>
          <a:prstGeom prst="rightArrow">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uadroTexto 5">
            <a:extLst>
              <a:ext uri="{FF2B5EF4-FFF2-40B4-BE49-F238E27FC236}">
                <a16:creationId xmlns:a16="http://schemas.microsoft.com/office/drawing/2014/main" id="{97F53521-9C02-C8A2-D751-E38C78AE1811}"/>
              </a:ext>
            </a:extLst>
          </p:cNvPr>
          <p:cNvSpPr txBox="1"/>
          <p:nvPr/>
        </p:nvSpPr>
        <p:spPr>
          <a:xfrm>
            <a:off x="8401009" y="1829933"/>
            <a:ext cx="3671248" cy="400110"/>
          </a:xfrm>
          <a:prstGeom prst="rect">
            <a:avLst/>
          </a:prstGeom>
          <a:solidFill>
            <a:schemeClr val="tx2">
              <a:lumMod val="20000"/>
              <a:lumOff val="80000"/>
            </a:schemeClr>
          </a:solidFill>
        </p:spPr>
        <p:txBody>
          <a:bodyPr wrap="square" rtlCol="0">
            <a:spAutoFit/>
          </a:bodyPr>
          <a:lstStyle/>
          <a:p>
            <a:r>
              <a:rPr lang="en-US" sz="2000" dirty="0"/>
              <a:t>IES TIRANT LO BLANC –TORRENT </a:t>
            </a:r>
          </a:p>
        </p:txBody>
      </p:sp>
    </p:spTree>
    <p:extLst>
      <p:ext uri="{BB962C8B-B14F-4D97-AF65-F5344CB8AC3E}">
        <p14:creationId xmlns:p14="http://schemas.microsoft.com/office/powerpoint/2010/main" val="1443396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CF7"/>
        </a:solidFill>
        <a:effectLst/>
      </p:bgPr>
    </p:bg>
    <p:spTree>
      <p:nvGrpSpPr>
        <p:cNvPr id="1" name=""/>
        <p:cNvGrpSpPr/>
        <p:nvPr/>
      </p:nvGrpSpPr>
      <p:grpSpPr>
        <a:xfrm>
          <a:off x="0" y="0"/>
          <a:ext cx="0" cy="0"/>
          <a:chOff x="0" y="0"/>
          <a:chExt cx="0" cy="0"/>
        </a:xfrm>
      </p:grpSpPr>
      <p:graphicFrame>
        <p:nvGraphicFramePr>
          <p:cNvPr id="3" name="Tabla 3">
            <a:extLst>
              <a:ext uri="{FF2B5EF4-FFF2-40B4-BE49-F238E27FC236}">
                <a16:creationId xmlns:a16="http://schemas.microsoft.com/office/drawing/2014/main" id="{6C51134B-354C-71EB-FADD-190C9E75D5EF}"/>
              </a:ext>
            </a:extLst>
          </p:cNvPr>
          <p:cNvGraphicFramePr>
            <a:graphicFrameLocks noGrp="1"/>
          </p:cNvGraphicFramePr>
          <p:nvPr>
            <p:extLst>
              <p:ext uri="{D42A27DB-BD31-4B8C-83A1-F6EECF244321}">
                <p14:modId xmlns:p14="http://schemas.microsoft.com/office/powerpoint/2010/main" val="937624720"/>
              </p:ext>
            </p:extLst>
          </p:nvPr>
        </p:nvGraphicFramePr>
        <p:xfrm>
          <a:off x="897707" y="1904102"/>
          <a:ext cx="4345412" cy="4629850"/>
        </p:xfrm>
        <a:graphic>
          <a:graphicData uri="http://schemas.openxmlformats.org/drawingml/2006/table">
            <a:tbl>
              <a:tblPr bandRow="1">
                <a:tableStyleId>{5C22544A-7EE6-4342-B048-85BDC9FD1C3A}</a:tableStyleId>
              </a:tblPr>
              <a:tblGrid>
                <a:gridCol w="1434432">
                  <a:extLst>
                    <a:ext uri="{9D8B030D-6E8A-4147-A177-3AD203B41FA5}">
                      <a16:colId xmlns:a16="http://schemas.microsoft.com/office/drawing/2014/main" val="3105760098"/>
                    </a:ext>
                  </a:extLst>
                </a:gridCol>
                <a:gridCol w="2910980">
                  <a:extLst>
                    <a:ext uri="{9D8B030D-6E8A-4147-A177-3AD203B41FA5}">
                      <a16:colId xmlns:a16="http://schemas.microsoft.com/office/drawing/2014/main" val="2177411679"/>
                    </a:ext>
                  </a:extLst>
                </a:gridCol>
              </a:tblGrid>
              <a:tr h="324952">
                <a:tc rowSpan="5">
                  <a:txBody>
                    <a:bodyPr/>
                    <a:lstStyle/>
                    <a:p>
                      <a:pPr algn="ctr"/>
                      <a:r>
                        <a:rPr lang="en-US" b="1">
                          <a:solidFill>
                            <a:schemeClr val="bg1"/>
                          </a:solidFill>
                        </a:rPr>
                        <a:t>5 MATERIAS COMUNES</a:t>
                      </a:r>
                    </a:p>
                  </a:txBody>
                  <a:tcPr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algn="l"/>
                      <a:r>
                        <a:rPr lang="en-US" dirty="0"/>
                        <a:t>EDUCACIÓN FÍSICA</a:t>
                      </a:r>
                    </a:p>
                  </a:txBody>
                  <a:tcPr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57453637"/>
                  </a:ext>
                </a:extLst>
              </a:tr>
              <a:tr h="305844">
                <a:tc vMerge="1">
                  <a:txBody>
                    <a:bodyPr/>
                    <a:lstStyle/>
                    <a:p>
                      <a:endParaRPr lang="en-US"/>
                    </a:p>
                  </a:txBody>
                  <a:tcPr>
                    <a:solidFill>
                      <a:schemeClr val="accent1"/>
                    </a:solidFill>
                  </a:tcPr>
                </a:tc>
                <a:tc>
                  <a:txBody>
                    <a:bodyPr/>
                    <a:lstStyle/>
                    <a:p>
                      <a:pPr algn="l"/>
                      <a:r>
                        <a:rPr lang="en-US" dirty="0"/>
                        <a:t>FILOSOFÍA </a:t>
                      </a: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463127967"/>
                  </a:ext>
                </a:extLst>
              </a:tr>
              <a:tr h="535228">
                <a:tc vMerge="1">
                  <a:txBody>
                    <a:bodyPr/>
                    <a:lstStyle/>
                    <a:p>
                      <a:endParaRPr lang="en-US"/>
                    </a:p>
                  </a:txBody>
                  <a:tcPr>
                    <a:solidFill>
                      <a:schemeClr val="accent1"/>
                    </a:solidFill>
                  </a:tcPr>
                </a:tc>
                <a:tc>
                  <a:txBody>
                    <a:bodyPr/>
                    <a:lstStyle/>
                    <a:p>
                      <a:pPr algn="l"/>
                      <a:r>
                        <a:rPr lang="en-US" dirty="0"/>
                        <a:t>VALENCIANO: LENGUA Y LITERATURA I</a:t>
                      </a: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675050145"/>
                  </a:ext>
                </a:extLst>
              </a:tr>
              <a:tr h="535228">
                <a:tc vMerge="1">
                  <a:txBody>
                    <a:bodyPr/>
                    <a:lstStyle/>
                    <a:p>
                      <a:endParaRPr lang="en-US"/>
                    </a:p>
                  </a:txBody>
                  <a:tcPr>
                    <a:solidFill>
                      <a:schemeClr val="accent1"/>
                    </a:solidFill>
                  </a:tcPr>
                </a:tc>
                <a:tc>
                  <a:txBody>
                    <a:bodyPr/>
                    <a:lstStyle/>
                    <a:p>
                      <a:pPr algn="l"/>
                      <a:r>
                        <a:rPr lang="en-US" dirty="0"/>
                        <a:t>LENGUA CASTELLANA Y LITERATURA I</a:t>
                      </a: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21629920"/>
                  </a:ext>
                </a:extLst>
              </a:tr>
              <a:tr h="305844">
                <a:tc vMerge="1">
                  <a:txBody>
                    <a:bodyPr/>
                    <a:lstStyle/>
                    <a:p>
                      <a:endParaRPr lang="en-US"/>
                    </a:p>
                  </a:txBody>
                  <a:tcPr>
                    <a:solidFill>
                      <a:schemeClr val="accent1"/>
                    </a:solidFill>
                  </a:tcPr>
                </a:tc>
                <a:tc>
                  <a:txBody>
                    <a:bodyPr/>
                    <a:lstStyle/>
                    <a:p>
                      <a:pPr algn="l"/>
                      <a:r>
                        <a:rPr lang="en-US" dirty="0"/>
                        <a:t>LENGUA EXTRANJERA I</a:t>
                      </a: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682914479"/>
                  </a:ext>
                </a:extLst>
              </a:tr>
              <a:tr h="30480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rPr>
                        <a:t>3 MATERIAS ESPECÍFICAS QUE</a:t>
                      </a:r>
                      <a:endParaRPr lang="en-US" dirty="0"/>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solidFill>
                  </a:tcPr>
                </a:tc>
                <a:tc hMerge="1">
                  <a:txBody>
                    <a:bodyPr/>
                    <a:lstStyle/>
                    <a:p>
                      <a:pPr algn="r"/>
                      <a:endParaRPr lang="en-US" dirty="0"/>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419932034"/>
                  </a:ext>
                </a:extLst>
              </a:tr>
              <a:tr h="251869">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DETERMINAN LA MODALIDAD DE</a:t>
                      </a: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lumMod val="60000"/>
                        <a:lumOff val="40000"/>
                      </a:schemeClr>
                    </a:solidFill>
                  </a:tcPr>
                </a:tc>
                <a:tc hMerge="1">
                  <a:txBody>
                    <a:bodyPr/>
                    <a:lstStyle/>
                    <a:p>
                      <a:endParaRPr lang="en-US"/>
                    </a:p>
                  </a:txBody>
                  <a:tcPr/>
                </a:tc>
                <a:extLst>
                  <a:ext uri="{0D108BD9-81ED-4DB2-BD59-A6C34878D82A}">
                    <a16:rowId xmlns:a16="http://schemas.microsoft.com/office/drawing/2014/main" val="3081064666"/>
                  </a:ext>
                </a:extLst>
              </a:tr>
              <a:tr h="30480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BACHILLERATO</a:t>
                      </a: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lumMod val="60000"/>
                        <a:lumOff val="40000"/>
                      </a:schemeClr>
                    </a:solidFill>
                  </a:tcPr>
                </a:tc>
                <a:tc hMerge="1">
                  <a:txBody>
                    <a:bodyPr/>
                    <a:lstStyle/>
                    <a:p>
                      <a:endParaRPr lang="en-US"/>
                    </a:p>
                  </a:txBody>
                  <a:tcPr/>
                </a:tc>
                <a:extLst>
                  <a:ext uri="{0D108BD9-81ED-4DB2-BD59-A6C34878D82A}">
                    <a16:rowId xmlns:a16="http://schemas.microsoft.com/office/drawing/2014/main" val="265536537"/>
                  </a:ext>
                </a:extLst>
              </a:tr>
              <a:tr h="42361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solidFill>
                          <a:latin typeface="+mn-lt"/>
                          <a:ea typeface="+mn-ea"/>
                          <a:cs typeface="+mn-cs"/>
                        </a:rPr>
                        <a:t>1 MATERIA OPTATIVA</a:t>
                      </a: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6">
                        <a:lumMod val="75000"/>
                      </a:schemeClr>
                    </a:solidFill>
                  </a:tcPr>
                </a:tc>
                <a:tc hMerge="1">
                  <a:txBody>
                    <a:bodyPr/>
                    <a:lstStyle/>
                    <a:p>
                      <a:pPr algn="r"/>
                      <a:endParaRPr lang="en-US" dirty="0"/>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chemeClr val="accent6">
                        <a:lumMod val="40000"/>
                        <a:lumOff val="60000"/>
                      </a:schemeClr>
                    </a:solidFill>
                  </a:tcPr>
                </a:tc>
                <a:extLst>
                  <a:ext uri="{0D108BD9-81ED-4DB2-BD59-A6C34878D82A}">
                    <a16:rowId xmlns:a16="http://schemas.microsoft.com/office/drawing/2014/main" val="18409428"/>
                  </a:ext>
                </a:extLst>
              </a:tr>
              <a:tr h="21180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solidFill>
                          <a:latin typeface="+mn-lt"/>
                          <a:ea typeface="+mn-ea"/>
                          <a:cs typeface="+mn-cs"/>
                        </a:rPr>
                        <a:t>TUTORÍA (</a:t>
                      </a:r>
                      <a:r>
                        <a:rPr lang="en-US" sz="1800" b="1" kern="1200" dirty="0" err="1">
                          <a:solidFill>
                            <a:schemeClr val="bg1"/>
                          </a:solidFill>
                          <a:latin typeface="+mn-lt"/>
                          <a:ea typeface="+mn-ea"/>
                          <a:cs typeface="+mn-cs"/>
                        </a:rPr>
                        <a:t>Obligatoria</a:t>
                      </a:r>
                      <a:r>
                        <a:rPr lang="en-US" sz="1800" b="1" kern="1200" dirty="0">
                          <a:solidFill>
                            <a:schemeClr val="bg1"/>
                          </a:solidFill>
                          <a:latin typeface="+mn-lt"/>
                          <a:ea typeface="+mn-ea"/>
                          <a:cs typeface="+mn-cs"/>
                        </a:rPr>
                        <a:t>)</a:t>
                      </a: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hMerge="1">
                  <a:txBody>
                    <a:bodyPr/>
                    <a:lstStyle/>
                    <a:p>
                      <a:pPr algn="r"/>
                      <a:endParaRPr lang="en-US" dirty="0"/>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chemeClr val="accent6">
                        <a:lumMod val="40000"/>
                        <a:lumOff val="60000"/>
                      </a:schemeClr>
                    </a:solidFill>
                  </a:tcPr>
                </a:tc>
                <a:extLst>
                  <a:ext uri="{0D108BD9-81ED-4DB2-BD59-A6C34878D82A}">
                    <a16:rowId xmlns:a16="http://schemas.microsoft.com/office/drawing/2014/main" val="3152379548"/>
                  </a:ext>
                </a:extLst>
              </a:tr>
              <a:tr h="21180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solidFill>
                          <a:latin typeface="+mn-lt"/>
                          <a:ea typeface="+mn-ea"/>
                          <a:cs typeface="+mn-cs"/>
                        </a:rPr>
                        <a:t>RELIGIÓN (</a:t>
                      </a:r>
                      <a:r>
                        <a:rPr lang="en-US" sz="1800" b="1" kern="1200" dirty="0" err="1">
                          <a:solidFill>
                            <a:schemeClr val="bg1"/>
                          </a:solidFill>
                          <a:latin typeface="+mn-lt"/>
                          <a:ea typeface="+mn-ea"/>
                          <a:cs typeface="+mn-cs"/>
                        </a:rPr>
                        <a:t>Opcional</a:t>
                      </a:r>
                      <a:r>
                        <a:rPr lang="en-US" sz="1800" b="1" kern="1200" dirty="0">
                          <a:solidFill>
                            <a:schemeClr val="bg1"/>
                          </a:solidFill>
                          <a:latin typeface="+mn-lt"/>
                          <a:ea typeface="+mn-ea"/>
                          <a:cs typeface="+mn-cs"/>
                        </a:rPr>
                        <a:t>) </a:t>
                      </a:r>
                    </a:p>
                  </a:txBody>
                  <a:tcPr anchor="ctr">
                    <a:lnT w="38100" cap="flat" cmpd="sng" algn="ctr">
                      <a:solidFill>
                        <a:schemeClr val="bg1"/>
                      </a:solidFill>
                      <a:prstDash val="solid"/>
                      <a:round/>
                      <a:headEnd type="none" w="med" len="med"/>
                      <a:tailEnd type="none" w="med" len="med"/>
                    </a:lnT>
                    <a:solidFill>
                      <a:srgbClr val="C00000"/>
                    </a:solidFill>
                  </a:tcPr>
                </a:tc>
                <a:tc hMerge="1">
                  <a:txBody>
                    <a:bodyPr/>
                    <a:lstStyle/>
                    <a:p>
                      <a:endParaRPr lang="en-US"/>
                    </a:p>
                  </a:txBody>
                  <a:tcPr/>
                </a:tc>
                <a:extLst>
                  <a:ext uri="{0D108BD9-81ED-4DB2-BD59-A6C34878D82A}">
                    <a16:rowId xmlns:a16="http://schemas.microsoft.com/office/drawing/2014/main" val="3906348444"/>
                  </a:ext>
                </a:extLst>
              </a:tr>
            </a:tbl>
          </a:graphicData>
        </a:graphic>
      </p:graphicFrame>
      <p:sp>
        <p:nvSpPr>
          <p:cNvPr id="12" name="Título 1">
            <a:extLst>
              <a:ext uri="{FF2B5EF4-FFF2-40B4-BE49-F238E27FC236}">
                <a16:creationId xmlns:a16="http://schemas.microsoft.com/office/drawing/2014/main" id="{82EE719C-BCBF-2292-BC39-951E56CB0924}"/>
              </a:ext>
            </a:extLst>
          </p:cNvPr>
          <p:cNvSpPr txBox="1">
            <a:spLocks/>
          </p:cNvSpPr>
          <p:nvPr/>
        </p:nvSpPr>
        <p:spPr>
          <a:xfrm>
            <a:off x="1266479" y="116943"/>
            <a:ext cx="10816664" cy="69069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3600" b="1" dirty="0">
                <a:solidFill>
                  <a:schemeClr val="accent3">
                    <a:lumMod val="50000"/>
                  </a:schemeClr>
                </a:solidFill>
                <a:latin typeface="+mn-lt"/>
              </a:rPr>
              <a:t>Organización de Bachillerato en dos cursos</a:t>
            </a:r>
            <a:r>
              <a:rPr lang="en-US" sz="3600" b="1" dirty="0">
                <a:solidFill>
                  <a:schemeClr val="accent3">
                    <a:lumMod val="50000"/>
                  </a:schemeClr>
                </a:solidFill>
                <a:latin typeface="+mn-lt"/>
              </a:rPr>
              <a:t>:</a:t>
            </a:r>
          </a:p>
        </p:txBody>
      </p:sp>
      <p:cxnSp>
        <p:nvCxnSpPr>
          <p:cNvPr id="14" name="Conector recto 13">
            <a:extLst>
              <a:ext uri="{FF2B5EF4-FFF2-40B4-BE49-F238E27FC236}">
                <a16:creationId xmlns:a16="http://schemas.microsoft.com/office/drawing/2014/main" id="{12D48844-BD03-3DD0-B21D-B242B2238A1F}"/>
              </a:ext>
            </a:extLst>
          </p:cNvPr>
          <p:cNvCxnSpPr>
            <a:cxnSpLocks/>
          </p:cNvCxnSpPr>
          <p:nvPr/>
        </p:nvCxnSpPr>
        <p:spPr>
          <a:xfrm>
            <a:off x="130629" y="718457"/>
            <a:ext cx="11952514" cy="0"/>
          </a:xfrm>
          <a:prstGeom prst="line">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CuadroTexto 1">
            <a:extLst>
              <a:ext uri="{FF2B5EF4-FFF2-40B4-BE49-F238E27FC236}">
                <a16:creationId xmlns:a16="http://schemas.microsoft.com/office/drawing/2014/main" id="{366C60FE-D028-A1B3-8310-A8D81A79609B}"/>
              </a:ext>
            </a:extLst>
          </p:cNvPr>
          <p:cNvSpPr txBox="1"/>
          <p:nvPr/>
        </p:nvSpPr>
        <p:spPr>
          <a:xfrm>
            <a:off x="897707" y="1174043"/>
            <a:ext cx="4345412" cy="584775"/>
          </a:xfrm>
          <a:prstGeom prst="rect">
            <a:avLst/>
          </a:prstGeom>
          <a:noFill/>
        </p:spPr>
        <p:txBody>
          <a:bodyPr wrap="square" rtlCol="0">
            <a:spAutoFit/>
          </a:bodyPr>
          <a:lstStyle/>
          <a:p>
            <a:pPr algn="ctr"/>
            <a:r>
              <a:rPr lang="es-ES" sz="3200" b="1" dirty="0">
                <a:solidFill>
                  <a:schemeClr val="accent3">
                    <a:lumMod val="50000"/>
                  </a:schemeClr>
                </a:solidFill>
                <a:ea typeface="+mj-ea"/>
                <a:cs typeface="+mj-cs"/>
              </a:rPr>
              <a:t>1º Bachillerato</a:t>
            </a:r>
          </a:p>
        </p:txBody>
      </p:sp>
      <p:graphicFrame>
        <p:nvGraphicFramePr>
          <p:cNvPr id="5" name="Tabla 3">
            <a:extLst>
              <a:ext uri="{FF2B5EF4-FFF2-40B4-BE49-F238E27FC236}">
                <a16:creationId xmlns:a16="http://schemas.microsoft.com/office/drawing/2014/main" id="{C53E4998-A4D6-7302-3910-4AB1B27C8114}"/>
              </a:ext>
            </a:extLst>
          </p:cNvPr>
          <p:cNvGraphicFramePr>
            <a:graphicFrameLocks noGrp="1"/>
          </p:cNvGraphicFramePr>
          <p:nvPr>
            <p:extLst>
              <p:ext uri="{D42A27DB-BD31-4B8C-83A1-F6EECF244321}">
                <p14:modId xmlns:p14="http://schemas.microsoft.com/office/powerpoint/2010/main" val="1668809051"/>
              </p:ext>
            </p:extLst>
          </p:nvPr>
        </p:nvGraphicFramePr>
        <p:xfrm>
          <a:off x="6863677" y="1904102"/>
          <a:ext cx="4345412" cy="4629850"/>
        </p:xfrm>
        <a:graphic>
          <a:graphicData uri="http://schemas.openxmlformats.org/drawingml/2006/table">
            <a:tbl>
              <a:tblPr bandRow="1">
                <a:tableStyleId>{5C22544A-7EE6-4342-B048-85BDC9FD1C3A}</a:tableStyleId>
              </a:tblPr>
              <a:tblGrid>
                <a:gridCol w="1434432">
                  <a:extLst>
                    <a:ext uri="{9D8B030D-6E8A-4147-A177-3AD203B41FA5}">
                      <a16:colId xmlns:a16="http://schemas.microsoft.com/office/drawing/2014/main" val="3105760098"/>
                    </a:ext>
                  </a:extLst>
                </a:gridCol>
                <a:gridCol w="2910980">
                  <a:extLst>
                    <a:ext uri="{9D8B030D-6E8A-4147-A177-3AD203B41FA5}">
                      <a16:colId xmlns:a16="http://schemas.microsoft.com/office/drawing/2014/main" val="2177411679"/>
                    </a:ext>
                  </a:extLst>
                </a:gridCol>
              </a:tblGrid>
              <a:tr h="324952">
                <a:tc rowSpan="5">
                  <a:txBody>
                    <a:bodyPr/>
                    <a:lstStyle/>
                    <a:p>
                      <a:pPr algn="ctr"/>
                      <a:r>
                        <a:rPr lang="en-US" b="1">
                          <a:solidFill>
                            <a:schemeClr val="bg1"/>
                          </a:solidFill>
                        </a:rPr>
                        <a:t>5 MATERIAS COMUNES</a:t>
                      </a:r>
                    </a:p>
                  </a:txBody>
                  <a:tcPr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algn="l"/>
                      <a:r>
                        <a:rPr lang="en-US" dirty="0"/>
                        <a:t>HISTORIA DE ESPAÑA</a:t>
                      </a:r>
                    </a:p>
                  </a:txBody>
                  <a:tcPr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57453637"/>
                  </a:ext>
                </a:extLst>
              </a:tr>
              <a:tr h="305844">
                <a:tc vMerge="1">
                  <a:txBody>
                    <a:bodyPr/>
                    <a:lstStyle/>
                    <a:p>
                      <a:endParaRPr lang="en-US"/>
                    </a:p>
                  </a:txBody>
                  <a:tcPr>
                    <a:solidFill>
                      <a:schemeClr val="accent1"/>
                    </a:solidFill>
                  </a:tcPr>
                </a:tc>
                <a:tc>
                  <a:txBody>
                    <a:bodyPr/>
                    <a:lstStyle/>
                    <a:p>
                      <a:pPr algn="l"/>
                      <a:r>
                        <a:rPr lang="en-US" dirty="0"/>
                        <a:t>HISTORIA DE LA FILOSOFÍA</a:t>
                      </a: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463127967"/>
                  </a:ext>
                </a:extLst>
              </a:tr>
              <a:tr h="535228">
                <a:tc vMerge="1">
                  <a:txBody>
                    <a:bodyPr/>
                    <a:lstStyle/>
                    <a:p>
                      <a:endParaRPr lang="en-US"/>
                    </a:p>
                  </a:txBody>
                  <a:tcPr>
                    <a:solidFill>
                      <a:schemeClr val="accent1"/>
                    </a:solidFill>
                  </a:tcPr>
                </a:tc>
                <a:tc>
                  <a:txBody>
                    <a:bodyPr/>
                    <a:lstStyle/>
                    <a:p>
                      <a:pPr algn="l"/>
                      <a:r>
                        <a:rPr lang="en-US" dirty="0"/>
                        <a:t>VALENCIANO: LENGUA </a:t>
                      </a:r>
                    </a:p>
                    <a:p>
                      <a:pPr algn="l"/>
                      <a:r>
                        <a:rPr lang="en-US" dirty="0"/>
                        <a:t>Y LITERATURA II</a:t>
                      </a: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675050145"/>
                  </a:ext>
                </a:extLst>
              </a:tr>
              <a:tr h="535228">
                <a:tc vMerge="1">
                  <a:txBody>
                    <a:bodyPr/>
                    <a:lstStyle/>
                    <a:p>
                      <a:endParaRPr lang="en-US"/>
                    </a:p>
                  </a:txBody>
                  <a:tcPr>
                    <a:solidFill>
                      <a:schemeClr val="accent1"/>
                    </a:solidFill>
                  </a:tcPr>
                </a:tc>
                <a:tc>
                  <a:txBody>
                    <a:bodyPr/>
                    <a:lstStyle/>
                    <a:p>
                      <a:pPr algn="l"/>
                      <a:r>
                        <a:rPr lang="en-US" dirty="0"/>
                        <a:t>LENGUA CASTELLANA </a:t>
                      </a:r>
                    </a:p>
                    <a:p>
                      <a:pPr algn="l"/>
                      <a:r>
                        <a:rPr lang="en-US" dirty="0"/>
                        <a:t>Y LITERATURA II</a:t>
                      </a: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21629920"/>
                  </a:ext>
                </a:extLst>
              </a:tr>
              <a:tr h="305844">
                <a:tc vMerge="1">
                  <a:txBody>
                    <a:bodyPr/>
                    <a:lstStyle/>
                    <a:p>
                      <a:endParaRPr lang="en-US"/>
                    </a:p>
                  </a:txBody>
                  <a:tcPr>
                    <a:solidFill>
                      <a:schemeClr val="accent1"/>
                    </a:solidFill>
                  </a:tcPr>
                </a:tc>
                <a:tc>
                  <a:txBody>
                    <a:bodyPr/>
                    <a:lstStyle/>
                    <a:p>
                      <a:pPr algn="l"/>
                      <a:r>
                        <a:rPr lang="en-US" dirty="0"/>
                        <a:t>LENGUA EXTRANJERA II</a:t>
                      </a: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682914479"/>
                  </a:ext>
                </a:extLst>
              </a:tr>
              <a:tr h="30480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rPr>
                        <a:t>3 MATERIAS ESPECÍFICAS QUE</a:t>
                      </a:r>
                      <a:endParaRPr lang="en-US" dirty="0"/>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solidFill>
                  </a:tcPr>
                </a:tc>
                <a:tc hMerge="1">
                  <a:txBody>
                    <a:bodyPr/>
                    <a:lstStyle/>
                    <a:p>
                      <a:pPr algn="r"/>
                      <a:endParaRPr lang="en-US" dirty="0"/>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419932034"/>
                  </a:ext>
                </a:extLst>
              </a:tr>
              <a:tr h="251869">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latin typeface="+mn-lt"/>
                          <a:ea typeface="+mn-ea"/>
                          <a:cs typeface="+mn-cs"/>
                        </a:rPr>
                        <a:t>DETERMINAN LA MODALIDAD DE</a:t>
                      </a: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lumMod val="60000"/>
                        <a:lumOff val="40000"/>
                      </a:schemeClr>
                    </a:solidFill>
                  </a:tcPr>
                </a:tc>
                <a:tc hMerge="1">
                  <a:txBody>
                    <a:bodyPr/>
                    <a:lstStyle/>
                    <a:p>
                      <a:endParaRPr lang="en-US"/>
                    </a:p>
                  </a:txBody>
                  <a:tcPr/>
                </a:tc>
                <a:extLst>
                  <a:ext uri="{0D108BD9-81ED-4DB2-BD59-A6C34878D82A}">
                    <a16:rowId xmlns:a16="http://schemas.microsoft.com/office/drawing/2014/main" val="3081064666"/>
                  </a:ext>
                </a:extLst>
              </a:tr>
              <a:tr h="30480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latin typeface="+mn-lt"/>
                          <a:ea typeface="+mn-ea"/>
                          <a:cs typeface="+mn-cs"/>
                        </a:rPr>
                        <a:t>BACHILLERATO</a:t>
                      </a: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lumMod val="60000"/>
                        <a:lumOff val="40000"/>
                      </a:schemeClr>
                    </a:solidFill>
                  </a:tcPr>
                </a:tc>
                <a:tc hMerge="1">
                  <a:txBody>
                    <a:bodyPr/>
                    <a:lstStyle/>
                    <a:p>
                      <a:endParaRPr lang="en-US"/>
                    </a:p>
                  </a:txBody>
                  <a:tcPr/>
                </a:tc>
                <a:extLst>
                  <a:ext uri="{0D108BD9-81ED-4DB2-BD59-A6C34878D82A}">
                    <a16:rowId xmlns:a16="http://schemas.microsoft.com/office/drawing/2014/main" val="265536537"/>
                  </a:ext>
                </a:extLst>
              </a:tr>
              <a:tr h="42361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solidFill>
                          <a:latin typeface="+mn-lt"/>
                          <a:ea typeface="+mn-ea"/>
                          <a:cs typeface="+mn-cs"/>
                        </a:rPr>
                        <a:t>1 MATERIA OPTATIVA</a:t>
                      </a: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6">
                        <a:lumMod val="75000"/>
                      </a:schemeClr>
                    </a:solidFill>
                  </a:tcPr>
                </a:tc>
                <a:tc hMerge="1">
                  <a:txBody>
                    <a:bodyPr/>
                    <a:lstStyle/>
                    <a:p>
                      <a:pPr algn="r"/>
                      <a:endParaRPr lang="en-US" dirty="0"/>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chemeClr val="accent6">
                        <a:lumMod val="40000"/>
                        <a:lumOff val="60000"/>
                      </a:schemeClr>
                    </a:solidFill>
                  </a:tcPr>
                </a:tc>
                <a:extLst>
                  <a:ext uri="{0D108BD9-81ED-4DB2-BD59-A6C34878D82A}">
                    <a16:rowId xmlns:a16="http://schemas.microsoft.com/office/drawing/2014/main" val="18409428"/>
                  </a:ext>
                </a:extLst>
              </a:tr>
              <a:tr h="21180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solidFill>
                          <a:latin typeface="+mn-lt"/>
                          <a:ea typeface="+mn-ea"/>
                          <a:cs typeface="+mn-cs"/>
                        </a:rPr>
                        <a:t>TUTORÍA (</a:t>
                      </a:r>
                      <a:r>
                        <a:rPr lang="en-US" sz="1800" b="1" kern="1200" dirty="0" err="1">
                          <a:solidFill>
                            <a:schemeClr val="bg1"/>
                          </a:solidFill>
                          <a:latin typeface="+mn-lt"/>
                          <a:ea typeface="+mn-ea"/>
                          <a:cs typeface="+mn-cs"/>
                        </a:rPr>
                        <a:t>Obligatoria</a:t>
                      </a:r>
                      <a:r>
                        <a:rPr lang="en-US" sz="1800" b="1" kern="1200" dirty="0">
                          <a:solidFill>
                            <a:schemeClr val="bg1"/>
                          </a:solidFill>
                          <a:latin typeface="+mn-lt"/>
                          <a:ea typeface="+mn-ea"/>
                          <a:cs typeface="+mn-cs"/>
                        </a:rPr>
                        <a:t>)</a:t>
                      </a: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hMerge="1">
                  <a:txBody>
                    <a:bodyPr/>
                    <a:lstStyle/>
                    <a:p>
                      <a:pPr algn="r"/>
                      <a:endParaRPr lang="en-US" dirty="0"/>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chemeClr val="accent6">
                        <a:lumMod val="40000"/>
                        <a:lumOff val="60000"/>
                      </a:schemeClr>
                    </a:solidFill>
                  </a:tcPr>
                </a:tc>
                <a:extLst>
                  <a:ext uri="{0D108BD9-81ED-4DB2-BD59-A6C34878D82A}">
                    <a16:rowId xmlns:a16="http://schemas.microsoft.com/office/drawing/2014/main" val="3152379548"/>
                  </a:ext>
                </a:extLst>
              </a:tr>
              <a:tr h="21180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solidFill>
                          <a:latin typeface="+mn-lt"/>
                          <a:ea typeface="+mn-ea"/>
                          <a:cs typeface="+mn-cs"/>
                        </a:rPr>
                        <a:t>RELIGIÓN (</a:t>
                      </a:r>
                      <a:r>
                        <a:rPr lang="en-US" sz="1800" b="1" kern="1200" dirty="0" err="1">
                          <a:solidFill>
                            <a:schemeClr val="bg1"/>
                          </a:solidFill>
                          <a:latin typeface="+mn-lt"/>
                          <a:ea typeface="+mn-ea"/>
                          <a:cs typeface="+mn-cs"/>
                        </a:rPr>
                        <a:t>Opcional</a:t>
                      </a:r>
                      <a:r>
                        <a:rPr lang="en-US" sz="1800" b="1" kern="1200" dirty="0">
                          <a:solidFill>
                            <a:schemeClr val="bg1"/>
                          </a:solidFill>
                          <a:latin typeface="+mn-lt"/>
                          <a:ea typeface="+mn-ea"/>
                          <a:cs typeface="+mn-cs"/>
                        </a:rPr>
                        <a:t>) </a:t>
                      </a:r>
                    </a:p>
                  </a:txBody>
                  <a:tcPr anchor="ctr">
                    <a:lnT w="38100" cap="flat" cmpd="sng" algn="ctr">
                      <a:solidFill>
                        <a:schemeClr val="bg1"/>
                      </a:solidFill>
                      <a:prstDash val="solid"/>
                      <a:round/>
                      <a:headEnd type="none" w="med" len="med"/>
                      <a:tailEnd type="none" w="med" len="med"/>
                    </a:lnT>
                    <a:solidFill>
                      <a:srgbClr val="C00000"/>
                    </a:solidFill>
                  </a:tcPr>
                </a:tc>
                <a:tc hMerge="1">
                  <a:txBody>
                    <a:bodyPr/>
                    <a:lstStyle/>
                    <a:p>
                      <a:endParaRPr lang="en-US"/>
                    </a:p>
                  </a:txBody>
                  <a:tcPr/>
                </a:tc>
                <a:extLst>
                  <a:ext uri="{0D108BD9-81ED-4DB2-BD59-A6C34878D82A}">
                    <a16:rowId xmlns:a16="http://schemas.microsoft.com/office/drawing/2014/main" val="3906348444"/>
                  </a:ext>
                </a:extLst>
              </a:tr>
            </a:tbl>
          </a:graphicData>
        </a:graphic>
      </p:graphicFrame>
      <p:sp>
        <p:nvSpPr>
          <p:cNvPr id="7" name="CuadroTexto 6">
            <a:extLst>
              <a:ext uri="{FF2B5EF4-FFF2-40B4-BE49-F238E27FC236}">
                <a16:creationId xmlns:a16="http://schemas.microsoft.com/office/drawing/2014/main" id="{7550C33A-3E4F-4C05-A39D-DE070CFE5569}"/>
              </a:ext>
            </a:extLst>
          </p:cNvPr>
          <p:cNvSpPr txBox="1"/>
          <p:nvPr/>
        </p:nvSpPr>
        <p:spPr>
          <a:xfrm>
            <a:off x="6863677" y="1174043"/>
            <a:ext cx="4345412" cy="584775"/>
          </a:xfrm>
          <a:prstGeom prst="rect">
            <a:avLst/>
          </a:prstGeom>
          <a:noFill/>
        </p:spPr>
        <p:txBody>
          <a:bodyPr wrap="square" rtlCol="0">
            <a:spAutoFit/>
          </a:bodyPr>
          <a:lstStyle/>
          <a:p>
            <a:pPr algn="ctr"/>
            <a:r>
              <a:rPr lang="es-ES" sz="3200" b="1" dirty="0">
                <a:solidFill>
                  <a:schemeClr val="accent3">
                    <a:lumMod val="50000"/>
                  </a:schemeClr>
                </a:solidFill>
                <a:ea typeface="+mj-ea"/>
                <a:cs typeface="+mj-cs"/>
              </a:rPr>
              <a:t>2º Bachillerato</a:t>
            </a:r>
          </a:p>
        </p:txBody>
      </p:sp>
    </p:spTree>
    <p:extLst>
      <p:ext uri="{BB962C8B-B14F-4D97-AF65-F5344CB8AC3E}">
        <p14:creationId xmlns:p14="http://schemas.microsoft.com/office/powerpoint/2010/main" val="4085622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CF7"/>
        </a:solidFill>
        <a:effectLst/>
      </p:bgPr>
    </p:bg>
    <p:spTree>
      <p:nvGrpSpPr>
        <p:cNvPr id="1" name=""/>
        <p:cNvGrpSpPr/>
        <p:nvPr/>
      </p:nvGrpSpPr>
      <p:grpSpPr>
        <a:xfrm>
          <a:off x="0" y="0"/>
          <a:ext cx="0" cy="0"/>
          <a:chOff x="0" y="0"/>
          <a:chExt cx="0" cy="0"/>
        </a:xfrm>
      </p:grpSpPr>
      <p:cxnSp>
        <p:nvCxnSpPr>
          <p:cNvPr id="13" name="Conector recto 12">
            <a:extLst>
              <a:ext uri="{FF2B5EF4-FFF2-40B4-BE49-F238E27FC236}">
                <a16:creationId xmlns:a16="http://schemas.microsoft.com/office/drawing/2014/main" id="{C17C957D-D860-F925-FF17-DB9F4206F05D}"/>
              </a:ext>
            </a:extLst>
          </p:cNvPr>
          <p:cNvCxnSpPr>
            <a:cxnSpLocks/>
          </p:cNvCxnSpPr>
          <p:nvPr/>
        </p:nvCxnSpPr>
        <p:spPr>
          <a:xfrm flipV="1">
            <a:off x="3332402" y="5018820"/>
            <a:ext cx="1428784" cy="907040"/>
          </a:xfrm>
          <a:prstGeom prst="line">
            <a:avLst/>
          </a:prstGeom>
          <a:ln w="101600">
            <a:solidFill>
              <a:schemeClr val="accent6">
                <a:lumMod val="40000"/>
                <a:lumOff val="60000"/>
              </a:schemeClr>
            </a:solidFill>
          </a:ln>
        </p:spPr>
        <p:style>
          <a:lnRef idx="3">
            <a:schemeClr val="accent2"/>
          </a:lnRef>
          <a:fillRef idx="0">
            <a:schemeClr val="accent2"/>
          </a:fillRef>
          <a:effectRef idx="2">
            <a:schemeClr val="accent2"/>
          </a:effectRef>
          <a:fontRef idx="minor">
            <a:schemeClr val="tx1"/>
          </a:fontRef>
        </p:style>
      </p:cxnSp>
      <p:cxnSp>
        <p:nvCxnSpPr>
          <p:cNvPr id="9" name="Conector recto 8">
            <a:extLst>
              <a:ext uri="{FF2B5EF4-FFF2-40B4-BE49-F238E27FC236}">
                <a16:creationId xmlns:a16="http://schemas.microsoft.com/office/drawing/2014/main" id="{5EF7D63F-1192-95B3-2893-87713E44D894}"/>
              </a:ext>
            </a:extLst>
          </p:cNvPr>
          <p:cNvCxnSpPr>
            <a:cxnSpLocks/>
          </p:cNvCxnSpPr>
          <p:nvPr/>
        </p:nvCxnSpPr>
        <p:spPr>
          <a:xfrm flipV="1">
            <a:off x="3316325" y="2495066"/>
            <a:ext cx="1444861" cy="2411707"/>
          </a:xfrm>
          <a:prstGeom prst="line">
            <a:avLst/>
          </a:prstGeom>
          <a:ln w="101600">
            <a:solidFill>
              <a:schemeClr val="accent2">
                <a:lumMod val="40000"/>
                <a:lumOff val="60000"/>
              </a:schemeClr>
            </a:solidFill>
          </a:ln>
        </p:spPr>
        <p:style>
          <a:lnRef idx="3">
            <a:schemeClr val="accent2"/>
          </a:lnRef>
          <a:fillRef idx="0">
            <a:schemeClr val="accent2"/>
          </a:fillRef>
          <a:effectRef idx="2">
            <a:schemeClr val="accent2"/>
          </a:effectRef>
          <a:fontRef idx="minor">
            <a:schemeClr val="tx1"/>
          </a:fontRef>
        </p:style>
      </p:cxnSp>
      <p:cxnSp>
        <p:nvCxnSpPr>
          <p:cNvPr id="6" name="Conector recto 5">
            <a:extLst>
              <a:ext uri="{FF2B5EF4-FFF2-40B4-BE49-F238E27FC236}">
                <a16:creationId xmlns:a16="http://schemas.microsoft.com/office/drawing/2014/main" id="{F88FFA44-21D8-0C58-D757-73DDD57C8E79}"/>
              </a:ext>
            </a:extLst>
          </p:cNvPr>
          <p:cNvCxnSpPr>
            <a:cxnSpLocks/>
          </p:cNvCxnSpPr>
          <p:nvPr/>
        </p:nvCxnSpPr>
        <p:spPr>
          <a:xfrm flipV="1">
            <a:off x="3300248" y="1051034"/>
            <a:ext cx="1460938" cy="3037490"/>
          </a:xfrm>
          <a:prstGeom prst="line">
            <a:avLst/>
          </a:prstGeom>
          <a:ln w="101600"/>
        </p:spPr>
        <p:style>
          <a:lnRef idx="3">
            <a:schemeClr val="accent2"/>
          </a:lnRef>
          <a:fillRef idx="0">
            <a:schemeClr val="accent2"/>
          </a:fillRef>
          <a:effectRef idx="2">
            <a:schemeClr val="accent2"/>
          </a:effectRef>
          <a:fontRef idx="minor">
            <a:schemeClr val="tx1"/>
          </a:fontRef>
        </p:style>
      </p:cxnSp>
      <p:graphicFrame>
        <p:nvGraphicFramePr>
          <p:cNvPr id="3" name="Tabla 3">
            <a:extLst>
              <a:ext uri="{FF2B5EF4-FFF2-40B4-BE49-F238E27FC236}">
                <a16:creationId xmlns:a16="http://schemas.microsoft.com/office/drawing/2014/main" id="{6C51134B-354C-71EB-FADD-190C9E75D5EF}"/>
              </a:ext>
            </a:extLst>
          </p:cNvPr>
          <p:cNvGraphicFramePr>
            <a:graphicFrameLocks noGrp="1"/>
          </p:cNvGraphicFramePr>
          <p:nvPr>
            <p:extLst>
              <p:ext uri="{D42A27DB-BD31-4B8C-83A1-F6EECF244321}">
                <p14:modId xmlns:p14="http://schemas.microsoft.com/office/powerpoint/2010/main" val="2985067467"/>
              </p:ext>
            </p:extLst>
          </p:nvPr>
        </p:nvGraphicFramePr>
        <p:xfrm>
          <a:off x="276922" y="830505"/>
          <a:ext cx="3117919" cy="5617501"/>
        </p:xfrm>
        <a:graphic>
          <a:graphicData uri="http://schemas.openxmlformats.org/drawingml/2006/table">
            <a:tbl>
              <a:tblPr bandRow="1">
                <a:tableStyleId>{5C22544A-7EE6-4342-B048-85BDC9FD1C3A}</a:tableStyleId>
              </a:tblPr>
              <a:tblGrid>
                <a:gridCol w="581179">
                  <a:extLst>
                    <a:ext uri="{9D8B030D-6E8A-4147-A177-3AD203B41FA5}">
                      <a16:colId xmlns:a16="http://schemas.microsoft.com/office/drawing/2014/main" val="3105760098"/>
                    </a:ext>
                  </a:extLst>
                </a:gridCol>
                <a:gridCol w="2536740">
                  <a:extLst>
                    <a:ext uri="{9D8B030D-6E8A-4147-A177-3AD203B41FA5}">
                      <a16:colId xmlns:a16="http://schemas.microsoft.com/office/drawing/2014/main" val="2177411679"/>
                    </a:ext>
                  </a:extLst>
                </a:gridCol>
              </a:tblGrid>
              <a:tr h="584830">
                <a:tc rowSpan="5">
                  <a:txBody>
                    <a:bodyPr/>
                    <a:lstStyle/>
                    <a:p>
                      <a:pPr algn="ctr"/>
                      <a:r>
                        <a:rPr lang="en-US" b="1">
                          <a:solidFill>
                            <a:schemeClr val="bg1"/>
                          </a:solidFill>
                        </a:rPr>
                        <a:t>5 MATERIAS COMUNES</a:t>
                      </a:r>
                    </a:p>
                  </a:txBody>
                  <a:tcPr vert="vert270"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algn="l"/>
                      <a:r>
                        <a:rPr lang="en-US"/>
                        <a:t>EDUCACIÓN FÍSICA</a:t>
                      </a:r>
                    </a:p>
                  </a:txBody>
                  <a:tcPr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57453637"/>
                  </a:ext>
                </a:extLst>
              </a:tr>
              <a:tr h="406260">
                <a:tc vMerge="1">
                  <a:txBody>
                    <a:bodyPr/>
                    <a:lstStyle/>
                    <a:p>
                      <a:endParaRPr lang="en-US"/>
                    </a:p>
                  </a:txBody>
                  <a:tcPr>
                    <a:solidFill>
                      <a:schemeClr val="accent1"/>
                    </a:solidFill>
                  </a:tcPr>
                </a:tc>
                <a:tc>
                  <a:txBody>
                    <a:bodyPr/>
                    <a:lstStyle/>
                    <a:p>
                      <a:pPr algn="l"/>
                      <a:r>
                        <a:rPr lang="en-US"/>
                        <a:t>FILOSOFÍA</a:t>
                      </a: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463127967"/>
                  </a:ext>
                </a:extLst>
              </a:tr>
              <a:tr h="710955">
                <a:tc vMerge="1">
                  <a:txBody>
                    <a:bodyPr/>
                    <a:lstStyle/>
                    <a:p>
                      <a:endParaRPr lang="en-US"/>
                    </a:p>
                  </a:txBody>
                  <a:tcPr>
                    <a:solidFill>
                      <a:schemeClr val="accent1"/>
                    </a:solidFill>
                  </a:tcPr>
                </a:tc>
                <a:tc>
                  <a:txBody>
                    <a:bodyPr/>
                    <a:lstStyle/>
                    <a:p>
                      <a:pPr algn="l"/>
                      <a:r>
                        <a:rPr lang="en-US"/>
                        <a:t>VALENCIANO: LENGUA </a:t>
                      </a:r>
                    </a:p>
                    <a:p>
                      <a:pPr algn="l"/>
                      <a:r>
                        <a:rPr lang="en-US"/>
                        <a:t>Y LITERATURA I</a:t>
                      </a: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675050145"/>
                  </a:ext>
                </a:extLst>
              </a:tr>
              <a:tr h="760990">
                <a:tc vMerge="1">
                  <a:txBody>
                    <a:bodyPr/>
                    <a:lstStyle/>
                    <a:p>
                      <a:endParaRPr lang="en-US"/>
                    </a:p>
                  </a:txBody>
                  <a:tcPr>
                    <a:solidFill>
                      <a:schemeClr val="accent1"/>
                    </a:solidFill>
                  </a:tcPr>
                </a:tc>
                <a:tc>
                  <a:txBody>
                    <a:bodyPr/>
                    <a:lstStyle/>
                    <a:p>
                      <a:pPr algn="l"/>
                      <a:r>
                        <a:rPr lang="en-US"/>
                        <a:t>LENGUA CASTELLANA </a:t>
                      </a:r>
                    </a:p>
                    <a:p>
                      <a:pPr algn="l"/>
                      <a:r>
                        <a:rPr lang="en-US"/>
                        <a:t>Y LITERATURA I</a:t>
                      </a: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21629920"/>
                  </a:ext>
                </a:extLst>
              </a:tr>
              <a:tr h="364060">
                <a:tc vMerge="1">
                  <a:txBody>
                    <a:bodyPr/>
                    <a:lstStyle/>
                    <a:p>
                      <a:endParaRPr lang="en-US"/>
                    </a:p>
                  </a:txBody>
                  <a:tcPr>
                    <a:solidFill>
                      <a:schemeClr val="accent1"/>
                    </a:solidFill>
                  </a:tcPr>
                </a:tc>
                <a:tc>
                  <a:txBody>
                    <a:bodyPr/>
                    <a:lstStyle/>
                    <a:p>
                      <a:pPr algn="l"/>
                      <a:r>
                        <a:rPr lang="en-US" dirty="0"/>
                        <a:t>LENGUA EXTRANJERA I</a:t>
                      </a: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682914479"/>
                  </a:ext>
                </a:extLst>
              </a:tr>
              <a:tr h="573500">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a:solidFill>
                            <a:schemeClr val="bg1"/>
                          </a:solidFill>
                        </a:rPr>
                        <a:t>3 MATERIAS ESPECÍFICAS</a:t>
                      </a:r>
                      <a:endParaRPr lang="en-US"/>
                    </a:p>
                  </a:txBody>
                  <a:tcPr vert="vert27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solidFill>
                  </a:tcPr>
                </a:tc>
                <a:tc>
                  <a:txBody>
                    <a:bodyPr/>
                    <a:lstStyle/>
                    <a:p>
                      <a:pPr algn="r"/>
                      <a:r>
                        <a:rPr lang="en-US" dirty="0"/>
                        <a:t>ELEGIR 1 MATERIA OBLIGATORIA ENTRE:</a:t>
                      </a: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419932034"/>
                  </a:ext>
                </a:extLst>
              </a:tr>
              <a:tr h="503482">
                <a:tc vMerge="1">
                  <a:txBody>
                    <a:bodyPr/>
                    <a:lstStyle/>
                    <a:p>
                      <a:endParaRPr lang="en-US"/>
                    </a:p>
                  </a:txBody>
                  <a:tcPr>
                    <a:solidFill>
                      <a:schemeClr val="accent2"/>
                    </a:solidFill>
                  </a:tcPr>
                </a:tc>
                <a:tc>
                  <a:txBody>
                    <a:bodyPr/>
                    <a:lstStyle/>
                    <a:p>
                      <a:pPr algn="r"/>
                      <a:r>
                        <a:rPr lang="en-US"/>
                        <a:t>ELEGIR 2 </a:t>
                      </a: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2542412814"/>
                  </a:ext>
                </a:extLst>
              </a:tr>
              <a:tr h="470041">
                <a:tc vMerge="1">
                  <a:txBody>
                    <a:bodyPr/>
                    <a:lstStyle/>
                    <a:p>
                      <a:endParaRPr lang="en-US"/>
                    </a:p>
                  </a:txBody>
                  <a:tcPr>
                    <a:solidFill>
                      <a:schemeClr val="accent2"/>
                    </a:solidFill>
                  </a:tcPr>
                </a:tc>
                <a:tc>
                  <a:txBody>
                    <a:bodyPr/>
                    <a:lstStyle/>
                    <a:p>
                      <a:pPr algn="r"/>
                      <a:r>
                        <a:rPr lang="en-US" dirty="0"/>
                        <a:t>MATERIAS ENTRE:</a:t>
                      </a: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538192128"/>
                  </a:ext>
                </a:extLst>
              </a:tr>
              <a:tr h="117510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a:solidFill>
                            <a:schemeClr val="bg1"/>
                          </a:solidFill>
                          <a:latin typeface="+mn-lt"/>
                          <a:ea typeface="+mn-ea"/>
                          <a:cs typeface="+mn-cs"/>
                        </a:rPr>
                        <a:t>1 MATERIA OPTATIVA</a:t>
                      </a:r>
                    </a:p>
                  </a:txBody>
                  <a:tcPr vert="vert27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chemeClr val="accent6">
                        <a:lumMod val="75000"/>
                      </a:schemeClr>
                    </a:solidFill>
                  </a:tcPr>
                </a:tc>
                <a:tc>
                  <a:txBody>
                    <a:bodyPr/>
                    <a:lstStyle/>
                    <a:p>
                      <a:pPr algn="r"/>
                      <a:r>
                        <a:rPr lang="en-US" dirty="0"/>
                        <a:t>ELEGIR 1 MATERIA ENTRE:</a:t>
                      </a: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chemeClr val="accent6">
                        <a:lumMod val="40000"/>
                        <a:lumOff val="60000"/>
                      </a:schemeClr>
                    </a:solidFill>
                  </a:tcPr>
                </a:tc>
                <a:extLst>
                  <a:ext uri="{0D108BD9-81ED-4DB2-BD59-A6C34878D82A}">
                    <a16:rowId xmlns:a16="http://schemas.microsoft.com/office/drawing/2014/main" val="18409428"/>
                  </a:ext>
                </a:extLst>
              </a:tr>
            </a:tbl>
          </a:graphicData>
        </a:graphic>
      </p:graphicFrame>
      <p:sp>
        <p:nvSpPr>
          <p:cNvPr id="12" name="Título 1">
            <a:extLst>
              <a:ext uri="{FF2B5EF4-FFF2-40B4-BE49-F238E27FC236}">
                <a16:creationId xmlns:a16="http://schemas.microsoft.com/office/drawing/2014/main" id="{82EE719C-BCBF-2292-BC39-951E56CB0924}"/>
              </a:ext>
            </a:extLst>
          </p:cNvPr>
          <p:cNvSpPr txBox="1">
            <a:spLocks/>
          </p:cNvSpPr>
          <p:nvPr/>
        </p:nvSpPr>
        <p:spPr>
          <a:xfrm>
            <a:off x="1098414" y="182384"/>
            <a:ext cx="10816664" cy="69069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3600" b="1" dirty="0">
                <a:solidFill>
                  <a:schemeClr val="accent3">
                    <a:lumMod val="50000"/>
                  </a:schemeClr>
                </a:solidFill>
                <a:latin typeface="+mn-lt"/>
              </a:rPr>
              <a:t>1º BACHILLERATO  Artes: Música y Artes Escénicas</a:t>
            </a:r>
          </a:p>
        </p:txBody>
      </p:sp>
      <p:cxnSp>
        <p:nvCxnSpPr>
          <p:cNvPr id="14" name="Conector recto 13">
            <a:extLst>
              <a:ext uri="{FF2B5EF4-FFF2-40B4-BE49-F238E27FC236}">
                <a16:creationId xmlns:a16="http://schemas.microsoft.com/office/drawing/2014/main" id="{12D48844-BD03-3DD0-B21D-B242B2238A1F}"/>
              </a:ext>
            </a:extLst>
          </p:cNvPr>
          <p:cNvCxnSpPr>
            <a:cxnSpLocks/>
          </p:cNvCxnSpPr>
          <p:nvPr/>
        </p:nvCxnSpPr>
        <p:spPr>
          <a:xfrm>
            <a:off x="130629" y="718457"/>
            <a:ext cx="11952514" cy="0"/>
          </a:xfrm>
          <a:prstGeom prst="line">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2" name="Tabla 22">
            <a:extLst>
              <a:ext uri="{FF2B5EF4-FFF2-40B4-BE49-F238E27FC236}">
                <a16:creationId xmlns:a16="http://schemas.microsoft.com/office/drawing/2014/main" id="{CFCD3221-7567-E86F-8E3A-D4856F318327}"/>
              </a:ext>
            </a:extLst>
          </p:cNvPr>
          <p:cNvGraphicFramePr>
            <a:graphicFrameLocks noGrp="1"/>
          </p:cNvGraphicFramePr>
          <p:nvPr>
            <p:extLst>
              <p:ext uri="{D42A27DB-BD31-4B8C-83A1-F6EECF244321}">
                <p14:modId xmlns:p14="http://schemas.microsoft.com/office/powerpoint/2010/main" val="93208155"/>
              </p:ext>
            </p:extLst>
          </p:nvPr>
        </p:nvGraphicFramePr>
        <p:xfrm>
          <a:off x="4566243" y="935192"/>
          <a:ext cx="7177320" cy="914400"/>
        </p:xfrm>
        <a:graphic>
          <a:graphicData uri="http://schemas.openxmlformats.org/drawingml/2006/table">
            <a:tbl>
              <a:tblPr>
                <a:tableStyleId>{5C22544A-7EE6-4342-B048-85BDC9FD1C3A}</a:tableStyleId>
              </a:tblPr>
              <a:tblGrid>
                <a:gridCol w="7177320">
                  <a:extLst>
                    <a:ext uri="{9D8B030D-6E8A-4147-A177-3AD203B41FA5}">
                      <a16:colId xmlns:a16="http://schemas.microsoft.com/office/drawing/2014/main" val="3103584026"/>
                    </a:ext>
                  </a:extLst>
                </a:gridCol>
              </a:tblGrid>
              <a:tr h="3267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2400" kern="1200">
                          <a:solidFill>
                            <a:schemeClr val="dk1"/>
                          </a:solidFill>
                          <a:effectLst/>
                          <a:latin typeface="+mn-lt"/>
                          <a:ea typeface="+mn-ea"/>
                          <a:cs typeface="+mn-cs"/>
                        </a:rPr>
                        <a:t>Análisis Musical I</a:t>
                      </a:r>
                      <a:endParaRPr lang="en-US" sz="2400"/>
                    </a:p>
                  </a:txBody>
                  <a:tcPr anchor="ctr">
                    <a:solidFill>
                      <a:schemeClr val="accent2"/>
                    </a:solidFill>
                  </a:tcPr>
                </a:tc>
                <a:extLst>
                  <a:ext uri="{0D108BD9-81ED-4DB2-BD59-A6C34878D82A}">
                    <a16:rowId xmlns:a16="http://schemas.microsoft.com/office/drawing/2014/main" val="3839029350"/>
                  </a:ext>
                </a:extLst>
              </a:tr>
              <a:tr h="3267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2400" kern="1200" dirty="0">
                          <a:solidFill>
                            <a:schemeClr val="dk1"/>
                          </a:solidFill>
                          <a:effectLst/>
                          <a:latin typeface="+mn-lt"/>
                          <a:ea typeface="+mn-ea"/>
                          <a:cs typeface="+mn-cs"/>
                        </a:rPr>
                        <a:t>Artes Escénicas I</a:t>
                      </a:r>
                      <a:endParaRPr lang="en-US" sz="2400" dirty="0"/>
                    </a:p>
                  </a:txBody>
                  <a:tcPr anchor="ctr">
                    <a:solidFill>
                      <a:schemeClr val="accent2"/>
                    </a:solidFill>
                  </a:tcPr>
                </a:tc>
                <a:extLst>
                  <a:ext uri="{0D108BD9-81ED-4DB2-BD59-A6C34878D82A}">
                    <a16:rowId xmlns:a16="http://schemas.microsoft.com/office/drawing/2014/main" val="1801801131"/>
                  </a:ext>
                </a:extLst>
              </a:tr>
            </a:tbl>
          </a:graphicData>
        </a:graphic>
      </p:graphicFrame>
      <p:graphicFrame>
        <p:nvGraphicFramePr>
          <p:cNvPr id="23" name="Tabla 22">
            <a:extLst>
              <a:ext uri="{FF2B5EF4-FFF2-40B4-BE49-F238E27FC236}">
                <a16:creationId xmlns:a16="http://schemas.microsoft.com/office/drawing/2014/main" id="{2ABE2410-F709-9964-BD6E-B204B57EDCB7}"/>
              </a:ext>
            </a:extLst>
          </p:cNvPr>
          <p:cNvGraphicFramePr>
            <a:graphicFrameLocks noGrp="1"/>
          </p:cNvGraphicFramePr>
          <p:nvPr>
            <p:extLst>
              <p:ext uri="{D42A27DB-BD31-4B8C-83A1-F6EECF244321}">
                <p14:modId xmlns:p14="http://schemas.microsoft.com/office/powerpoint/2010/main" val="4277669934"/>
              </p:ext>
            </p:extLst>
          </p:nvPr>
        </p:nvGraphicFramePr>
        <p:xfrm>
          <a:off x="4566243" y="2205505"/>
          <a:ext cx="7177320" cy="1371600"/>
        </p:xfrm>
        <a:graphic>
          <a:graphicData uri="http://schemas.openxmlformats.org/drawingml/2006/table">
            <a:tbl>
              <a:tblPr>
                <a:tableStyleId>{5C22544A-7EE6-4342-B048-85BDC9FD1C3A}</a:tableStyleId>
              </a:tblPr>
              <a:tblGrid>
                <a:gridCol w="3588660">
                  <a:extLst>
                    <a:ext uri="{9D8B030D-6E8A-4147-A177-3AD203B41FA5}">
                      <a16:colId xmlns:a16="http://schemas.microsoft.com/office/drawing/2014/main" val="3103584026"/>
                    </a:ext>
                  </a:extLst>
                </a:gridCol>
                <a:gridCol w="3588660">
                  <a:extLst>
                    <a:ext uri="{9D8B030D-6E8A-4147-A177-3AD203B41FA5}">
                      <a16:colId xmlns:a16="http://schemas.microsoft.com/office/drawing/2014/main" val="1876691613"/>
                    </a:ext>
                  </a:extLst>
                </a:gridCol>
              </a:tblGrid>
              <a:tr h="328866">
                <a:tc>
                  <a:txBody>
                    <a:bodyPr/>
                    <a:lstStyle/>
                    <a:p>
                      <a:r>
                        <a:rPr lang="es-ES" sz="2400" kern="1200">
                          <a:solidFill>
                            <a:schemeClr val="dk1"/>
                          </a:solidFill>
                          <a:effectLst/>
                          <a:latin typeface="+mn-lt"/>
                          <a:ea typeface="+mn-ea"/>
                          <a:cs typeface="+mn-cs"/>
                        </a:rPr>
                        <a:t>Análisis Musical I</a:t>
                      </a:r>
                      <a:endParaRPr lang="en-US" sz="2400" kern="1200">
                        <a:solidFill>
                          <a:schemeClr val="dk1"/>
                        </a:solidFill>
                        <a:effectLst/>
                        <a:latin typeface="+mn-lt"/>
                        <a:ea typeface="+mn-ea"/>
                        <a:cs typeface="+mn-cs"/>
                      </a:endParaRPr>
                    </a:p>
                  </a:txBody>
                  <a:tcPr anchor="ctr">
                    <a:solidFill>
                      <a:schemeClr val="accent2">
                        <a:lumMod val="40000"/>
                        <a:lumOff val="60000"/>
                      </a:schemeClr>
                    </a:solidFill>
                  </a:tcPr>
                </a:tc>
                <a:tc>
                  <a:txBody>
                    <a:bodyPr/>
                    <a:lstStyle/>
                    <a:p>
                      <a:r>
                        <a:rPr lang="es-ES" sz="2400" kern="1200">
                          <a:solidFill>
                            <a:schemeClr val="dk1"/>
                          </a:solidFill>
                          <a:effectLst/>
                          <a:latin typeface="+mn-lt"/>
                          <a:ea typeface="+mn-ea"/>
                          <a:cs typeface="+mn-cs"/>
                        </a:rPr>
                        <a:t>Artes Escénicas I</a:t>
                      </a:r>
                      <a:endParaRPr lang="en-US" sz="2400" kern="1200">
                        <a:solidFill>
                          <a:schemeClr val="dk1"/>
                        </a:solidFill>
                        <a:effectLst/>
                        <a:latin typeface="+mn-lt"/>
                        <a:ea typeface="+mn-ea"/>
                        <a:cs typeface="+mn-cs"/>
                      </a:endParaRPr>
                    </a:p>
                  </a:txBody>
                  <a:tcPr anchor="ctr">
                    <a:solidFill>
                      <a:schemeClr val="accent2">
                        <a:lumMod val="40000"/>
                        <a:lumOff val="60000"/>
                      </a:schemeClr>
                    </a:solidFill>
                  </a:tcPr>
                </a:tc>
                <a:extLst>
                  <a:ext uri="{0D108BD9-81ED-4DB2-BD59-A6C34878D82A}">
                    <a16:rowId xmlns:a16="http://schemas.microsoft.com/office/drawing/2014/main" val="3839029350"/>
                  </a:ext>
                </a:extLst>
              </a:tr>
              <a:tr h="328866">
                <a:tc>
                  <a:txBody>
                    <a:bodyPr/>
                    <a:lstStyle/>
                    <a:p>
                      <a:r>
                        <a:rPr lang="es-ES" sz="2400" kern="1200">
                          <a:solidFill>
                            <a:schemeClr val="dk1"/>
                          </a:solidFill>
                          <a:effectLst/>
                          <a:latin typeface="+mn-lt"/>
                          <a:ea typeface="+mn-ea"/>
                          <a:cs typeface="+mn-cs"/>
                        </a:rPr>
                        <a:t>Coro y Técnica Vocal I</a:t>
                      </a:r>
                      <a:endParaRPr lang="en-US" sz="2400" kern="1200">
                        <a:solidFill>
                          <a:schemeClr val="dk1"/>
                        </a:solidFill>
                        <a:effectLst/>
                        <a:latin typeface="+mn-lt"/>
                        <a:ea typeface="+mn-ea"/>
                        <a:cs typeface="+mn-cs"/>
                      </a:endParaRPr>
                    </a:p>
                  </a:txBody>
                  <a:tcPr anchor="ctr">
                    <a:solidFill>
                      <a:schemeClr val="accent2">
                        <a:lumMod val="40000"/>
                        <a:lumOff val="60000"/>
                      </a:schemeClr>
                    </a:solidFill>
                  </a:tcPr>
                </a:tc>
                <a:tc>
                  <a:txBody>
                    <a:bodyPr/>
                    <a:lstStyle/>
                    <a:p>
                      <a:r>
                        <a:rPr lang="es-ES" sz="2400" kern="1200">
                          <a:solidFill>
                            <a:schemeClr val="dk1"/>
                          </a:solidFill>
                          <a:effectLst/>
                          <a:latin typeface="+mn-lt"/>
                          <a:ea typeface="+mn-ea"/>
                          <a:cs typeface="+mn-cs"/>
                        </a:rPr>
                        <a:t>Cultura Audiovisual</a:t>
                      </a:r>
                      <a:endParaRPr lang="en-US" sz="2400" kern="1200">
                        <a:solidFill>
                          <a:schemeClr val="dk1"/>
                        </a:solidFill>
                        <a:effectLst/>
                        <a:latin typeface="+mn-lt"/>
                        <a:ea typeface="+mn-ea"/>
                        <a:cs typeface="+mn-cs"/>
                      </a:endParaRPr>
                    </a:p>
                  </a:txBody>
                  <a:tcPr anchor="ctr">
                    <a:solidFill>
                      <a:schemeClr val="accent2">
                        <a:lumMod val="40000"/>
                        <a:lumOff val="60000"/>
                      </a:schemeClr>
                    </a:solidFill>
                  </a:tcPr>
                </a:tc>
                <a:extLst>
                  <a:ext uri="{0D108BD9-81ED-4DB2-BD59-A6C34878D82A}">
                    <a16:rowId xmlns:a16="http://schemas.microsoft.com/office/drawing/2014/main" val="3992271623"/>
                  </a:ext>
                </a:extLst>
              </a:tr>
              <a:tr h="328866">
                <a:tc>
                  <a:txBody>
                    <a:bodyPr/>
                    <a:lstStyle/>
                    <a:p>
                      <a:r>
                        <a:rPr lang="es-ES" sz="2400" kern="1200">
                          <a:solidFill>
                            <a:schemeClr val="dk1"/>
                          </a:solidFill>
                          <a:effectLst/>
                          <a:latin typeface="+mn-lt"/>
                          <a:ea typeface="+mn-ea"/>
                          <a:cs typeface="+mn-cs"/>
                        </a:rPr>
                        <a:t>Lenguaje y Práctica Musical</a:t>
                      </a:r>
                      <a:endParaRPr lang="en-US" sz="2400" kern="1200">
                        <a:solidFill>
                          <a:schemeClr val="dk1"/>
                        </a:solidFill>
                        <a:effectLst/>
                        <a:latin typeface="+mn-lt"/>
                        <a:ea typeface="+mn-ea"/>
                        <a:cs typeface="+mn-cs"/>
                      </a:endParaRPr>
                    </a:p>
                  </a:txBody>
                  <a:tcPr anchor="ctr">
                    <a:solidFill>
                      <a:schemeClr val="accent2">
                        <a:lumMod val="40000"/>
                        <a:lumOff val="60000"/>
                      </a:schemeClr>
                    </a:solidFill>
                  </a:tcPr>
                </a:tc>
                <a:tc>
                  <a:txBody>
                    <a:bodyPr/>
                    <a:lstStyle/>
                    <a:p>
                      <a:endParaRPr lang="en-US" sz="2400" kern="1200">
                        <a:solidFill>
                          <a:schemeClr val="dk1"/>
                        </a:solidFill>
                        <a:effectLst/>
                        <a:latin typeface="+mn-lt"/>
                        <a:ea typeface="+mn-ea"/>
                        <a:cs typeface="+mn-cs"/>
                      </a:endParaRPr>
                    </a:p>
                  </a:txBody>
                  <a:tcPr anchor="ctr">
                    <a:solidFill>
                      <a:schemeClr val="accent2">
                        <a:lumMod val="40000"/>
                        <a:lumOff val="60000"/>
                      </a:schemeClr>
                    </a:solidFill>
                  </a:tcPr>
                </a:tc>
                <a:extLst>
                  <a:ext uri="{0D108BD9-81ED-4DB2-BD59-A6C34878D82A}">
                    <a16:rowId xmlns:a16="http://schemas.microsoft.com/office/drawing/2014/main" val="701240904"/>
                  </a:ext>
                </a:extLst>
              </a:tr>
            </a:tbl>
          </a:graphicData>
        </a:graphic>
      </p:graphicFrame>
      <p:graphicFrame>
        <p:nvGraphicFramePr>
          <p:cNvPr id="4" name="Tabla 4">
            <a:extLst>
              <a:ext uri="{FF2B5EF4-FFF2-40B4-BE49-F238E27FC236}">
                <a16:creationId xmlns:a16="http://schemas.microsoft.com/office/drawing/2014/main" id="{3D588D47-6CAB-3F01-F20C-60C6887B68FC}"/>
              </a:ext>
            </a:extLst>
          </p:cNvPr>
          <p:cNvGraphicFramePr>
            <a:graphicFrameLocks noGrp="1"/>
          </p:cNvGraphicFramePr>
          <p:nvPr/>
        </p:nvGraphicFramePr>
        <p:xfrm>
          <a:off x="4566243" y="3871350"/>
          <a:ext cx="7177320" cy="2560320"/>
        </p:xfrm>
        <a:graphic>
          <a:graphicData uri="http://schemas.openxmlformats.org/drawingml/2006/table">
            <a:tbl>
              <a:tblPr>
                <a:tableStyleId>{5C22544A-7EE6-4342-B048-85BDC9FD1C3A}</a:tableStyleId>
              </a:tblPr>
              <a:tblGrid>
                <a:gridCol w="2381095">
                  <a:extLst>
                    <a:ext uri="{9D8B030D-6E8A-4147-A177-3AD203B41FA5}">
                      <a16:colId xmlns:a16="http://schemas.microsoft.com/office/drawing/2014/main" val="1514176060"/>
                    </a:ext>
                  </a:extLst>
                </a:gridCol>
                <a:gridCol w="2102069">
                  <a:extLst>
                    <a:ext uri="{9D8B030D-6E8A-4147-A177-3AD203B41FA5}">
                      <a16:colId xmlns:a16="http://schemas.microsoft.com/office/drawing/2014/main" val="2671659637"/>
                    </a:ext>
                  </a:extLst>
                </a:gridCol>
                <a:gridCol w="2694156">
                  <a:extLst>
                    <a:ext uri="{9D8B030D-6E8A-4147-A177-3AD203B41FA5}">
                      <a16:colId xmlns:a16="http://schemas.microsoft.com/office/drawing/2014/main" val="3167384486"/>
                    </a:ext>
                  </a:extLst>
                </a:gridCol>
              </a:tblGrid>
              <a:tr h="0">
                <a:tc>
                  <a:txBody>
                    <a:bodyPr/>
                    <a:lstStyle/>
                    <a:p>
                      <a:r>
                        <a:rPr lang="es-ES"/>
                        <a:t>Programación, redes y Sistemas informáticos I</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a:t>Biología Humana y Salud</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a:t>Matemáticas CCSS I</a:t>
                      </a:r>
                    </a:p>
                  </a:txBody>
                  <a:tcPr>
                    <a:solidFill>
                      <a:schemeClr val="accent6">
                        <a:lumMod val="40000"/>
                        <a:lumOff val="60000"/>
                      </a:schemeClr>
                    </a:solidFill>
                  </a:tcPr>
                </a:tc>
                <a:extLst>
                  <a:ext uri="{0D108BD9-81ED-4DB2-BD59-A6C34878D82A}">
                    <a16:rowId xmlns:a16="http://schemas.microsoft.com/office/drawing/2014/main" val="2851697975"/>
                  </a:ext>
                </a:extLst>
              </a:tr>
              <a:tr h="370840">
                <a:tc>
                  <a:txBody>
                    <a:bodyPr/>
                    <a:lstStyle/>
                    <a:p>
                      <a:r>
                        <a:rPr lang="es-ES" dirty="0"/>
                        <a:t>Descubriendo nuestras raíces clásicas</a:t>
                      </a:r>
                    </a:p>
                  </a:txBody>
                  <a:tcPr>
                    <a:solidFill>
                      <a:schemeClr val="accent6">
                        <a:lumMod val="40000"/>
                        <a:lumOff val="60000"/>
                      </a:schemeClr>
                    </a:solidFill>
                  </a:tcPr>
                </a:tc>
                <a:tc>
                  <a:txBody>
                    <a:bodyPr/>
                    <a:lstStyle/>
                    <a:p>
                      <a:r>
                        <a:rPr lang="es-ES" dirty="0"/>
                        <a:t>Geografía e Historia Valencianas</a:t>
                      </a:r>
                    </a:p>
                  </a:txBody>
                  <a:tcPr>
                    <a:solidFill>
                      <a:schemeClr val="accent6">
                        <a:lumMod val="40000"/>
                        <a:lumOff val="60000"/>
                      </a:schemeClr>
                    </a:solidFill>
                  </a:tcPr>
                </a:tc>
                <a:tc>
                  <a:txBody>
                    <a:bodyPr/>
                    <a:lstStyle/>
                    <a:p>
                      <a:r>
                        <a:rPr lang="es-ES"/>
                        <a:t>Dibujo Artístico I</a:t>
                      </a:r>
                    </a:p>
                  </a:txBody>
                  <a:tcPr>
                    <a:solidFill>
                      <a:schemeClr val="accent6">
                        <a:lumMod val="40000"/>
                        <a:lumOff val="60000"/>
                      </a:schemeClr>
                    </a:solidFill>
                  </a:tcPr>
                </a:tc>
                <a:extLst>
                  <a:ext uri="{0D108BD9-81ED-4DB2-BD59-A6C34878D82A}">
                    <a16:rowId xmlns:a16="http://schemas.microsoft.com/office/drawing/2014/main" val="2064223661"/>
                  </a:ext>
                </a:extLst>
              </a:tr>
              <a:tr h="370840">
                <a:tc>
                  <a:txBody>
                    <a:bodyPr/>
                    <a:lstStyle/>
                    <a:p>
                      <a:r>
                        <a:rPr lang="es-ES" dirty="0"/>
                        <a:t>Gestión de proyectos de emprendimiento</a:t>
                      </a:r>
                    </a:p>
                  </a:txBody>
                  <a:tcPr>
                    <a:solidFill>
                      <a:schemeClr val="accent6">
                        <a:lumMod val="40000"/>
                        <a:lumOff val="60000"/>
                      </a:schemeClr>
                    </a:solidFill>
                  </a:tcPr>
                </a:tc>
                <a:tc>
                  <a:txBody>
                    <a:bodyPr/>
                    <a:lstStyle/>
                    <a:p>
                      <a:r>
                        <a:rPr lang="es-ES"/>
                        <a:t>Proyecto de investigación</a:t>
                      </a:r>
                    </a:p>
                  </a:txBody>
                  <a:tcPr>
                    <a:solidFill>
                      <a:schemeClr val="accent6">
                        <a:lumMod val="40000"/>
                        <a:lumOff val="60000"/>
                      </a:schemeClr>
                    </a:solidFill>
                  </a:tcPr>
                </a:tc>
                <a:tc>
                  <a:txBody>
                    <a:bodyPr/>
                    <a:lstStyle/>
                    <a:p>
                      <a:r>
                        <a:rPr lang="es-ES"/>
                        <a:t>Cultura Audiovisual</a:t>
                      </a:r>
                    </a:p>
                  </a:txBody>
                  <a:tcPr>
                    <a:solidFill>
                      <a:schemeClr val="accent6">
                        <a:lumMod val="40000"/>
                        <a:lumOff val="60000"/>
                      </a:schemeClr>
                    </a:solidFill>
                  </a:tcPr>
                </a:tc>
                <a:extLst>
                  <a:ext uri="{0D108BD9-81ED-4DB2-BD59-A6C34878D82A}">
                    <a16:rowId xmlns:a16="http://schemas.microsoft.com/office/drawing/2014/main" val="206573395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a:t>Comunicación Audiovisual</a:t>
                      </a:r>
                    </a:p>
                  </a:txBody>
                  <a:tcPr>
                    <a:solidFill>
                      <a:schemeClr val="accent6">
                        <a:lumMod val="40000"/>
                        <a:lumOff val="60000"/>
                      </a:schemeClr>
                    </a:solidFill>
                  </a:tcPr>
                </a:tc>
                <a:tc>
                  <a:txBody>
                    <a:bodyPr/>
                    <a:lstStyle/>
                    <a:p>
                      <a:r>
                        <a:rPr lang="es-ES"/>
                        <a:t>Segunda Lengua Extranjera I</a:t>
                      </a:r>
                    </a:p>
                  </a:txBody>
                  <a:tcPr>
                    <a:solidFill>
                      <a:schemeClr val="accent6">
                        <a:lumMod val="40000"/>
                        <a:lumOff val="60000"/>
                      </a:schemeClr>
                    </a:solidFill>
                  </a:tcPr>
                </a:tc>
                <a:tc>
                  <a:txBody>
                    <a:bodyPr/>
                    <a:lstStyle/>
                    <a:p>
                      <a:r>
                        <a:rPr lang="es-ES" dirty="0"/>
                        <a:t>**</a:t>
                      </a:r>
                      <a:r>
                        <a:rPr lang="en-US" dirty="0">
                          <a:solidFill>
                            <a:schemeClr val="dk1"/>
                          </a:solidFill>
                        </a:rPr>
                        <a:t>Una </a:t>
                      </a:r>
                      <a:r>
                        <a:rPr lang="en-US" dirty="0" err="1">
                          <a:solidFill>
                            <a:schemeClr val="dk1"/>
                          </a:solidFill>
                        </a:rPr>
                        <a:t>materia</a:t>
                      </a:r>
                      <a:r>
                        <a:rPr lang="en-US" dirty="0">
                          <a:solidFill>
                            <a:schemeClr val="dk1"/>
                          </a:solidFill>
                        </a:rPr>
                        <a:t> </a:t>
                      </a:r>
                      <a:r>
                        <a:rPr lang="en-US" dirty="0" err="1">
                          <a:solidFill>
                            <a:schemeClr val="dk1"/>
                          </a:solidFill>
                        </a:rPr>
                        <a:t>específica</a:t>
                      </a:r>
                      <a:r>
                        <a:rPr lang="en-US" dirty="0">
                          <a:solidFill>
                            <a:schemeClr val="dk1"/>
                          </a:solidFill>
                        </a:rPr>
                        <a:t> de </a:t>
                      </a:r>
                      <a:r>
                        <a:rPr lang="en-US" dirty="0" err="1">
                          <a:solidFill>
                            <a:schemeClr val="dk1"/>
                          </a:solidFill>
                        </a:rPr>
                        <a:t>cualquier</a:t>
                      </a:r>
                      <a:r>
                        <a:rPr lang="en-US" dirty="0">
                          <a:solidFill>
                            <a:schemeClr val="dk1"/>
                          </a:solidFill>
                        </a:rPr>
                        <a:t> </a:t>
                      </a:r>
                      <a:r>
                        <a:rPr lang="en-US" dirty="0" err="1">
                          <a:solidFill>
                            <a:schemeClr val="dk1"/>
                          </a:solidFill>
                        </a:rPr>
                        <a:t>modalidad</a:t>
                      </a:r>
                      <a:endParaRPr lang="es-ES" dirty="0"/>
                    </a:p>
                  </a:txBody>
                  <a:tcPr>
                    <a:solidFill>
                      <a:schemeClr val="accent6">
                        <a:lumMod val="40000"/>
                        <a:lumOff val="60000"/>
                      </a:schemeClr>
                    </a:solidFill>
                  </a:tcPr>
                </a:tc>
                <a:extLst>
                  <a:ext uri="{0D108BD9-81ED-4DB2-BD59-A6C34878D82A}">
                    <a16:rowId xmlns:a16="http://schemas.microsoft.com/office/drawing/2014/main" val="1688822557"/>
                  </a:ext>
                </a:extLst>
              </a:tr>
            </a:tbl>
          </a:graphicData>
        </a:graphic>
      </p:graphicFrame>
    </p:spTree>
    <p:extLst>
      <p:ext uri="{BB962C8B-B14F-4D97-AF65-F5344CB8AC3E}">
        <p14:creationId xmlns:p14="http://schemas.microsoft.com/office/powerpoint/2010/main" val="2619671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CF7"/>
        </a:solidFill>
        <a:effectLst/>
      </p:bgPr>
    </p:bg>
    <p:spTree>
      <p:nvGrpSpPr>
        <p:cNvPr id="1" name=""/>
        <p:cNvGrpSpPr/>
        <p:nvPr/>
      </p:nvGrpSpPr>
      <p:grpSpPr>
        <a:xfrm>
          <a:off x="0" y="0"/>
          <a:ext cx="0" cy="0"/>
          <a:chOff x="0" y="0"/>
          <a:chExt cx="0" cy="0"/>
        </a:xfrm>
      </p:grpSpPr>
      <p:cxnSp>
        <p:nvCxnSpPr>
          <p:cNvPr id="13" name="Conector recto 12">
            <a:extLst>
              <a:ext uri="{FF2B5EF4-FFF2-40B4-BE49-F238E27FC236}">
                <a16:creationId xmlns:a16="http://schemas.microsoft.com/office/drawing/2014/main" id="{C17C957D-D860-F925-FF17-DB9F4206F05D}"/>
              </a:ext>
            </a:extLst>
          </p:cNvPr>
          <p:cNvCxnSpPr>
            <a:cxnSpLocks/>
          </p:cNvCxnSpPr>
          <p:nvPr/>
        </p:nvCxnSpPr>
        <p:spPr>
          <a:xfrm flipV="1">
            <a:off x="3332402" y="5018820"/>
            <a:ext cx="1428784" cy="907040"/>
          </a:xfrm>
          <a:prstGeom prst="line">
            <a:avLst/>
          </a:prstGeom>
          <a:ln w="101600">
            <a:solidFill>
              <a:schemeClr val="accent6">
                <a:lumMod val="40000"/>
                <a:lumOff val="60000"/>
              </a:schemeClr>
            </a:solidFill>
          </a:ln>
        </p:spPr>
        <p:style>
          <a:lnRef idx="3">
            <a:schemeClr val="accent2"/>
          </a:lnRef>
          <a:fillRef idx="0">
            <a:schemeClr val="accent2"/>
          </a:fillRef>
          <a:effectRef idx="2">
            <a:schemeClr val="accent2"/>
          </a:effectRef>
          <a:fontRef idx="minor">
            <a:schemeClr val="tx1"/>
          </a:fontRef>
        </p:style>
      </p:cxnSp>
      <p:cxnSp>
        <p:nvCxnSpPr>
          <p:cNvPr id="9" name="Conector recto 8">
            <a:extLst>
              <a:ext uri="{FF2B5EF4-FFF2-40B4-BE49-F238E27FC236}">
                <a16:creationId xmlns:a16="http://schemas.microsoft.com/office/drawing/2014/main" id="{5EF7D63F-1192-95B3-2893-87713E44D894}"/>
              </a:ext>
            </a:extLst>
          </p:cNvPr>
          <p:cNvCxnSpPr>
            <a:cxnSpLocks/>
          </p:cNvCxnSpPr>
          <p:nvPr/>
        </p:nvCxnSpPr>
        <p:spPr>
          <a:xfrm flipV="1">
            <a:off x="3316325" y="2495066"/>
            <a:ext cx="1444861" cy="2411707"/>
          </a:xfrm>
          <a:prstGeom prst="line">
            <a:avLst/>
          </a:prstGeom>
          <a:ln w="101600">
            <a:solidFill>
              <a:schemeClr val="accent2">
                <a:lumMod val="40000"/>
                <a:lumOff val="60000"/>
              </a:schemeClr>
            </a:solidFill>
          </a:ln>
        </p:spPr>
        <p:style>
          <a:lnRef idx="3">
            <a:schemeClr val="accent2"/>
          </a:lnRef>
          <a:fillRef idx="0">
            <a:schemeClr val="accent2"/>
          </a:fillRef>
          <a:effectRef idx="2">
            <a:schemeClr val="accent2"/>
          </a:effectRef>
          <a:fontRef idx="minor">
            <a:schemeClr val="tx1"/>
          </a:fontRef>
        </p:style>
      </p:cxnSp>
      <p:cxnSp>
        <p:nvCxnSpPr>
          <p:cNvPr id="6" name="Conector recto 5">
            <a:extLst>
              <a:ext uri="{FF2B5EF4-FFF2-40B4-BE49-F238E27FC236}">
                <a16:creationId xmlns:a16="http://schemas.microsoft.com/office/drawing/2014/main" id="{F88FFA44-21D8-0C58-D757-73DDD57C8E79}"/>
              </a:ext>
            </a:extLst>
          </p:cNvPr>
          <p:cNvCxnSpPr>
            <a:cxnSpLocks/>
          </p:cNvCxnSpPr>
          <p:nvPr/>
        </p:nvCxnSpPr>
        <p:spPr>
          <a:xfrm flipV="1">
            <a:off x="3300248" y="1051034"/>
            <a:ext cx="1460938" cy="3037490"/>
          </a:xfrm>
          <a:prstGeom prst="line">
            <a:avLst/>
          </a:prstGeom>
          <a:ln w="101600"/>
        </p:spPr>
        <p:style>
          <a:lnRef idx="3">
            <a:schemeClr val="accent2"/>
          </a:lnRef>
          <a:fillRef idx="0">
            <a:schemeClr val="accent2"/>
          </a:fillRef>
          <a:effectRef idx="2">
            <a:schemeClr val="accent2"/>
          </a:effectRef>
          <a:fontRef idx="minor">
            <a:schemeClr val="tx1"/>
          </a:fontRef>
        </p:style>
      </p:cxnSp>
      <p:graphicFrame>
        <p:nvGraphicFramePr>
          <p:cNvPr id="3" name="Tabla 3">
            <a:extLst>
              <a:ext uri="{FF2B5EF4-FFF2-40B4-BE49-F238E27FC236}">
                <a16:creationId xmlns:a16="http://schemas.microsoft.com/office/drawing/2014/main" id="{6C51134B-354C-71EB-FADD-190C9E75D5EF}"/>
              </a:ext>
            </a:extLst>
          </p:cNvPr>
          <p:cNvGraphicFramePr>
            <a:graphicFrameLocks noGrp="1"/>
          </p:cNvGraphicFramePr>
          <p:nvPr>
            <p:extLst>
              <p:ext uri="{D42A27DB-BD31-4B8C-83A1-F6EECF244321}">
                <p14:modId xmlns:p14="http://schemas.microsoft.com/office/powerpoint/2010/main" val="2350814738"/>
              </p:ext>
            </p:extLst>
          </p:nvPr>
        </p:nvGraphicFramePr>
        <p:xfrm>
          <a:off x="276922" y="830505"/>
          <a:ext cx="3117919" cy="5617501"/>
        </p:xfrm>
        <a:graphic>
          <a:graphicData uri="http://schemas.openxmlformats.org/drawingml/2006/table">
            <a:tbl>
              <a:tblPr bandRow="1">
                <a:tableStyleId>{5C22544A-7EE6-4342-B048-85BDC9FD1C3A}</a:tableStyleId>
              </a:tblPr>
              <a:tblGrid>
                <a:gridCol w="581179">
                  <a:extLst>
                    <a:ext uri="{9D8B030D-6E8A-4147-A177-3AD203B41FA5}">
                      <a16:colId xmlns:a16="http://schemas.microsoft.com/office/drawing/2014/main" val="3105760098"/>
                    </a:ext>
                  </a:extLst>
                </a:gridCol>
                <a:gridCol w="2536740">
                  <a:extLst>
                    <a:ext uri="{9D8B030D-6E8A-4147-A177-3AD203B41FA5}">
                      <a16:colId xmlns:a16="http://schemas.microsoft.com/office/drawing/2014/main" val="2177411679"/>
                    </a:ext>
                  </a:extLst>
                </a:gridCol>
              </a:tblGrid>
              <a:tr h="584830">
                <a:tc rowSpan="5">
                  <a:txBody>
                    <a:bodyPr/>
                    <a:lstStyle/>
                    <a:p>
                      <a:pPr algn="ctr"/>
                      <a:r>
                        <a:rPr lang="es-ES" b="1" noProof="0">
                          <a:solidFill>
                            <a:schemeClr val="bg1"/>
                          </a:solidFill>
                        </a:rPr>
                        <a:t>5 MATERIAS COMUNES</a:t>
                      </a:r>
                    </a:p>
                  </a:txBody>
                  <a:tcPr vert="vert270"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algn="l"/>
                      <a:r>
                        <a:rPr lang="es-ES" noProof="0"/>
                        <a:t>EDUCACIÓN FÍSICA</a:t>
                      </a:r>
                    </a:p>
                  </a:txBody>
                  <a:tcPr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57453637"/>
                  </a:ext>
                </a:extLst>
              </a:tr>
              <a:tr h="406260">
                <a:tc vMerge="1">
                  <a:txBody>
                    <a:bodyPr/>
                    <a:lstStyle/>
                    <a:p>
                      <a:endParaRPr lang="en-US"/>
                    </a:p>
                  </a:txBody>
                  <a:tcPr>
                    <a:solidFill>
                      <a:schemeClr val="accent1"/>
                    </a:solidFill>
                  </a:tcPr>
                </a:tc>
                <a:tc>
                  <a:txBody>
                    <a:bodyPr/>
                    <a:lstStyle/>
                    <a:p>
                      <a:pPr algn="l"/>
                      <a:r>
                        <a:rPr lang="es-ES" noProof="0"/>
                        <a:t>FILOSOFÍA</a:t>
                      </a: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463127967"/>
                  </a:ext>
                </a:extLst>
              </a:tr>
              <a:tr h="710955">
                <a:tc vMerge="1">
                  <a:txBody>
                    <a:bodyPr/>
                    <a:lstStyle/>
                    <a:p>
                      <a:endParaRPr lang="en-US"/>
                    </a:p>
                  </a:txBody>
                  <a:tcPr>
                    <a:solidFill>
                      <a:schemeClr val="accent1"/>
                    </a:solidFill>
                  </a:tcPr>
                </a:tc>
                <a:tc>
                  <a:txBody>
                    <a:bodyPr/>
                    <a:lstStyle/>
                    <a:p>
                      <a:pPr algn="l"/>
                      <a:r>
                        <a:rPr lang="es-ES" noProof="0"/>
                        <a:t>VALENCIANO: LENGUA </a:t>
                      </a:r>
                    </a:p>
                    <a:p>
                      <a:pPr algn="l"/>
                      <a:r>
                        <a:rPr lang="es-ES" noProof="0"/>
                        <a:t>Y LITERATURA I</a:t>
                      </a: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675050145"/>
                  </a:ext>
                </a:extLst>
              </a:tr>
              <a:tr h="760990">
                <a:tc vMerge="1">
                  <a:txBody>
                    <a:bodyPr/>
                    <a:lstStyle/>
                    <a:p>
                      <a:endParaRPr lang="en-US"/>
                    </a:p>
                  </a:txBody>
                  <a:tcPr>
                    <a:solidFill>
                      <a:schemeClr val="accent1"/>
                    </a:solidFill>
                  </a:tcPr>
                </a:tc>
                <a:tc>
                  <a:txBody>
                    <a:bodyPr/>
                    <a:lstStyle/>
                    <a:p>
                      <a:pPr algn="l"/>
                      <a:r>
                        <a:rPr lang="es-ES" noProof="0"/>
                        <a:t>LENGUA CASTELLANA </a:t>
                      </a:r>
                    </a:p>
                    <a:p>
                      <a:pPr algn="l"/>
                      <a:r>
                        <a:rPr lang="es-ES" noProof="0"/>
                        <a:t>Y LITERATURA I</a:t>
                      </a: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21629920"/>
                  </a:ext>
                </a:extLst>
              </a:tr>
              <a:tr h="364060">
                <a:tc vMerge="1">
                  <a:txBody>
                    <a:bodyPr/>
                    <a:lstStyle/>
                    <a:p>
                      <a:endParaRPr lang="en-US"/>
                    </a:p>
                  </a:txBody>
                  <a:tcPr>
                    <a:solidFill>
                      <a:schemeClr val="accent1"/>
                    </a:solidFill>
                  </a:tcPr>
                </a:tc>
                <a:tc>
                  <a:txBody>
                    <a:bodyPr/>
                    <a:lstStyle/>
                    <a:p>
                      <a:pPr algn="l"/>
                      <a:r>
                        <a:rPr lang="es-ES" noProof="0" dirty="0"/>
                        <a:t>LENGUA EXTRANJERA I</a:t>
                      </a: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682914479"/>
                  </a:ext>
                </a:extLst>
              </a:tr>
              <a:tr h="573500">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b="1" noProof="0">
                          <a:solidFill>
                            <a:schemeClr val="bg1"/>
                          </a:solidFill>
                        </a:rPr>
                        <a:t>3 MATERIAS ESPECÍFICAS</a:t>
                      </a:r>
                      <a:endParaRPr lang="es-ES" noProof="0"/>
                    </a:p>
                  </a:txBody>
                  <a:tcPr vert="vert27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solidFill>
                  </a:tcPr>
                </a:tc>
                <a:tc>
                  <a:txBody>
                    <a:bodyPr/>
                    <a:lstStyle/>
                    <a:p>
                      <a:pPr algn="r"/>
                      <a:r>
                        <a:rPr lang="en-US" dirty="0"/>
                        <a:t>ELEGIR 1 MATERIA OBLIGATORIA ENTRE:</a:t>
                      </a: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419932034"/>
                  </a:ext>
                </a:extLst>
              </a:tr>
              <a:tr h="503482">
                <a:tc vMerge="1">
                  <a:txBody>
                    <a:bodyPr/>
                    <a:lstStyle/>
                    <a:p>
                      <a:endParaRPr lang="en-US"/>
                    </a:p>
                  </a:txBody>
                  <a:tcPr>
                    <a:solidFill>
                      <a:schemeClr val="accent2"/>
                    </a:solidFill>
                  </a:tcPr>
                </a:tc>
                <a:tc>
                  <a:txBody>
                    <a:bodyPr/>
                    <a:lstStyle/>
                    <a:p>
                      <a:pPr algn="r"/>
                      <a:r>
                        <a:rPr lang="es-ES" noProof="0" dirty="0"/>
                        <a:t>ELEGIR 2 </a:t>
                      </a: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2542412814"/>
                  </a:ext>
                </a:extLst>
              </a:tr>
              <a:tr h="470041">
                <a:tc vMerge="1">
                  <a:txBody>
                    <a:bodyPr/>
                    <a:lstStyle/>
                    <a:p>
                      <a:endParaRPr lang="en-US"/>
                    </a:p>
                  </a:txBody>
                  <a:tcPr>
                    <a:solidFill>
                      <a:schemeClr val="accent2"/>
                    </a:solidFill>
                  </a:tcPr>
                </a:tc>
                <a:tc>
                  <a:txBody>
                    <a:bodyPr/>
                    <a:lstStyle/>
                    <a:p>
                      <a:pPr algn="r"/>
                      <a:r>
                        <a:rPr lang="es-ES" noProof="0" dirty="0"/>
                        <a:t>MATERIAS ENTRE:</a:t>
                      </a: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538192128"/>
                  </a:ext>
                </a:extLst>
              </a:tr>
              <a:tr h="117510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b="1" kern="1200" noProof="0">
                          <a:solidFill>
                            <a:schemeClr val="bg1"/>
                          </a:solidFill>
                          <a:latin typeface="+mn-lt"/>
                          <a:ea typeface="+mn-ea"/>
                          <a:cs typeface="+mn-cs"/>
                        </a:rPr>
                        <a:t>1 MATERIA OPTATIVA</a:t>
                      </a:r>
                    </a:p>
                  </a:txBody>
                  <a:tcPr vert="vert27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chemeClr val="accent6">
                        <a:lumMod val="75000"/>
                      </a:schemeClr>
                    </a:solidFill>
                  </a:tcPr>
                </a:tc>
                <a:tc>
                  <a:txBody>
                    <a:bodyPr/>
                    <a:lstStyle/>
                    <a:p>
                      <a:pPr algn="r"/>
                      <a:r>
                        <a:rPr lang="es-ES" noProof="0" dirty="0"/>
                        <a:t>ELEGIR 1 MATERIA ENTRE:</a:t>
                      </a: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chemeClr val="accent6">
                        <a:lumMod val="40000"/>
                        <a:lumOff val="60000"/>
                      </a:schemeClr>
                    </a:solidFill>
                  </a:tcPr>
                </a:tc>
                <a:extLst>
                  <a:ext uri="{0D108BD9-81ED-4DB2-BD59-A6C34878D82A}">
                    <a16:rowId xmlns:a16="http://schemas.microsoft.com/office/drawing/2014/main" val="18409428"/>
                  </a:ext>
                </a:extLst>
              </a:tr>
            </a:tbl>
          </a:graphicData>
        </a:graphic>
      </p:graphicFrame>
      <p:sp>
        <p:nvSpPr>
          <p:cNvPr id="12" name="Título 1">
            <a:extLst>
              <a:ext uri="{FF2B5EF4-FFF2-40B4-BE49-F238E27FC236}">
                <a16:creationId xmlns:a16="http://schemas.microsoft.com/office/drawing/2014/main" id="{82EE719C-BCBF-2292-BC39-951E56CB0924}"/>
              </a:ext>
            </a:extLst>
          </p:cNvPr>
          <p:cNvSpPr txBox="1">
            <a:spLocks/>
          </p:cNvSpPr>
          <p:nvPr/>
        </p:nvSpPr>
        <p:spPr>
          <a:xfrm>
            <a:off x="4030717" y="162901"/>
            <a:ext cx="7962346" cy="69069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3600" b="1" dirty="0">
                <a:solidFill>
                  <a:schemeClr val="accent3">
                    <a:lumMod val="50000"/>
                  </a:schemeClr>
                </a:solidFill>
                <a:latin typeface="+mn-lt"/>
              </a:rPr>
              <a:t>1º BACHILLERATO Ciencias y Tecnología </a:t>
            </a:r>
          </a:p>
        </p:txBody>
      </p:sp>
      <p:cxnSp>
        <p:nvCxnSpPr>
          <p:cNvPr id="14" name="Conector recto 13">
            <a:extLst>
              <a:ext uri="{FF2B5EF4-FFF2-40B4-BE49-F238E27FC236}">
                <a16:creationId xmlns:a16="http://schemas.microsoft.com/office/drawing/2014/main" id="{12D48844-BD03-3DD0-B21D-B242B2238A1F}"/>
              </a:ext>
            </a:extLst>
          </p:cNvPr>
          <p:cNvCxnSpPr>
            <a:cxnSpLocks/>
          </p:cNvCxnSpPr>
          <p:nvPr/>
        </p:nvCxnSpPr>
        <p:spPr>
          <a:xfrm>
            <a:off x="130629" y="718457"/>
            <a:ext cx="11952514" cy="0"/>
          </a:xfrm>
          <a:prstGeom prst="line">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2" name="Tabla 22">
            <a:extLst>
              <a:ext uri="{FF2B5EF4-FFF2-40B4-BE49-F238E27FC236}">
                <a16:creationId xmlns:a16="http://schemas.microsoft.com/office/drawing/2014/main" id="{CFCD3221-7567-E86F-8E3A-D4856F318327}"/>
              </a:ext>
            </a:extLst>
          </p:cNvPr>
          <p:cNvGraphicFramePr>
            <a:graphicFrameLocks noGrp="1"/>
          </p:cNvGraphicFramePr>
          <p:nvPr>
            <p:extLst>
              <p:ext uri="{D42A27DB-BD31-4B8C-83A1-F6EECF244321}">
                <p14:modId xmlns:p14="http://schemas.microsoft.com/office/powerpoint/2010/main" val="2493479254"/>
              </p:ext>
            </p:extLst>
          </p:nvPr>
        </p:nvGraphicFramePr>
        <p:xfrm>
          <a:off x="4566243" y="935192"/>
          <a:ext cx="7177320" cy="653526"/>
        </p:xfrm>
        <a:graphic>
          <a:graphicData uri="http://schemas.openxmlformats.org/drawingml/2006/table">
            <a:tbl>
              <a:tblPr>
                <a:tableStyleId>{5C22544A-7EE6-4342-B048-85BDC9FD1C3A}</a:tableStyleId>
              </a:tblPr>
              <a:tblGrid>
                <a:gridCol w="7177320">
                  <a:extLst>
                    <a:ext uri="{9D8B030D-6E8A-4147-A177-3AD203B41FA5}">
                      <a16:colId xmlns:a16="http://schemas.microsoft.com/office/drawing/2014/main" val="3103584026"/>
                    </a:ext>
                  </a:extLst>
                </a:gridCol>
              </a:tblGrid>
              <a:tr h="6535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2400" kern="1200" dirty="0">
                          <a:solidFill>
                            <a:schemeClr val="dk1"/>
                          </a:solidFill>
                          <a:effectLst/>
                          <a:latin typeface="+mn-lt"/>
                          <a:ea typeface="+mn-ea"/>
                          <a:cs typeface="+mn-cs"/>
                        </a:rPr>
                        <a:t>Matemáticas I</a:t>
                      </a:r>
                      <a:endParaRPr lang="en-US" sz="2400" dirty="0"/>
                    </a:p>
                  </a:txBody>
                  <a:tcPr anchor="ctr">
                    <a:solidFill>
                      <a:schemeClr val="accent2"/>
                    </a:solidFill>
                  </a:tcPr>
                </a:tc>
                <a:extLst>
                  <a:ext uri="{0D108BD9-81ED-4DB2-BD59-A6C34878D82A}">
                    <a16:rowId xmlns:a16="http://schemas.microsoft.com/office/drawing/2014/main" val="3839029350"/>
                  </a:ext>
                </a:extLst>
              </a:tr>
            </a:tbl>
          </a:graphicData>
        </a:graphic>
      </p:graphicFrame>
      <p:graphicFrame>
        <p:nvGraphicFramePr>
          <p:cNvPr id="23" name="Tabla 22">
            <a:extLst>
              <a:ext uri="{FF2B5EF4-FFF2-40B4-BE49-F238E27FC236}">
                <a16:creationId xmlns:a16="http://schemas.microsoft.com/office/drawing/2014/main" id="{2ABE2410-F709-9964-BD6E-B204B57EDCB7}"/>
              </a:ext>
            </a:extLst>
          </p:cNvPr>
          <p:cNvGraphicFramePr>
            <a:graphicFrameLocks noGrp="1"/>
          </p:cNvGraphicFramePr>
          <p:nvPr>
            <p:extLst>
              <p:ext uri="{D42A27DB-BD31-4B8C-83A1-F6EECF244321}">
                <p14:modId xmlns:p14="http://schemas.microsoft.com/office/powerpoint/2010/main" val="678973270"/>
              </p:ext>
            </p:extLst>
          </p:nvPr>
        </p:nvGraphicFramePr>
        <p:xfrm>
          <a:off x="4566243" y="2128379"/>
          <a:ext cx="7177320" cy="1280160"/>
        </p:xfrm>
        <a:graphic>
          <a:graphicData uri="http://schemas.openxmlformats.org/drawingml/2006/table">
            <a:tbl>
              <a:tblPr>
                <a:tableStyleId>{5C22544A-7EE6-4342-B048-85BDC9FD1C3A}</a:tableStyleId>
              </a:tblPr>
              <a:tblGrid>
                <a:gridCol w="3588660">
                  <a:extLst>
                    <a:ext uri="{9D8B030D-6E8A-4147-A177-3AD203B41FA5}">
                      <a16:colId xmlns:a16="http://schemas.microsoft.com/office/drawing/2014/main" val="3103584026"/>
                    </a:ext>
                  </a:extLst>
                </a:gridCol>
                <a:gridCol w="3588660">
                  <a:extLst>
                    <a:ext uri="{9D8B030D-6E8A-4147-A177-3AD203B41FA5}">
                      <a16:colId xmlns:a16="http://schemas.microsoft.com/office/drawing/2014/main" val="1876691613"/>
                    </a:ext>
                  </a:extLst>
                </a:gridCol>
              </a:tblGrid>
              <a:tr h="657732">
                <a:tc>
                  <a:txBody>
                    <a:bodyPr/>
                    <a:lstStyle/>
                    <a:p>
                      <a:r>
                        <a:rPr lang="es-ES" sz="2400" kern="1200" noProof="0" dirty="0">
                          <a:solidFill>
                            <a:schemeClr val="dk1"/>
                          </a:solidFill>
                          <a:effectLst/>
                          <a:latin typeface="+mn-lt"/>
                          <a:ea typeface="+mn-ea"/>
                          <a:cs typeface="+mn-cs"/>
                        </a:rPr>
                        <a:t>Biología, Geología y Ciencias Ambientales</a:t>
                      </a:r>
                    </a:p>
                  </a:txBody>
                  <a:tcPr anchor="ctr">
                    <a:solidFill>
                      <a:schemeClr val="accent2">
                        <a:lumMod val="40000"/>
                        <a:lumOff val="60000"/>
                      </a:schemeClr>
                    </a:solidFill>
                  </a:tcPr>
                </a:tc>
                <a:tc>
                  <a:txBody>
                    <a:bodyPr/>
                    <a:lstStyle/>
                    <a:p>
                      <a:r>
                        <a:rPr lang="es-ES" sz="2400" kern="1200" noProof="0" dirty="0">
                          <a:solidFill>
                            <a:schemeClr val="dk1"/>
                          </a:solidFill>
                          <a:effectLst/>
                          <a:latin typeface="+mn-lt"/>
                          <a:ea typeface="+mn-ea"/>
                          <a:cs typeface="+mn-cs"/>
                        </a:rPr>
                        <a:t>Física y Química</a:t>
                      </a:r>
                    </a:p>
                  </a:txBody>
                  <a:tcPr anchor="ctr">
                    <a:solidFill>
                      <a:schemeClr val="accent2">
                        <a:lumMod val="40000"/>
                        <a:lumOff val="60000"/>
                      </a:schemeClr>
                    </a:solidFill>
                  </a:tcPr>
                </a:tc>
                <a:extLst>
                  <a:ext uri="{0D108BD9-81ED-4DB2-BD59-A6C34878D82A}">
                    <a16:rowId xmlns:a16="http://schemas.microsoft.com/office/drawing/2014/main" val="3839029350"/>
                  </a:ext>
                </a:extLst>
              </a:tr>
              <a:tr h="328866">
                <a:tc>
                  <a:txBody>
                    <a:bodyPr/>
                    <a:lstStyle/>
                    <a:p>
                      <a:r>
                        <a:rPr lang="es-ES" sz="2400" kern="1200" noProof="0">
                          <a:solidFill>
                            <a:schemeClr val="dk1"/>
                          </a:solidFill>
                          <a:effectLst/>
                          <a:latin typeface="+mn-lt"/>
                          <a:ea typeface="+mn-ea"/>
                          <a:cs typeface="+mn-cs"/>
                        </a:rPr>
                        <a:t>Dibujo Técnico I</a:t>
                      </a:r>
                    </a:p>
                  </a:txBody>
                  <a:tcPr anchor="ctr">
                    <a:solidFill>
                      <a:schemeClr val="accent2">
                        <a:lumMod val="40000"/>
                        <a:lumOff val="60000"/>
                      </a:schemeClr>
                    </a:solidFill>
                  </a:tcPr>
                </a:tc>
                <a:tc>
                  <a:txBody>
                    <a:bodyPr/>
                    <a:lstStyle/>
                    <a:p>
                      <a:r>
                        <a:rPr lang="es-ES" sz="2400" kern="1200" noProof="0" dirty="0">
                          <a:solidFill>
                            <a:schemeClr val="dk1"/>
                          </a:solidFill>
                          <a:effectLst/>
                          <a:latin typeface="+mn-lt"/>
                          <a:ea typeface="+mn-ea"/>
                          <a:cs typeface="+mn-cs"/>
                        </a:rPr>
                        <a:t>Tecnología e Ingeniería I</a:t>
                      </a:r>
                    </a:p>
                  </a:txBody>
                  <a:tcPr anchor="ctr">
                    <a:solidFill>
                      <a:schemeClr val="accent2">
                        <a:lumMod val="40000"/>
                        <a:lumOff val="60000"/>
                      </a:schemeClr>
                    </a:solidFill>
                  </a:tcPr>
                </a:tc>
                <a:extLst>
                  <a:ext uri="{0D108BD9-81ED-4DB2-BD59-A6C34878D82A}">
                    <a16:rowId xmlns:a16="http://schemas.microsoft.com/office/drawing/2014/main" val="701240904"/>
                  </a:ext>
                </a:extLst>
              </a:tr>
            </a:tbl>
          </a:graphicData>
        </a:graphic>
      </p:graphicFrame>
      <p:graphicFrame>
        <p:nvGraphicFramePr>
          <p:cNvPr id="4" name="Tabla 4">
            <a:extLst>
              <a:ext uri="{FF2B5EF4-FFF2-40B4-BE49-F238E27FC236}">
                <a16:creationId xmlns:a16="http://schemas.microsoft.com/office/drawing/2014/main" id="{3D588D47-6CAB-3F01-F20C-60C6887B68FC}"/>
              </a:ext>
            </a:extLst>
          </p:cNvPr>
          <p:cNvGraphicFramePr>
            <a:graphicFrameLocks noGrp="1"/>
          </p:cNvGraphicFramePr>
          <p:nvPr>
            <p:extLst>
              <p:ext uri="{D42A27DB-BD31-4B8C-83A1-F6EECF244321}">
                <p14:modId xmlns:p14="http://schemas.microsoft.com/office/powerpoint/2010/main" val="1004752627"/>
              </p:ext>
            </p:extLst>
          </p:nvPr>
        </p:nvGraphicFramePr>
        <p:xfrm>
          <a:off x="4566243" y="3871350"/>
          <a:ext cx="7177320" cy="2560320"/>
        </p:xfrm>
        <a:graphic>
          <a:graphicData uri="http://schemas.openxmlformats.org/drawingml/2006/table">
            <a:tbl>
              <a:tblPr>
                <a:tableStyleId>{5C22544A-7EE6-4342-B048-85BDC9FD1C3A}</a:tableStyleId>
              </a:tblPr>
              <a:tblGrid>
                <a:gridCol w="2381095">
                  <a:extLst>
                    <a:ext uri="{9D8B030D-6E8A-4147-A177-3AD203B41FA5}">
                      <a16:colId xmlns:a16="http://schemas.microsoft.com/office/drawing/2014/main" val="1514176060"/>
                    </a:ext>
                  </a:extLst>
                </a:gridCol>
                <a:gridCol w="2102069">
                  <a:extLst>
                    <a:ext uri="{9D8B030D-6E8A-4147-A177-3AD203B41FA5}">
                      <a16:colId xmlns:a16="http://schemas.microsoft.com/office/drawing/2014/main" val="2671659637"/>
                    </a:ext>
                  </a:extLst>
                </a:gridCol>
                <a:gridCol w="2694156">
                  <a:extLst>
                    <a:ext uri="{9D8B030D-6E8A-4147-A177-3AD203B41FA5}">
                      <a16:colId xmlns:a16="http://schemas.microsoft.com/office/drawing/2014/main" val="3167384486"/>
                    </a:ext>
                  </a:extLst>
                </a:gridCol>
              </a:tblGrid>
              <a:tr h="0">
                <a:tc>
                  <a:txBody>
                    <a:bodyPr/>
                    <a:lstStyle/>
                    <a:p>
                      <a:r>
                        <a:rPr lang="es-ES" noProof="0"/>
                        <a:t>Programación, redes y Sistemas informáticos I</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noProof="0"/>
                        <a:t>Biología Humana y Salud</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noProof="0"/>
                        <a:t>Matemáticas CCSS I</a:t>
                      </a:r>
                    </a:p>
                  </a:txBody>
                  <a:tcPr>
                    <a:solidFill>
                      <a:schemeClr val="accent6">
                        <a:lumMod val="40000"/>
                        <a:lumOff val="60000"/>
                      </a:schemeClr>
                    </a:solidFill>
                  </a:tcPr>
                </a:tc>
                <a:extLst>
                  <a:ext uri="{0D108BD9-81ED-4DB2-BD59-A6C34878D82A}">
                    <a16:rowId xmlns:a16="http://schemas.microsoft.com/office/drawing/2014/main" val="2851697975"/>
                  </a:ext>
                </a:extLst>
              </a:tr>
              <a:tr h="370840">
                <a:tc>
                  <a:txBody>
                    <a:bodyPr/>
                    <a:lstStyle/>
                    <a:p>
                      <a:r>
                        <a:rPr lang="es-ES" noProof="0" dirty="0"/>
                        <a:t>Descubriendo nuestras raíces clásicas</a:t>
                      </a:r>
                    </a:p>
                  </a:txBody>
                  <a:tcPr>
                    <a:solidFill>
                      <a:schemeClr val="accent6">
                        <a:lumMod val="40000"/>
                        <a:lumOff val="60000"/>
                      </a:schemeClr>
                    </a:solidFill>
                  </a:tcPr>
                </a:tc>
                <a:tc>
                  <a:txBody>
                    <a:bodyPr/>
                    <a:lstStyle/>
                    <a:p>
                      <a:r>
                        <a:rPr lang="es-ES" noProof="0"/>
                        <a:t>Geografía e Historia Valencianas</a:t>
                      </a:r>
                    </a:p>
                  </a:txBody>
                  <a:tcPr>
                    <a:solidFill>
                      <a:schemeClr val="accent6">
                        <a:lumMod val="40000"/>
                        <a:lumOff val="60000"/>
                      </a:schemeClr>
                    </a:solidFill>
                  </a:tcPr>
                </a:tc>
                <a:tc>
                  <a:txBody>
                    <a:bodyPr/>
                    <a:lstStyle/>
                    <a:p>
                      <a:r>
                        <a:rPr lang="es-ES" noProof="0"/>
                        <a:t>Dibujo Artístico I</a:t>
                      </a:r>
                    </a:p>
                  </a:txBody>
                  <a:tcPr>
                    <a:solidFill>
                      <a:schemeClr val="accent6">
                        <a:lumMod val="40000"/>
                        <a:lumOff val="60000"/>
                      </a:schemeClr>
                    </a:solidFill>
                  </a:tcPr>
                </a:tc>
                <a:extLst>
                  <a:ext uri="{0D108BD9-81ED-4DB2-BD59-A6C34878D82A}">
                    <a16:rowId xmlns:a16="http://schemas.microsoft.com/office/drawing/2014/main" val="2064223661"/>
                  </a:ext>
                </a:extLst>
              </a:tr>
              <a:tr h="370840">
                <a:tc>
                  <a:txBody>
                    <a:bodyPr/>
                    <a:lstStyle/>
                    <a:p>
                      <a:r>
                        <a:rPr lang="es-ES" noProof="0"/>
                        <a:t>Gestión de proyectos de emprendimiento</a:t>
                      </a:r>
                    </a:p>
                  </a:txBody>
                  <a:tcPr>
                    <a:solidFill>
                      <a:schemeClr val="accent6">
                        <a:lumMod val="40000"/>
                        <a:lumOff val="60000"/>
                      </a:schemeClr>
                    </a:solidFill>
                  </a:tcPr>
                </a:tc>
                <a:tc>
                  <a:txBody>
                    <a:bodyPr/>
                    <a:lstStyle/>
                    <a:p>
                      <a:r>
                        <a:rPr lang="es-ES" noProof="0"/>
                        <a:t>Proyecto de investigación</a:t>
                      </a:r>
                    </a:p>
                  </a:txBody>
                  <a:tcPr>
                    <a:solidFill>
                      <a:schemeClr val="accent6">
                        <a:lumMod val="40000"/>
                        <a:lumOff val="60000"/>
                      </a:schemeClr>
                    </a:solidFill>
                  </a:tcPr>
                </a:tc>
                <a:tc>
                  <a:txBody>
                    <a:bodyPr/>
                    <a:lstStyle/>
                    <a:p>
                      <a:r>
                        <a:rPr lang="es-ES" noProof="0"/>
                        <a:t>Cultura Audiovisual</a:t>
                      </a:r>
                    </a:p>
                  </a:txBody>
                  <a:tcPr>
                    <a:solidFill>
                      <a:schemeClr val="accent6">
                        <a:lumMod val="40000"/>
                        <a:lumOff val="60000"/>
                      </a:schemeClr>
                    </a:solidFill>
                  </a:tcPr>
                </a:tc>
                <a:extLst>
                  <a:ext uri="{0D108BD9-81ED-4DB2-BD59-A6C34878D82A}">
                    <a16:rowId xmlns:a16="http://schemas.microsoft.com/office/drawing/2014/main" val="206573395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noProof="0"/>
                        <a:t>Comunicación Audiovisual</a:t>
                      </a:r>
                    </a:p>
                  </a:txBody>
                  <a:tcPr>
                    <a:solidFill>
                      <a:schemeClr val="accent6">
                        <a:lumMod val="40000"/>
                        <a:lumOff val="60000"/>
                      </a:schemeClr>
                    </a:solidFill>
                  </a:tcPr>
                </a:tc>
                <a:tc>
                  <a:txBody>
                    <a:bodyPr/>
                    <a:lstStyle/>
                    <a:p>
                      <a:r>
                        <a:rPr lang="es-ES" noProof="0"/>
                        <a:t>Segunda Lengua Extranjera I</a:t>
                      </a:r>
                    </a:p>
                  </a:txBody>
                  <a:tcPr>
                    <a:solidFill>
                      <a:schemeClr val="accent6">
                        <a:lumMod val="40000"/>
                        <a:lumOff val="60000"/>
                      </a:schemeClr>
                    </a:solidFill>
                  </a:tcPr>
                </a:tc>
                <a:tc>
                  <a:txBody>
                    <a:bodyPr/>
                    <a:lstStyle/>
                    <a:p>
                      <a:r>
                        <a:rPr lang="es-ES" noProof="0" dirty="0"/>
                        <a:t>**</a:t>
                      </a:r>
                      <a:r>
                        <a:rPr lang="es-ES" noProof="0" dirty="0">
                          <a:solidFill>
                            <a:schemeClr val="dk1"/>
                          </a:solidFill>
                        </a:rPr>
                        <a:t>Una materia específica de cualquier modalidad</a:t>
                      </a:r>
                      <a:endParaRPr lang="es-ES" noProof="0" dirty="0"/>
                    </a:p>
                  </a:txBody>
                  <a:tcPr>
                    <a:solidFill>
                      <a:schemeClr val="accent6">
                        <a:lumMod val="40000"/>
                        <a:lumOff val="60000"/>
                      </a:schemeClr>
                    </a:solidFill>
                  </a:tcPr>
                </a:tc>
                <a:extLst>
                  <a:ext uri="{0D108BD9-81ED-4DB2-BD59-A6C34878D82A}">
                    <a16:rowId xmlns:a16="http://schemas.microsoft.com/office/drawing/2014/main" val="1688822557"/>
                  </a:ext>
                </a:extLst>
              </a:tr>
            </a:tbl>
          </a:graphicData>
        </a:graphic>
      </p:graphicFrame>
    </p:spTree>
    <p:extLst>
      <p:ext uri="{BB962C8B-B14F-4D97-AF65-F5344CB8AC3E}">
        <p14:creationId xmlns:p14="http://schemas.microsoft.com/office/powerpoint/2010/main" val="1615620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CF7"/>
        </a:solidFill>
        <a:effectLst/>
      </p:bgPr>
    </p:bg>
    <p:spTree>
      <p:nvGrpSpPr>
        <p:cNvPr id="1" name=""/>
        <p:cNvGrpSpPr/>
        <p:nvPr/>
      </p:nvGrpSpPr>
      <p:grpSpPr>
        <a:xfrm>
          <a:off x="0" y="0"/>
          <a:ext cx="0" cy="0"/>
          <a:chOff x="0" y="0"/>
          <a:chExt cx="0" cy="0"/>
        </a:xfrm>
      </p:grpSpPr>
      <p:cxnSp>
        <p:nvCxnSpPr>
          <p:cNvPr id="13" name="Conector recto 12">
            <a:extLst>
              <a:ext uri="{FF2B5EF4-FFF2-40B4-BE49-F238E27FC236}">
                <a16:creationId xmlns:a16="http://schemas.microsoft.com/office/drawing/2014/main" id="{C17C957D-D860-F925-FF17-DB9F4206F05D}"/>
              </a:ext>
            </a:extLst>
          </p:cNvPr>
          <p:cNvCxnSpPr>
            <a:cxnSpLocks/>
          </p:cNvCxnSpPr>
          <p:nvPr/>
        </p:nvCxnSpPr>
        <p:spPr>
          <a:xfrm flipV="1">
            <a:off x="3332402" y="5018820"/>
            <a:ext cx="1428784" cy="907040"/>
          </a:xfrm>
          <a:prstGeom prst="line">
            <a:avLst/>
          </a:prstGeom>
          <a:ln w="101600">
            <a:solidFill>
              <a:schemeClr val="accent6">
                <a:lumMod val="40000"/>
                <a:lumOff val="60000"/>
              </a:schemeClr>
            </a:solidFill>
          </a:ln>
        </p:spPr>
        <p:style>
          <a:lnRef idx="3">
            <a:schemeClr val="accent2"/>
          </a:lnRef>
          <a:fillRef idx="0">
            <a:schemeClr val="accent2"/>
          </a:fillRef>
          <a:effectRef idx="2">
            <a:schemeClr val="accent2"/>
          </a:effectRef>
          <a:fontRef idx="minor">
            <a:schemeClr val="tx1"/>
          </a:fontRef>
        </p:style>
      </p:cxnSp>
      <p:cxnSp>
        <p:nvCxnSpPr>
          <p:cNvPr id="9" name="Conector recto 8">
            <a:extLst>
              <a:ext uri="{FF2B5EF4-FFF2-40B4-BE49-F238E27FC236}">
                <a16:creationId xmlns:a16="http://schemas.microsoft.com/office/drawing/2014/main" id="{5EF7D63F-1192-95B3-2893-87713E44D894}"/>
              </a:ext>
            </a:extLst>
          </p:cNvPr>
          <p:cNvCxnSpPr>
            <a:cxnSpLocks/>
          </p:cNvCxnSpPr>
          <p:nvPr/>
        </p:nvCxnSpPr>
        <p:spPr>
          <a:xfrm flipV="1">
            <a:off x="3316325" y="2495066"/>
            <a:ext cx="1444861" cy="2411707"/>
          </a:xfrm>
          <a:prstGeom prst="line">
            <a:avLst/>
          </a:prstGeom>
          <a:ln w="101600">
            <a:solidFill>
              <a:schemeClr val="accent2">
                <a:lumMod val="40000"/>
                <a:lumOff val="60000"/>
              </a:schemeClr>
            </a:solidFill>
          </a:ln>
        </p:spPr>
        <p:style>
          <a:lnRef idx="3">
            <a:schemeClr val="accent2"/>
          </a:lnRef>
          <a:fillRef idx="0">
            <a:schemeClr val="accent2"/>
          </a:fillRef>
          <a:effectRef idx="2">
            <a:schemeClr val="accent2"/>
          </a:effectRef>
          <a:fontRef idx="minor">
            <a:schemeClr val="tx1"/>
          </a:fontRef>
        </p:style>
      </p:cxnSp>
      <p:cxnSp>
        <p:nvCxnSpPr>
          <p:cNvPr id="6" name="Conector recto 5">
            <a:extLst>
              <a:ext uri="{FF2B5EF4-FFF2-40B4-BE49-F238E27FC236}">
                <a16:creationId xmlns:a16="http://schemas.microsoft.com/office/drawing/2014/main" id="{F88FFA44-21D8-0C58-D757-73DDD57C8E79}"/>
              </a:ext>
            </a:extLst>
          </p:cNvPr>
          <p:cNvCxnSpPr>
            <a:cxnSpLocks/>
          </p:cNvCxnSpPr>
          <p:nvPr/>
        </p:nvCxnSpPr>
        <p:spPr>
          <a:xfrm flipV="1">
            <a:off x="3300248" y="1051034"/>
            <a:ext cx="1460938" cy="3037490"/>
          </a:xfrm>
          <a:prstGeom prst="line">
            <a:avLst/>
          </a:prstGeom>
          <a:ln w="101600"/>
        </p:spPr>
        <p:style>
          <a:lnRef idx="3">
            <a:schemeClr val="accent2"/>
          </a:lnRef>
          <a:fillRef idx="0">
            <a:schemeClr val="accent2"/>
          </a:fillRef>
          <a:effectRef idx="2">
            <a:schemeClr val="accent2"/>
          </a:effectRef>
          <a:fontRef idx="minor">
            <a:schemeClr val="tx1"/>
          </a:fontRef>
        </p:style>
      </p:cxnSp>
      <p:graphicFrame>
        <p:nvGraphicFramePr>
          <p:cNvPr id="3" name="Tabla 3">
            <a:extLst>
              <a:ext uri="{FF2B5EF4-FFF2-40B4-BE49-F238E27FC236}">
                <a16:creationId xmlns:a16="http://schemas.microsoft.com/office/drawing/2014/main" id="{6C51134B-354C-71EB-FADD-190C9E75D5EF}"/>
              </a:ext>
            </a:extLst>
          </p:cNvPr>
          <p:cNvGraphicFramePr>
            <a:graphicFrameLocks noGrp="1"/>
          </p:cNvGraphicFramePr>
          <p:nvPr>
            <p:extLst>
              <p:ext uri="{D42A27DB-BD31-4B8C-83A1-F6EECF244321}">
                <p14:modId xmlns:p14="http://schemas.microsoft.com/office/powerpoint/2010/main" val="2866813048"/>
              </p:ext>
            </p:extLst>
          </p:nvPr>
        </p:nvGraphicFramePr>
        <p:xfrm>
          <a:off x="276922" y="830505"/>
          <a:ext cx="3117919" cy="5617501"/>
        </p:xfrm>
        <a:graphic>
          <a:graphicData uri="http://schemas.openxmlformats.org/drawingml/2006/table">
            <a:tbl>
              <a:tblPr bandRow="1">
                <a:tableStyleId>{5C22544A-7EE6-4342-B048-85BDC9FD1C3A}</a:tableStyleId>
              </a:tblPr>
              <a:tblGrid>
                <a:gridCol w="581179">
                  <a:extLst>
                    <a:ext uri="{9D8B030D-6E8A-4147-A177-3AD203B41FA5}">
                      <a16:colId xmlns:a16="http://schemas.microsoft.com/office/drawing/2014/main" val="3105760098"/>
                    </a:ext>
                  </a:extLst>
                </a:gridCol>
                <a:gridCol w="2536740">
                  <a:extLst>
                    <a:ext uri="{9D8B030D-6E8A-4147-A177-3AD203B41FA5}">
                      <a16:colId xmlns:a16="http://schemas.microsoft.com/office/drawing/2014/main" val="2177411679"/>
                    </a:ext>
                  </a:extLst>
                </a:gridCol>
              </a:tblGrid>
              <a:tr h="584830">
                <a:tc rowSpan="5">
                  <a:txBody>
                    <a:bodyPr/>
                    <a:lstStyle/>
                    <a:p>
                      <a:pPr algn="ctr"/>
                      <a:r>
                        <a:rPr lang="en-US" b="1">
                          <a:solidFill>
                            <a:schemeClr val="bg1"/>
                          </a:solidFill>
                        </a:rPr>
                        <a:t>5 MATERIAS COMUNES</a:t>
                      </a:r>
                    </a:p>
                  </a:txBody>
                  <a:tcPr vert="vert270"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algn="l"/>
                      <a:r>
                        <a:rPr lang="en-US"/>
                        <a:t>EDUCACIÓN FÍSICA</a:t>
                      </a:r>
                    </a:p>
                  </a:txBody>
                  <a:tcPr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57453637"/>
                  </a:ext>
                </a:extLst>
              </a:tr>
              <a:tr h="406260">
                <a:tc vMerge="1">
                  <a:txBody>
                    <a:bodyPr/>
                    <a:lstStyle/>
                    <a:p>
                      <a:endParaRPr lang="en-US"/>
                    </a:p>
                  </a:txBody>
                  <a:tcPr>
                    <a:solidFill>
                      <a:schemeClr val="accent1"/>
                    </a:solidFill>
                  </a:tcPr>
                </a:tc>
                <a:tc>
                  <a:txBody>
                    <a:bodyPr/>
                    <a:lstStyle/>
                    <a:p>
                      <a:pPr algn="l"/>
                      <a:r>
                        <a:rPr lang="en-US"/>
                        <a:t>FILOSOFÍA</a:t>
                      </a: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463127967"/>
                  </a:ext>
                </a:extLst>
              </a:tr>
              <a:tr h="710955">
                <a:tc vMerge="1">
                  <a:txBody>
                    <a:bodyPr/>
                    <a:lstStyle/>
                    <a:p>
                      <a:endParaRPr lang="en-US"/>
                    </a:p>
                  </a:txBody>
                  <a:tcPr>
                    <a:solidFill>
                      <a:schemeClr val="accent1"/>
                    </a:solidFill>
                  </a:tcPr>
                </a:tc>
                <a:tc>
                  <a:txBody>
                    <a:bodyPr/>
                    <a:lstStyle/>
                    <a:p>
                      <a:pPr algn="l"/>
                      <a:r>
                        <a:rPr lang="en-US"/>
                        <a:t>VALENCIANO: LENGUA </a:t>
                      </a:r>
                    </a:p>
                    <a:p>
                      <a:pPr algn="l"/>
                      <a:r>
                        <a:rPr lang="en-US"/>
                        <a:t>Y LITERATURA I</a:t>
                      </a: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675050145"/>
                  </a:ext>
                </a:extLst>
              </a:tr>
              <a:tr h="760990">
                <a:tc vMerge="1">
                  <a:txBody>
                    <a:bodyPr/>
                    <a:lstStyle/>
                    <a:p>
                      <a:endParaRPr lang="en-US"/>
                    </a:p>
                  </a:txBody>
                  <a:tcPr>
                    <a:solidFill>
                      <a:schemeClr val="accent1"/>
                    </a:solidFill>
                  </a:tcPr>
                </a:tc>
                <a:tc>
                  <a:txBody>
                    <a:bodyPr/>
                    <a:lstStyle/>
                    <a:p>
                      <a:pPr algn="l"/>
                      <a:r>
                        <a:rPr lang="en-US"/>
                        <a:t>LENGUA CASTELLANA </a:t>
                      </a:r>
                    </a:p>
                    <a:p>
                      <a:pPr algn="l"/>
                      <a:r>
                        <a:rPr lang="en-US"/>
                        <a:t>Y LITERATURA I</a:t>
                      </a: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21629920"/>
                  </a:ext>
                </a:extLst>
              </a:tr>
              <a:tr h="364060">
                <a:tc vMerge="1">
                  <a:txBody>
                    <a:bodyPr/>
                    <a:lstStyle/>
                    <a:p>
                      <a:endParaRPr lang="en-US"/>
                    </a:p>
                  </a:txBody>
                  <a:tcPr>
                    <a:solidFill>
                      <a:schemeClr val="accent1"/>
                    </a:solidFill>
                  </a:tcPr>
                </a:tc>
                <a:tc>
                  <a:txBody>
                    <a:bodyPr/>
                    <a:lstStyle/>
                    <a:p>
                      <a:pPr algn="l"/>
                      <a:r>
                        <a:rPr lang="en-US" dirty="0"/>
                        <a:t>LENGUA EXTRANJERA I</a:t>
                      </a: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682914479"/>
                  </a:ext>
                </a:extLst>
              </a:tr>
              <a:tr h="573500">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a:solidFill>
                            <a:schemeClr val="bg1"/>
                          </a:solidFill>
                        </a:rPr>
                        <a:t>3 MATERIAS ESPECÍFICAS</a:t>
                      </a:r>
                      <a:endParaRPr lang="en-US"/>
                    </a:p>
                  </a:txBody>
                  <a:tcPr vert="vert27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solidFill>
                  </a:tcPr>
                </a:tc>
                <a:tc>
                  <a:txBody>
                    <a:bodyPr/>
                    <a:lstStyle/>
                    <a:p>
                      <a:pPr algn="r"/>
                      <a:r>
                        <a:rPr lang="en-US" dirty="0"/>
                        <a:t>ELEGIR 1 MATERIA OBLIGATORIA ENTRE:</a:t>
                      </a: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419932034"/>
                  </a:ext>
                </a:extLst>
              </a:tr>
              <a:tr h="503482">
                <a:tc vMerge="1">
                  <a:txBody>
                    <a:bodyPr/>
                    <a:lstStyle/>
                    <a:p>
                      <a:endParaRPr lang="en-US"/>
                    </a:p>
                  </a:txBody>
                  <a:tcPr>
                    <a:solidFill>
                      <a:schemeClr val="accent2"/>
                    </a:solidFill>
                  </a:tcPr>
                </a:tc>
                <a:tc>
                  <a:txBody>
                    <a:bodyPr/>
                    <a:lstStyle/>
                    <a:p>
                      <a:pPr algn="r"/>
                      <a:r>
                        <a:rPr lang="en-US"/>
                        <a:t>ELEGIR 2 </a:t>
                      </a: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2542412814"/>
                  </a:ext>
                </a:extLst>
              </a:tr>
              <a:tr h="470041">
                <a:tc vMerge="1">
                  <a:txBody>
                    <a:bodyPr/>
                    <a:lstStyle/>
                    <a:p>
                      <a:endParaRPr lang="en-US"/>
                    </a:p>
                  </a:txBody>
                  <a:tcPr>
                    <a:solidFill>
                      <a:schemeClr val="accent2"/>
                    </a:solidFill>
                  </a:tcPr>
                </a:tc>
                <a:tc>
                  <a:txBody>
                    <a:bodyPr/>
                    <a:lstStyle/>
                    <a:p>
                      <a:pPr algn="r"/>
                      <a:r>
                        <a:rPr lang="en-US" dirty="0"/>
                        <a:t>MATERIAS ENTRE:</a:t>
                      </a: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538192128"/>
                  </a:ext>
                </a:extLst>
              </a:tr>
              <a:tr h="117510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a:solidFill>
                            <a:schemeClr val="bg1"/>
                          </a:solidFill>
                          <a:latin typeface="+mn-lt"/>
                          <a:ea typeface="+mn-ea"/>
                          <a:cs typeface="+mn-cs"/>
                        </a:rPr>
                        <a:t>1 MATERIA OPTATIVA</a:t>
                      </a:r>
                    </a:p>
                  </a:txBody>
                  <a:tcPr vert="vert27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chemeClr val="accent6">
                        <a:lumMod val="75000"/>
                      </a:schemeClr>
                    </a:solidFill>
                  </a:tcPr>
                </a:tc>
                <a:tc>
                  <a:txBody>
                    <a:bodyPr/>
                    <a:lstStyle/>
                    <a:p>
                      <a:pPr algn="r"/>
                      <a:r>
                        <a:rPr lang="en-US" dirty="0"/>
                        <a:t>ELEGIR 1 MATERIA ENTRE:</a:t>
                      </a: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chemeClr val="accent6">
                        <a:lumMod val="40000"/>
                        <a:lumOff val="60000"/>
                      </a:schemeClr>
                    </a:solidFill>
                  </a:tcPr>
                </a:tc>
                <a:extLst>
                  <a:ext uri="{0D108BD9-81ED-4DB2-BD59-A6C34878D82A}">
                    <a16:rowId xmlns:a16="http://schemas.microsoft.com/office/drawing/2014/main" val="18409428"/>
                  </a:ext>
                </a:extLst>
              </a:tr>
            </a:tbl>
          </a:graphicData>
        </a:graphic>
      </p:graphicFrame>
      <p:sp>
        <p:nvSpPr>
          <p:cNvPr id="12" name="Título 1">
            <a:extLst>
              <a:ext uri="{FF2B5EF4-FFF2-40B4-BE49-F238E27FC236}">
                <a16:creationId xmlns:a16="http://schemas.microsoft.com/office/drawing/2014/main" id="{82EE719C-BCBF-2292-BC39-951E56CB0924}"/>
              </a:ext>
            </a:extLst>
          </p:cNvPr>
          <p:cNvSpPr txBox="1">
            <a:spLocks/>
          </p:cNvSpPr>
          <p:nvPr/>
        </p:nvSpPr>
        <p:spPr>
          <a:xfrm>
            <a:off x="1098414" y="182384"/>
            <a:ext cx="10816664" cy="69069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3600" b="1" dirty="0">
                <a:solidFill>
                  <a:schemeClr val="accent3">
                    <a:lumMod val="50000"/>
                  </a:schemeClr>
                </a:solidFill>
                <a:latin typeface="+mn-lt"/>
              </a:rPr>
              <a:t>1º BACHILLERATO  Humanidades y Ciencias Sociales</a:t>
            </a:r>
          </a:p>
        </p:txBody>
      </p:sp>
      <p:cxnSp>
        <p:nvCxnSpPr>
          <p:cNvPr id="14" name="Conector recto 13">
            <a:extLst>
              <a:ext uri="{FF2B5EF4-FFF2-40B4-BE49-F238E27FC236}">
                <a16:creationId xmlns:a16="http://schemas.microsoft.com/office/drawing/2014/main" id="{12D48844-BD03-3DD0-B21D-B242B2238A1F}"/>
              </a:ext>
            </a:extLst>
          </p:cNvPr>
          <p:cNvCxnSpPr>
            <a:cxnSpLocks/>
          </p:cNvCxnSpPr>
          <p:nvPr/>
        </p:nvCxnSpPr>
        <p:spPr>
          <a:xfrm>
            <a:off x="130629" y="718457"/>
            <a:ext cx="11952514" cy="0"/>
          </a:xfrm>
          <a:prstGeom prst="line">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2" name="Tabla 22">
            <a:extLst>
              <a:ext uri="{FF2B5EF4-FFF2-40B4-BE49-F238E27FC236}">
                <a16:creationId xmlns:a16="http://schemas.microsoft.com/office/drawing/2014/main" id="{CFCD3221-7567-E86F-8E3A-D4856F318327}"/>
              </a:ext>
            </a:extLst>
          </p:cNvPr>
          <p:cNvGraphicFramePr>
            <a:graphicFrameLocks noGrp="1"/>
          </p:cNvGraphicFramePr>
          <p:nvPr>
            <p:extLst>
              <p:ext uri="{D42A27DB-BD31-4B8C-83A1-F6EECF244321}">
                <p14:modId xmlns:p14="http://schemas.microsoft.com/office/powerpoint/2010/main" val="3391461637"/>
              </p:ext>
            </p:extLst>
          </p:nvPr>
        </p:nvGraphicFramePr>
        <p:xfrm>
          <a:off x="4566243" y="825003"/>
          <a:ext cx="7177320" cy="914400"/>
        </p:xfrm>
        <a:graphic>
          <a:graphicData uri="http://schemas.openxmlformats.org/drawingml/2006/table">
            <a:tbl>
              <a:tblPr>
                <a:tableStyleId>{5C22544A-7EE6-4342-B048-85BDC9FD1C3A}</a:tableStyleId>
              </a:tblPr>
              <a:tblGrid>
                <a:gridCol w="7177320">
                  <a:extLst>
                    <a:ext uri="{9D8B030D-6E8A-4147-A177-3AD203B41FA5}">
                      <a16:colId xmlns:a16="http://schemas.microsoft.com/office/drawing/2014/main" val="3103584026"/>
                    </a:ext>
                  </a:extLst>
                </a:gridCol>
              </a:tblGrid>
              <a:tr h="3267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2400" noProof="0" dirty="0"/>
                        <a:t>Latín I</a:t>
                      </a:r>
                    </a:p>
                  </a:txBody>
                  <a:tcPr anchor="ctr">
                    <a:solidFill>
                      <a:schemeClr val="accent2"/>
                    </a:solidFill>
                  </a:tcPr>
                </a:tc>
                <a:extLst>
                  <a:ext uri="{0D108BD9-81ED-4DB2-BD59-A6C34878D82A}">
                    <a16:rowId xmlns:a16="http://schemas.microsoft.com/office/drawing/2014/main" val="3839029350"/>
                  </a:ext>
                </a:extLst>
              </a:tr>
              <a:tr h="3267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2400" noProof="0" dirty="0"/>
                        <a:t>Matemáticas Aplicadas a las Ciencias Sociales I</a:t>
                      </a:r>
                    </a:p>
                  </a:txBody>
                  <a:tcPr anchor="ctr">
                    <a:solidFill>
                      <a:schemeClr val="accent2"/>
                    </a:solidFill>
                  </a:tcPr>
                </a:tc>
                <a:extLst>
                  <a:ext uri="{0D108BD9-81ED-4DB2-BD59-A6C34878D82A}">
                    <a16:rowId xmlns:a16="http://schemas.microsoft.com/office/drawing/2014/main" val="1801801131"/>
                  </a:ext>
                </a:extLst>
              </a:tr>
            </a:tbl>
          </a:graphicData>
        </a:graphic>
      </p:graphicFrame>
      <p:graphicFrame>
        <p:nvGraphicFramePr>
          <p:cNvPr id="23" name="Tabla 22">
            <a:extLst>
              <a:ext uri="{FF2B5EF4-FFF2-40B4-BE49-F238E27FC236}">
                <a16:creationId xmlns:a16="http://schemas.microsoft.com/office/drawing/2014/main" id="{2ABE2410-F709-9964-BD6E-B204B57EDCB7}"/>
              </a:ext>
            </a:extLst>
          </p:cNvPr>
          <p:cNvGraphicFramePr>
            <a:graphicFrameLocks noGrp="1"/>
          </p:cNvGraphicFramePr>
          <p:nvPr>
            <p:extLst>
              <p:ext uri="{D42A27DB-BD31-4B8C-83A1-F6EECF244321}">
                <p14:modId xmlns:p14="http://schemas.microsoft.com/office/powerpoint/2010/main" val="462304300"/>
              </p:ext>
            </p:extLst>
          </p:nvPr>
        </p:nvGraphicFramePr>
        <p:xfrm>
          <a:off x="4566243" y="1901895"/>
          <a:ext cx="7177320" cy="1737360"/>
        </p:xfrm>
        <a:graphic>
          <a:graphicData uri="http://schemas.openxmlformats.org/drawingml/2006/table">
            <a:tbl>
              <a:tblPr>
                <a:tableStyleId>{5C22544A-7EE6-4342-B048-85BDC9FD1C3A}</a:tableStyleId>
              </a:tblPr>
              <a:tblGrid>
                <a:gridCol w="3588660">
                  <a:extLst>
                    <a:ext uri="{9D8B030D-6E8A-4147-A177-3AD203B41FA5}">
                      <a16:colId xmlns:a16="http://schemas.microsoft.com/office/drawing/2014/main" val="3103584026"/>
                    </a:ext>
                  </a:extLst>
                </a:gridCol>
                <a:gridCol w="3588660">
                  <a:extLst>
                    <a:ext uri="{9D8B030D-6E8A-4147-A177-3AD203B41FA5}">
                      <a16:colId xmlns:a16="http://schemas.microsoft.com/office/drawing/2014/main" val="1876691613"/>
                    </a:ext>
                  </a:extLst>
                </a:gridCol>
              </a:tblGrid>
              <a:tr h="328866">
                <a:tc>
                  <a:txBody>
                    <a:bodyPr/>
                    <a:lstStyle/>
                    <a:p>
                      <a:r>
                        <a:rPr lang="es-ES" sz="2400" kern="1200" noProof="0" dirty="0">
                          <a:solidFill>
                            <a:schemeClr val="dk1"/>
                          </a:solidFill>
                          <a:effectLst/>
                          <a:latin typeface="+mn-lt"/>
                          <a:ea typeface="+mn-ea"/>
                          <a:cs typeface="+mn-cs"/>
                        </a:rPr>
                        <a:t>Economía</a:t>
                      </a:r>
                    </a:p>
                  </a:txBody>
                  <a:tcPr anchor="ctr">
                    <a:solidFill>
                      <a:schemeClr val="accent2">
                        <a:lumMod val="40000"/>
                        <a:lumOff val="60000"/>
                      </a:schemeClr>
                    </a:solidFill>
                  </a:tcPr>
                </a:tc>
                <a:tc>
                  <a:txBody>
                    <a:bodyPr/>
                    <a:lstStyle/>
                    <a:p>
                      <a:r>
                        <a:rPr lang="es-ES" sz="2400" kern="1200" noProof="0" dirty="0">
                          <a:solidFill>
                            <a:schemeClr val="dk1"/>
                          </a:solidFill>
                          <a:effectLst/>
                          <a:latin typeface="+mn-lt"/>
                          <a:ea typeface="+mn-ea"/>
                          <a:cs typeface="+mn-cs"/>
                        </a:rPr>
                        <a:t>Latín I</a:t>
                      </a:r>
                    </a:p>
                  </a:txBody>
                  <a:tcPr anchor="ctr">
                    <a:solidFill>
                      <a:schemeClr val="accent2">
                        <a:lumMod val="40000"/>
                        <a:lumOff val="60000"/>
                      </a:schemeClr>
                    </a:solidFill>
                  </a:tcPr>
                </a:tc>
                <a:extLst>
                  <a:ext uri="{0D108BD9-81ED-4DB2-BD59-A6C34878D82A}">
                    <a16:rowId xmlns:a16="http://schemas.microsoft.com/office/drawing/2014/main" val="3839029350"/>
                  </a:ext>
                </a:extLst>
              </a:tr>
              <a:tr h="328866">
                <a:tc>
                  <a:txBody>
                    <a:bodyPr/>
                    <a:lstStyle/>
                    <a:p>
                      <a:r>
                        <a:rPr lang="es-ES" sz="2400" kern="1200" noProof="0" dirty="0">
                          <a:solidFill>
                            <a:schemeClr val="dk1"/>
                          </a:solidFill>
                          <a:effectLst/>
                          <a:latin typeface="+mn-lt"/>
                          <a:ea typeface="+mn-ea"/>
                          <a:cs typeface="+mn-cs"/>
                        </a:rPr>
                        <a:t>Griego I</a:t>
                      </a:r>
                    </a:p>
                  </a:txBody>
                  <a:tcPr anchor="ctr">
                    <a:solidFill>
                      <a:schemeClr val="accent2">
                        <a:lumMod val="40000"/>
                        <a:lumOff val="60000"/>
                      </a:schemeClr>
                    </a:solidFill>
                  </a:tcPr>
                </a:tc>
                <a:tc>
                  <a:txBody>
                    <a:bodyPr/>
                    <a:lstStyle/>
                    <a:p>
                      <a:r>
                        <a:rPr lang="es-ES" sz="2400" kern="1200" noProof="0" dirty="0">
                          <a:solidFill>
                            <a:schemeClr val="dk1"/>
                          </a:solidFill>
                          <a:effectLst/>
                          <a:latin typeface="+mn-lt"/>
                          <a:ea typeface="+mn-ea"/>
                          <a:cs typeface="+mn-cs"/>
                        </a:rPr>
                        <a:t>Literatura Universal</a:t>
                      </a:r>
                    </a:p>
                  </a:txBody>
                  <a:tcPr anchor="ctr">
                    <a:solidFill>
                      <a:schemeClr val="accent2">
                        <a:lumMod val="40000"/>
                        <a:lumOff val="60000"/>
                      </a:schemeClr>
                    </a:solidFill>
                  </a:tcPr>
                </a:tc>
                <a:extLst>
                  <a:ext uri="{0D108BD9-81ED-4DB2-BD59-A6C34878D82A}">
                    <a16:rowId xmlns:a16="http://schemas.microsoft.com/office/drawing/2014/main" val="3992271623"/>
                  </a:ext>
                </a:extLst>
              </a:tr>
              <a:tr h="328866">
                <a:tc>
                  <a:txBody>
                    <a:bodyPr/>
                    <a:lstStyle/>
                    <a:p>
                      <a:r>
                        <a:rPr lang="es-ES" sz="2400" kern="1200" noProof="0" dirty="0">
                          <a:solidFill>
                            <a:schemeClr val="dk1"/>
                          </a:solidFill>
                          <a:effectLst/>
                          <a:latin typeface="+mn-lt"/>
                          <a:ea typeface="+mn-ea"/>
                          <a:cs typeface="+mn-cs"/>
                        </a:rPr>
                        <a:t>Historia del Mundo Contemporáneo</a:t>
                      </a:r>
                    </a:p>
                  </a:txBody>
                  <a:tcPr anchor="ctr">
                    <a:solidFill>
                      <a:schemeClr val="accent2">
                        <a:lumMod val="40000"/>
                        <a:lumOff val="60000"/>
                      </a:schemeClr>
                    </a:solidFill>
                  </a:tcPr>
                </a:tc>
                <a:tc>
                  <a:txBody>
                    <a:bodyPr/>
                    <a:lstStyle/>
                    <a:p>
                      <a:r>
                        <a:rPr lang="es-ES" sz="2400" kern="1200" noProof="0" dirty="0">
                          <a:solidFill>
                            <a:schemeClr val="dk1"/>
                          </a:solidFill>
                          <a:effectLst/>
                          <a:latin typeface="+mn-lt"/>
                          <a:ea typeface="+mn-ea"/>
                          <a:cs typeface="+mn-cs"/>
                        </a:rPr>
                        <a:t>Matemáticas Aplicadas a las Ciencias Sociales I</a:t>
                      </a:r>
                    </a:p>
                  </a:txBody>
                  <a:tcPr anchor="ctr">
                    <a:solidFill>
                      <a:schemeClr val="accent2">
                        <a:lumMod val="40000"/>
                        <a:lumOff val="60000"/>
                      </a:schemeClr>
                    </a:solidFill>
                  </a:tcPr>
                </a:tc>
                <a:extLst>
                  <a:ext uri="{0D108BD9-81ED-4DB2-BD59-A6C34878D82A}">
                    <a16:rowId xmlns:a16="http://schemas.microsoft.com/office/drawing/2014/main" val="701240904"/>
                  </a:ext>
                </a:extLst>
              </a:tr>
            </a:tbl>
          </a:graphicData>
        </a:graphic>
      </p:graphicFrame>
      <p:graphicFrame>
        <p:nvGraphicFramePr>
          <p:cNvPr id="4" name="Tabla 4">
            <a:extLst>
              <a:ext uri="{FF2B5EF4-FFF2-40B4-BE49-F238E27FC236}">
                <a16:creationId xmlns:a16="http://schemas.microsoft.com/office/drawing/2014/main" id="{3D588D47-6CAB-3F01-F20C-60C6887B68FC}"/>
              </a:ext>
            </a:extLst>
          </p:cNvPr>
          <p:cNvGraphicFramePr>
            <a:graphicFrameLocks noGrp="1"/>
          </p:cNvGraphicFramePr>
          <p:nvPr>
            <p:extLst>
              <p:ext uri="{D42A27DB-BD31-4B8C-83A1-F6EECF244321}">
                <p14:modId xmlns:p14="http://schemas.microsoft.com/office/powerpoint/2010/main" val="3249156484"/>
              </p:ext>
            </p:extLst>
          </p:nvPr>
        </p:nvGraphicFramePr>
        <p:xfrm>
          <a:off x="4566243" y="3871350"/>
          <a:ext cx="7177320" cy="2560320"/>
        </p:xfrm>
        <a:graphic>
          <a:graphicData uri="http://schemas.openxmlformats.org/drawingml/2006/table">
            <a:tbl>
              <a:tblPr>
                <a:tableStyleId>{5C22544A-7EE6-4342-B048-85BDC9FD1C3A}</a:tableStyleId>
              </a:tblPr>
              <a:tblGrid>
                <a:gridCol w="2381095">
                  <a:extLst>
                    <a:ext uri="{9D8B030D-6E8A-4147-A177-3AD203B41FA5}">
                      <a16:colId xmlns:a16="http://schemas.microsoft.com/office/drawing/2014/main" val="1514176060"/>
                    </a:ext>
                  </a:extLst>
                </a:gridCol>
                <a:gridCol w="2102069">
                  <a:extLst>
                    <a:ext uri="{9D8B030D-6E8A-4147-A177-3AD203B41FA5}">
                      <a16:colId xmlns:a16="http://schemas.microsoft.com/office/drawing/2014/main" val="2671659637"/>
                    </a:ext>
                  </a:extLst>
                </a:gridCol>
                <a:gridCol w="2694156">
                  <a:extLst>
                    <a:ext uri="{9D8B030D-6E8A-4147-A177-3AD203B41FA5}">
                      <a16:colId xmlns:a16="http://schemas.microsoft.com/office/drawing/2014/main" val="3167384486"/>
                    </a:ext>
                  </a:extLst>
                </a:gridCol>
              </a:tblGrid>
              <a:tr h="0">
                <a:tc>
                  <a:txBody>
                    <a:bodyPr/>
                    <a:lstStyle/>
                    <a:p>
                      <a:r>
                        <a:rPr lang="es-ES" noProof="0" dirty="0"/>
                        <a:t>Programación, redes y Sistemas informáticos I</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noProof="0" dirty="0"/>
                        <a:t>Biología Humana y Salud</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noProof="0" dirty="0"/>
                        <a:t>Matemáticas CCSS I</a:t>
                      </a:r>
                    </a:p>
                  </a:txBody>
                  <a:tcPr>
                    <a:solidFill>
                      <a:schemeClr val="accent6">
                        <a:lumMod val="40000"/>
                        <a:lumOff val="60000"/>
                      </a:schemeClr>
                    </a:solidFill>
                  </a:tcPr>
                </a:tc>
                <a:extLst>
                  <a:ext uri="{0D108BD9-81ED-4DB2-BD59-A6C34878D82A}">
                    <a16:rowId xmlns:a16="http://schemas.microsoft.com/office/drawing/2014/main" val="2851697975"/>
                  </a:ext>
                </a:extLst>
              </a:tr>
              <a:tr h="370840">
                <a:tc>
                  <a:txBody>
                    <a:bodyPr/>
                    <a:lstStyle/>
                    <a:p>
                      <a:r>
                        <a:rPr lang="es-ES" noProof="0" dirty="0"/>
                        <a:t>Descubriendo nuestras raíces clásicas</a:t>
                      </a:r>
                    </a:p>
                  </a:txBody>
                  <a:tcPr>
                    <a:solidFill>
                      <a:schemeClr val="accent6">
                        <a:lumMod val="40000"/>
                        <a:lumOff val="60000"/>
                      </a:schemeClr>
                    </a:solidFill>
                  </a:tcPr>
                </a:tc>
                <a:tc>
                  <a:txBody>
                    <a:bodyPr/>
                    <a:lstStyle/>
                    <a:p>
                      <a:r>
                        <a:rPr lang="es-ES" noProof="0" dirty="0"/>
                        <a:t>Geografía e Historia Valencianas</a:t>
                      </a:r>
                    </a:p>
                  </a:txBody>
                  <a:tcPr>
                    <a:solidFill>
                      <a:schemeClr val="accent6">
                        <a:lumMod val="40000"/>
                        <a:lumOff val="60000"/>
                      </a:schemeClr>
                    </a:solidFill>
                  </a:tcPr>
                </a:tc>
                <a:tc>
                  <a:txBody>
                    <a:bodyPr/>
                    <a:lstStyle/>
                    <a:p>
                      <a:r>
                        <a:rPr lang="es-ES" noProof="0" dirty="0"/>
                        <a:t>Dibujo Artístico I</a:t>
                      </a:r>
                    </a:p>
                  </a:txBody>
                  <a:tcPr>
                    <a:solidFill>
                      <a:schemeClr val="accent6">
                        <a:lumMod val="40000"/>
                        <a:lumOff val="60000"/>
                      </a:schemeClr>
                    </a:solidFill>
                  </a:tcPr>
                </a:tc>
                <a:extLst>
                  <a:ext uri="{0D108BD9-81ED-4DB2-BD59-A6C34878D82A}">
                    <a16:rowId xmlns:a16="http://schemas.microsoft.com/office/drawing/2014/main" val="2064223661"/>
                  </a:ext>
                </a:extLst>
              </a:tr>
              <a:tr h="370840">
                <a:tc>
                  <a:txBody>
                    <a:bodyPr/>
                    <a:lstStyle/>
                    <a:p>
                      <a:r>
                        <a:rPr lang="es-ES" noProof="0" dirty="0"/>
                        <a:t>Gestión de proyectos de emprendimiento</a:t>
                      </a:r>
                    </a:p>
                  </a:txBody>
                  <a:tcPr>
                    <a:solidFill>
                      <a:schemeClr val="accent6">
                        <a:lumMod val="40000"/>
                        <a:lumOff val="60000"/>
                      </a:schemeClr>
                    </a:solidFill>
                  </a:tcPr>
                </a:tc>
                <a:tc>
                  <a:txBody>
                    <a:bodyPr/>
                    <a:lstStyle/>
                    <a:p>
                      <a:r>
                        <a:rPr lang="es-ES" noProof="0" dirty="0"/>
                        <a:t>Proyecto de investigación</a:t>
                      </a:r>
                    </a:p>
                  </a:txBody>
                  <a:tcPr>
                    <a:solidFill>
                      <a:schemeClr val="accent6">
                        <a:lumMod val="40000"/>
                        <a:lumOff val="60000"/>
                      </a:schemeClr>
                    </a:solidFill>
                  </a:tcPr>
                </a:tc>
                <a:tc>
                  <a:txBody>
                    <a:bodyPr/>
                    <a:lstStyle/>
                    <a:p>
                      <a:r>
                        <a:rPr lang="es-ES" noProof="0" dirty="0"/>
                        <a:t>Cultura Audiovisual</a:t>
                      </a:r>
                    </a:p>
                  </a:txBody>
                  <a:tcPr>
                    <a:solidFill>
                      <a:schemeClr val="accent6">
                        <a:lumMod val="40000"/>
                        <a:lumOff val="60000"/>
                      </a:schemeClr>
                    </a:solidFill>
                  </a:tcPr>
                </a:tc>
                <a:extLst>
                  <a:ext uri="{0D108BD9-81ED-4DB2-BD59-A6C34878D82A}">
                    <a16:rowId xmlns:a16="http://schemas.microsoft.com/office/drawing/2014/main" val="206573395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noProof="0" dirty="0"/>
                        <a:t>Comunicación Audiovisual</a:t>
                      </a:r>
                    </a:p>
                  </a:txBody>
                  <a:tcPr>
                    <a:solidFill>
                      <a:schemeClr val="accent6">
                        <a:lumMod val="40000"/>
                        <a:lumOff val="60000"/>
                      </a:schemeClr>
                    </a:solidFill>
                  </a:tcPr>
                </a:tc>
                <a:tc>
                  <a:txBody>
                    <a:bodyPr/>
                    <a:lstStyle/>
                    <a:p>
                      <a:r>
                        <a:rPr lang="es-ES" noProof="0" dirty="0"/>
                        <a:t>Segunda Lengua Extranjera I</a:t>
                      </a:r>
                    </a:p>
                  </a:txBody>
                  <a:tcPr>
                    <a:solidFill>
                      <a:schemeClr val="accent6">
                        <a:lumMod val="40000"/>
                        <a:lumOff val="60000"/>
                      </a:schemeClr>
                    </a:solidFill>
                  </a:tcPr>
                </a:tc>
                <a:tc>
                  <a:txBody>
                    <a:bodyPr/>
                    <a:lstStyle/>
                    <a:p>
                      <a:r>
                        <a:rPr lang="es-ES" noProof="0" dirty="0"/>
                        <a:t>**</a:t>
                      </a:r>
                      <a:r>
                        <a:rPr lang="es-ES" noProof="0" dirty="0">
                          <a:solidFill>
                            <a:schemeClr val="dk1"/>
                          </a:solidFill>
                        </a:rPr>
                        <a:t>Una materia específica de cualquier modalidad</a:t>
                      </a:r>
                      <a:endParaRPr lang="es-ES" noProof="0" dirty="0"/>
                    </a:p>
                  </a:txBody>
                  <a:tcPr>
                    <a:solidFill>
                      <a:schemeClr val="accent6">
                        <a:lumMod val="40000"/>
                        <a:lumOff val="60000"/>
                      </a:schemeClr>
                    </a:solidFill>
                  </a:tcPr>
                </a:tc>
                <a:extLst>
                  <a:ext uri="{0D108BD9-81ED-4DB2-BD59-A6C34878D82A}">
                    <a16:rowId xmlns:a16="http://schemas.microsoft.com/office/drawing/2014/main" val="1688822557"/>
                  </a:ext>
                </a:extLst>
              </a:tr>
            </a:tbl>
          </a:graphicData>
        </a:graphic>
      </p:graphicFrame>
    </p:spTree>
    <p:extLst>
      <p:ext uri="{BB962C8B-B14F-4D97-AF65-F5344CB8AC3E}">
        <p14:creationId xmlns:p14="http://schemas.microsoft.com/office/powerpoint/2010/main" val="1994515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CF7"/>
        </a:solidFill>
        <a:effectLst/>
      </p:bgPr>
    </p:bg>
    <p:spTree>
      <p:nvGrpSpPr>
        <p:cNvPr id="1" name=""/>
        <p:cNvGrpSpPr/>
        <p:nvPr/>
      </p:nvGrpSpPr>
      <p:grpSpPr>
        <a:xfrm>
          <a:off x="0" y="0"/>
          <a:ext cx="0" cy="0"/>
          <a:chOff x="0" y="0"/>
          <a:chExt cx="0" cy="0"/>
        </a:xfrm>
      </p:grpSpPr>
      <p:cxnSp>
        <p:nvCxnSpPr>
          <p:cNvPr id="2" name="Conector recto 1">
            <a:extLst>
              <a:ext uri="{FF2B5EF4-FFF2-40B4-BE49-F238E27FC236}">
                <a16:creationId xmlns:a16="http://schemas.microsoft.com/office/drawing/2014/main" id="{6BE37565-81E9-B2C6-902A-014B6B3C38C5}"/>
              </a:ext>
            </a:extLst>
          </p:cNvPr>
          <p:cNvCxnSpPr>
            <a:cxnSpLocks/>
          </p:cNvCxnSpPr>
          <p:nvPr/>
        </p:nvCxnSpPr>
        <p:spPr>
          <a:xfrm flipV="1">
            <a:off x="3316325" y="3072308"/>
            <a:ext cx="1444861" cy="2055090"/>
          </a:xfrm>
          <a:prstGeom prst="line">
            <a:avLst/>
          </a:prstGeom>
          <a:ln w="101600">
            <a:solidFill>
              <a:schemeClr val="accent2">
                <a:lumMod val="40000"/>
                <a:lumOff val="60000"/>
              </a:schemeClr>
            </a:solidFill>
          </a:ln>
        </p:spPr>
        <p:style>
          <a:lnRef idx="3">
            <a:schemeClr val="accent2"/>
          </a:lnRef>
          <a:fillRef idx="0">
            <a:schemeClr val="accent2"/>
          </a:fillRef>
          <a:effectRef idx="2">
            <a:schemeClr val="accent2"/>
          </a:effectRef>
          <a:fontRef idx="minor">
            <a:schemeClr val="tx1"/>
          </a:fontRef>
        </p:style>
      </p:cxnSp>
      <p:cxnSp>
        <p:nvCxnSpPr>
          <p:cNvPr id="5" name="Conector recto 4">
            <a:extLst>
              <a:ext uri="{FF2B5EF4-FFF2-40B4-BE49-F238E27FC236}">
                <a16:creationId xmlns:a16="http://schemas.microsoft.com/office/drawing/2014/main" id="{B3A9776A-E42F-EDD0-26A8-292697F40E28}"/>
              </a:ext>
            </a:extLst>
          </p:cNvPr>
          <p:cNvCxnSpPr>
            <a:cxnSpLocks/>
          </p:cNvCxnSpPr>
          <p:nvPr/>
        </p:nvCxnSpPr>
        <p:spPr>
          <a:xfrm flipV="1">
            <a:off x="3300248" y="1271659"/>
            <a:ext cx="1460938" cy="3068329"/>
          </a:xfrm>
          <a:prstGeom prst="line">
            <a:avLst/>
          </a:prstGeom>
          <a:ln w="101600"/>
        </p:spPr>
        <p:style>
          <a:lnRef idx="3">
            <a:schemeClr val="accent2"/>
          </a:lnRef>
          <a:fillRef idx="0">
            <a:schemeClr val="accent2"/>
          </a:fillRef>
          <a:effectRef idx="2">
            <a:schemeClr val="accent2"/>
          </a:effectRef>
          <a:fontRef idx="minor">
            <a:schemeClr val="tx1"/>
          </a:fontRef>
        </p:style>
      </p:cxnSp>
      <p:cxnSp>
        <p:nvCxnSpPr>
          <p:cNvPr id="13" name="Conector recto 12">
            <a:extLst>
              <a:ext uri="{FF2B5EF4-FFF2-40B4-BE49-F238E27FC236}">
                <a16:creationId xmlns:a16="http://schemas.microsoft.com/office/drawing/2014/main" id="{C17C957D-D860-F925-FF17-DB9F4206F05D}"/>
              </a:ext>
            </a:extLst>
          </p:cNvPr>
          <p:cNvCxnSpPr>
            <a:cxnSpLocks/>
          </p:cNvCxnSpPr>
          <p:nvPr/>
        </p:nvCxnSpPr>
        <p:spPr>
          <a:xfrm flipV="1">
            <a:off x="3300248" y="5342079"/>
            <a:ext cx="2117913" cy="797464"/>
          </a:xfrm>
          <a:prstGeom prst="line">
            <a:avLst/>
          </a:prstGeom>
          <a:ln w="101600">
            <a:solidFill>
              <a:schemeClr val="accent6">
                <a:lumMod val="40000"/>
                <a:lumOff val="60000"/>
              </a:schemeClr>
            </a:solidFill>
          </a:ln>
        </p:spPr>
        <p:style>
          <a:lnRef idx="3">
            <a:schemeClr val="accent2"/>
          </a:lnRef>
          <a:fillRef idx="0">
            <a:schemeClr val="accent2"/>
          </a:fillRef>
          <a:effectRef idx="2">
            <a:schemeClr val="accent2"/>
          </a:effectRef>
          <a:fontRef idx="minor">
            <a:schemeClr val="tx1"/>
          </a:fontRef>
        </p:style>
      </p:cxnSp>
      <p:graphicFrame>
        <p:nvGraphicFramePr>
          <p:cNvPr id="3" name="Tabla 3">
            <a:extLst>
              <a:ext uri="{FF2B5EF4-FFF2-40B4-BE49-F238E27FC236}">
                <a16:creationId xmlns:a16="http://schemas.microsoft.com/office/drawing/2014/main" id="{6C51134B-354C-71EB-FADD-190C9E75D5EF}"/>
              </a:ext>
            </a:extLst>
          </p:cNvPr>
          <p:cNvGraphicFramePr>
            <a:graphicFrameLocks noGrp="1"/>
          </p:cNvGraphicFramePr>
          <p:nvPr>
            <p:extLst>
              <p:ext uri="{D42A27DB-BD31-4B8C-83A1-F6EECF244321}">
                <p14:modId xmlns:p14="http://schemas.microsoft.com/office/powerpoint/2010/main" val="2339152754"/>
              </p:ext>
            </p:extLst>
          </p:nvPr>
        </p:nvGraphicFramePr>
        <p:xfrm>
          <a:off x="276922" y="830505"/>
          <a:ext cx="3117919" cy="5851321"/>
        </p:xfrm>
        <a:graphic>
          <a:graphicData uri="http://schemas.openxmlformats.org/drawingml/2006/table">
            <a:tbl>
              <a:tblPr bandRow="1">
                <a:tableStyleId>{5C22544A-7EE6-4342-B048-85BDC9FD1C3A}</a:tableStyleId>
              </a:tblPr>
              <a:tblGrid>
                <a:gridCol w="581179">
                  <a:extLst>
                    <a:ext uri="{9D8B030D-6E8A-4147-A177-3AD203B41FA5}">
                      <a16:colId xmlns:a16="http://schemas.microsoft.com/office/drawing/2014/main" val="3105760098"/>
                    </a:ext>
                  </a:extLst>
                </a:gridCol>
                <a:gridCol w="2536740">
                  <a:extLst>
                    <a:ext uri="{9D8B030D-6E8A-4147-A177-3AD203B41FA5}">
                      <a16:colId xmlns:a16="http://schemas.microsoft.com/office/drawing/2014/main" val="2177411679"/>
                    </a:ext>
                  </a:extLst>
                </a:gridCol>
              </a:tblGrid>
              <a:tr h="584830">
                <a:tc rowSpan="5">
                  <a:txBody>
                    <a:bodyPr/>
                    <a:lstStyle/>
                    <a:p>
                      <a:pPr algn="ctr"/>
                      <a:r>
                        <a:rPr lang="en-US" b="1">
                          <a:solidFill>
                            <a:schemeClr val="bg1"/>
                          </a:solidFill>
                        </a:rPr>
                        <a:t>5 MATERIAS COMUNES</a:t>
                      </a:r>
                    </a:p>
                  </a:txBody>
                  <a:tcPr vert="vert270"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algn="l"/>
                      <a:r>
                        <a:rPr lang="en-US" dirty="0"/>
                        <a:t>HISTORIA DE ESPAÑA</a:t>
                      </a:r>
                    </a:p>
                  </a:txBody>
                  <a:tcPr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57453637"/>
                  </a:ext>
                </a:extLst>
              </a:tr>
              <a:tr h="406260">
                <a:tc vMerge="1">
                  <a:txBody>
                    <a:bodyPr/>
                    <a:lstStyle/>
                    <a:p>
                      <a:endParaRPr lang="en-US"/>
                    </a:p>
                  </a:txBody>
                  <a:tcPr>
                    <a:solidFill>
                      <a:schemeClr val="accent1"/>
                    </a:solidFill>
                  </a:tcPr>
                </a:tc>
                <a:tc>
                  <a:txBody>
                    <a:bodyPr/>
                    <a:lstStyle/>
                    <a:p>
                      <a:pPr algn="l"/>
                      <a:r>
                        <a:rPr lang="en-US" dirty="0"/>
                        <a:t>HISTORIA DE LA FILOSOFÍA</a:t>
                      </a: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463127967"/>
                  </a:ext>
                </a:extLst>
              </a:tr>
              <a:tr h="710955">
                <a:tc vMerge="1">
                  <a:txBody>
                    <a:bodyPr/>
                    <a:lstStyle/>
                    <a:p>
                      <a:endParaRPr lang="en-US"/>
                    </a:p>
                  </a:txBody>
                  <a:tcPr>
                    <a:solidFill>
                      <a:schemeClr val="accent1"/>
                    </a:solidFill>
                  </a:tcPr>
                </a:tc>
                <a:tc>
                  <a:txBody>
                    <a:bodyPr/>
                    <a:lstStyle/>
                    <a:p>
                      <a:pPr algn="l"/>
                      <a:r>
                        <a:rPr lang="en-US" dirty="0"/>
                        <a:t>VALENCIANO: LENGUA </a:t>
                      </a:r>
                    </a:p>
                    <a:p>
                      <a:pPr algn="l"/>
                      <a:r>
                        <a:rPr lang="en-US" dirty="0"/>
                        <a:t>Y LITERATURA II</a:t>
                      </a: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675050145"/>
                  </a:ext>
                </a:extLst>
              </a:tr>
              <a:tr h="760990">
                <a:tc vMerge="1">
                  <a:txBody>
                    <a:bodyPr/>
                    <a:lstStyle/>
                    <a:p>
                      <a:endParaRPr lang="en-US"/>
                    </a:p>
                  </a:txBody>
                  <a:tcPr>
                    <a:solidFill>
                      <a:schemeClr val="accent1"/>
                    </a:solidFill>
                  </a:tcPr>
                </a:tc>
                <a:tc>
                  <a:txBody>
                    <a:bodyPr/>
                    <a:lstStyle/>
                    <a:p>
                      <a:pPr algn="l"/>
                      <a:r>
                        <a:rPr lang="en-US" dirty="0"/>
                        <a:t>LENGUA CASTELLANA </a:t>
                      </a:r>
                    </a:p>
                    <a:p>
                      <a:pPr algn="l"/>
                      <a:r>
                        <a:rPr lang="en-US" dirty="0"/>
                        <a:t>Y LITERATURA II</a:t>
                      </a: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21629920"/>
                  </a:ext>
                </a:extLst>
              </a:tr>
              <a:tr h="364060">
                <a:tc vMerge="1">
                  <a:txBody>
                    <a:bodyPr/>
                    <a:lstStyle/>
                    <a:p>
                      <a:endParaRPr lang="en-US"/>
                    </a:p>
                  </a:txBody>
                  <a:tcPr>
                    <a:solidFill>
                      <a:schemeClr val="accent1"/>
                    </a:solidFill>
                  </a:tcPr>
                </a:tc>
                <a:tc>
                  <a:txBody>
                    <a:bodyPr/>
                    <a:lstStyle/>
                    <a:p>
                      <a:pPr algn="l"/>
                      <a:r>
                        <a:rPr lang="en-US" dirty="0"/>
                        <a:t>LENGUA EXTRANJERA II</a:t>
                      </a: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682914479"/>
                  </a:ext>
                </a:extLst>
              </a:tr>
              <a:tr h="573500">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a:solidFill>
                            <a:schemeClr val="bg1"/>
                          </a:solidFill>
                        </a:rPr>
                        <a:t>3 MATERIAS ESPECÍFICAS</a:t>
                      </a:r>
                      <a:endParaRPr lang="en-US"/>
                    </a:p>
                  </a:txBody>
                  <a:tcPr vert="vert27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solidFill>
                  </a:tcPr>
                </a:tc>
                <a:tc>
                  <a:txBody>
                    <a:bodyPr/>
                    <a:lstStyle/>
                    <a:p>
                      <a:pPr algn="r"/>
                      <a:r>
                        <a:rPr lang="en-US" dirty="0"/>
                        <a:t>ELEGIR 1 MATERIA OBLIGATORIA ENTRE:</a:t>
                      </a: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419932034"/>
                  </a:ext>
                </a:extLst>
              </a:tr>
              <a:tr h="503482">
                <a:tc vMerge="1">
                  <a:txBody>
                    <a:bodyPr/>
                    <a:lstStyle/>
                    <a:p>
                      <a:endParaRPr lang="en-US"/>
                    </a:p>
                  </a:txBody>
                  <a:tcPr>
                    <a:solidFill>
                      <a:schemeClr val="accent2"/>
                    </a:solidFill>
                  </a:tcPr>
                </a:tc>
                <a:tc>
                  <a:txBody>
                    <a:bodyPr/>
                    <a:lstStyle/>
                    <a:p>
                      <a:pPr algn="r"/>
                      <a:r>
                        <a:rPr lang="en-US" dirty="0"/>
                        <a:t>ELEGIR 2 </a:t>
                      </a: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2542412814"/>
                  </a:ext>
                </a:extLst>
              </a:tr>
              <a:tr h="470041">
                <a:tc vMerge="1">
                  <a:txBody>
                    <a:bodyPr/>
                    <a:lstStyle/>
                    <a:p>
                      <a:endParaRPr lang="en-US"/>
                    </a:p>
                  </a:txBody>
                  <a:tcPr>
                    <a:solidFill>
                      <a:schemeClr val="accent2"/>
                    </a:solidFill>
                  </a:tcPr>
                </a:tc>
                <a:tc>
                  <a:txBody>
                    <a:bodyPr/>
                    <a:lstStyle/>
                    <a:p>
                      <a:pPr algn="r"/>
                      <a:r>
                        <a:rPr lang="en-US" dirty="0"/>
                        <a:t>MATERIAS ENTRE:</a:t>
                      </a: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538192128"/>
                  </a:ext>
                </a:extLst>
              </a:tr>
              <a:tr h="117510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a:solidFill>
                            <a:schemeClr val="bg1"/>
                          </a:solidFill>
                          <a:latin typeface="+mn-lt"/>
                          <a:ea typeface="+mn-ea"/>
                          <a:cs typeface="+mn-cs"/>
                        </a:rPr>
                        <a:t>1 MATERIA OPTATIVA</a:t>
                      </a:r>
                    </a:p>
                  </a:txBody>
                  <a:tcPr vert="vert27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chemeClr val="accent6">
                        <a:lumMod val="75000"/>
                      </a:schemeClr>
                    </a:solidFill>
                  </a:tcPr>
                </a:tc>
                <a:tc>
                  <a:txBody>
                    <a:bodyPr/>
                    <a:lstStyle/>
                    <a:p>
                      <a:pPr algn="r"/>
                      <a:r>
                        <a:rPr lang="en-US" dirty="0"/>
                        <a:t>ELEGIR 1 MATERIA ENTRE:</a:t>
                      </a: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chemeClr val="accent6">
                        <a:lumMod val="40000"/>
                        <a:lumOff val="60000"/>
                      </a:schemeClr>
                    </a:solidFill>
                  </a:tcPr>
                </a:tc>
                <a:extLst>
                  <a:ext uri="{0D108BD9-81ED-4DB2-BD59-A6C34878D82A}">
                    <a16:rowId xmlns:a16="http://schemas.microsoft.com/office/drawing/2014/main" val="18409428"/>
                  </a:ext>
                </a:extLst>
              </a:tr>
            </a:tbl>
          </a:graphicData>
        </a:graphic>
      </p:graphicFrame>
      <p:sp>
        <p:nvSpPr>
          <p:cNvPr id="12" name="Título 1">
            <a:extLst>
              <a:ext uri="{FF2B5EF4-FFF2-40B4-BE49-F238E27FC236}">
                <a16:creationId xmlns:a16="http://schemas.microsoft.com/office/drawing/2014/main" id="{82EE719C-BCBF-2292-BC39-951E56CB0924}"/>
              </a:ext>
            </a:extLst>
          </p:cNvPr>
          <p:cNvSpPr txBox="1">
            <a:spLocks/>
          </p:cNvSpPr>
          <p:nvPr/>
        </p:nvSpPr>
        <p:spPr>
          <a:xfrm>
            <a:off x="1266479" y="139811"/>
            <a:ext cx="10816664" cy="69069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3600" b="1" dirty="0">
                <a:solidFill>
                  <a:schemeClr val="accent3">
                    <a:lumMod val="50000"/>
                  </a:schemeClr>
                </a:solidFill>
                <a:latin typeface="+mn-lt"/>
              </a:rPr>
              <a:t>2º BACHILLERATO </a:t>
            </a:r>
            <a:r>
              <a:rPr lang="es-ES" sz="3600" b="1" dirty="0">
                <a:solidFill>
                  <a:schemeClr val="accent3">
                    <a:lumMod val="50000"/>
                  </a:schemeClr>
                </a:solidFill>
                <a:latin typeface="+mn-lt"/>
              </a:rPr>
              <a:t>Artes: Música y Artes Escénicas</a:t>
            </a:r>
            <a:endParaRPr lang="en-US" sz="3600" b="1" dirty="0">
              <a:solidFill>
                <a:schemeClr val="accent3">
                  <a:lumMod val="50000"/>
                </a:schemeClr>
              </a:solidFill>
              <a:latin typeface="+mn-lt"/>
            </a:endParaRPr>
          </a:p>
        </p:txBody>
      </p:sp>
      <p:cxnSp>
        <p:nvCxnSpPr>
          <p:cNvPr id="14" name="Conector recto 13">
            <a:extLst>
              <a:ext uri="{FF2B5EF4-FFF2-40B4-BE49-F238E27FC236}">
                <a16:creationId xmlns:a16="http://schemas.microsoft.com/office/drawing/2014/main" id="{12D48844-BD03-3DD0-B21D-B242B2238A1F}"/>
              </a:ext>
            </a:extLst>
          </p:cNvPr>
          <p:cNvCxnSpPr>
            <a:cxnSpLocks/>
          </p:cNvCxnSpPr>
          <p:nvPr/>
        </p:nvCxnSpPr>
        <p:spPr>
          <a:xfrm>
            <a:off x="130629" y="718457"/>
            <a:ext cx="11952514" cy="0"/>
          </a:xfrm>
          <a:prstGeom prst="line">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4" name="Tabla 4">
            <a:extLst>
              <a:ext uri="{FF2B5EF4-FFF2-40B4-BE49-F238E27FC236}">
                <a16:creationId xmlns:a16="http://schemas.microsoft.com/office/drawing/2014/main" id="{3D588D47-6CAB-3F01-F20C-60C6887B68FC}"/>
              </a:ext>
            </a:extLst>
          </p:cNvPr>
          <p:cNvGraphicFramePr>
            <a:graphicFrameLocks noGrp="1"/>
          </p:cNvGraphicFramePr>
          <p:nvPr/>
        </p:nvGraphicFramePr>
        <p:xfrm>
          <a:off x="4566243" y="4659986"/>
          <a:ext cx="7177320" cy="2021840"/>
        </p:xfrm>
        <a:graphic>
          <a:graphicData uri="http://schemas.openxmlformats.org/drawingml/2006/table">
            <a:tbl>
              <a:tblPr>
                <a:tableStyleId>{5C22544A-7EE6-4342-B048-85BDC9FD1C3A}</a:tableStyleId>
              </a:tblPr>
              <a:tblGrid>
                <a:gridCol w="2381095">
                  <a:extLst>
                    <a:ext uri="{9D8B030D-6E8A-4147-A177-3AD203B41FA5}">
                      <a16:colId xmlns:a16="http://schemas.microsoft.com/office/drawing/2014/main" val="1514176060"/>
                    </a:ext>
                  </a:extLst>
                </a:gridCol>
                <a:gridCol w="2102069">
                  <a:extLst>
                    <a:ext uri="{9D8B030D-6E8A-4147-A177-3AD203B41FA5}">
                      <a16:colId xmlns:a16="http://schemas.microsoft.com/office/drawing/2014/main" val="2671659637"/>
                    </a:ext>
                  </a:extLst>
                </a:gridCol>
                <a:gridCol w="2694156">
                  <a:extLst>
                    <a:ext uri="{9D8B030D-6E8A-4147-A177-3AD203B41FA5}">
                      <a16:colId xmlns:a16="http://schemas.microsoft.com/office/drawing/2014/main" val="3167384486"/>
                    </a:ext>
                  </a:extLst>
                </a:gridCol>
              </a:tblGrid>
              <a:tr h="0">
                <a:tc>
                  <a:txBody>
                    <a:bodyPr/>
                    <a:lstStyle/>
                    <a:p>
                      <a:r>
                        <a:rPr lang="es-ES" dirty="0"/>
                        <a:t>Programación, redes y Sistemas informáticos II</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Cultura Jurídica y Democrática</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**Una materia específica de cualquier modalidad</a:t>
                      </a:r>
                    </a:p>
                  </a:txBody>
                  <a:tcPr>
                    <a:solidFill>
                      <a:schemeClr val="accent6">
                        <a:lumMod val="40000"/>
                        <a:lumOff val="60000"/>
                      </a:schemeClr>
                    </a:solidFill>
                  </a:tcPr>
                </a:tc>
                <a:extLst>
                  <a:ext uri="{0D108BD9-81ED-4DB2-BD59-A6C34878D82A}">
                    <a16:rowId xmlns:a16="http://schemas.microsoft.com/office/drawing/2014/main" val="285169797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Proyecto de investigación</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Segunda Lengua Extranjera II</a:t>
                      </a:r>
                    </a:p>
                  </a:txBody>
                  <a:tcPr>
                    <a:solidFill>
                      <a:schemeClr val="accent6">
                        <a:lumMod val="40000"/>
                        <a:lumOff val="60000"/>
                      </a:schemeClr>
                    </a:solidFill>
                  </a:tcPr>
                </a:tc>
                <a:tc>
                  <a:txBody>
                    <a:bodyPr/>
                    <a:lstStyle/>
                    <a:p>
                      <a:r>
                        <a:rPr lang="es-ES" dirty="0"/>
                        <a:t>Dibujo Artístico II</a:t>
                      </a:r>
                    </a:p>
                  </a:txBody>
                  <a:tcPr>
                    <a:solidFill>
                      <a:schemeClr val="accent6">
                        <a:lumMod val="40000"/>
                        <a:lumOff val="60000"/>
                      </a:schemeClr>
                    </a:solidFill>
                  </a:tcPr>
                </a:tc>
                <a:extLst>
                  <a:ext uri="{0D108BD9-81ED-4DB2-BD59-A6C34878D82A}">
                    <a16:rowId xmlns:a16="http://schemas.microsoft.com/office/drawing/2014/main" val="2064223661"/>
                  </a:ext>
                </a:extLst>
              </a:tr>
              <a:tr h="370840">
                <a:tc>
                  <a:txBody>
                    <a:bodyPr/>
                    <a:lstStyle/>
                    <a:p>
                      <a:r>
                        <a:rPr lang="es-ES" dirty="0"/>
                        <a:t>Artes Escénicas II</a:t>
                      </a:r>
                    </a:p>
                  </a:txBody>
                  <a:tcPr>
                    <a:solidFill>
                      <a:schemeClr val="accent6">
                        <a:lumMod val="40000"/>
                        <a:lumOff val="60000"/>
                      </a:schemeClr>
                    </a:solidFill>
                  </a:tcPr>
                </a:tc>
                <a:tc>
                  <a:txBody>
                    <a:bodyPr/>
                    <a:lstStyle/>
                    <a:p>
                      <a:r>
                        <a:rPr lang="es-ES" dirty="0"/>
                        <a:t>Psicología</a:t>
                      </a:r>
                    </a:p>
                  </a:txBody>
                  <a:tcPr>
                    <a:solidFill>
                      <a:schemeClr val="accent6">
                        <a:lumMod val="40000"/>
                        <a:lumOff val="60000"/>
                      </a:schemeClr>
                    </a:solidFill>
                  </a:tcPr>
                </a:tc>
                <a:tc>
                  <a:txBody>
                    <a:bodyPr/>
                    <a:lstStyle/>
                    <a:p>
                      <a:r>
                        <a:rPr lang="es-ES" dirty="0"/>
                        <a:t>Matemáticas CCSS II</a:t>
                      </a:r>
                    </a:p>
                  </a:txBody>
                  <a:tcPr>
                    <a:solidFill>
                      <a:schemeClr val="accent6">
                        <a:lumMod val="40000"/>
                        <a:lumOff val="60000"/>
                      </a:schemeClr>
                    </a:solidFill>
                  </a:tcPr>
                </a:tc>
                <a:extLst>
                  <a:ext uri="{0D108BD9-81ED-4DB2-BD59-A6C34878D82A}">
                    <a16:rowId xmlns:a16="http://schemas.microsoft.com/office/drawing/2014/main" val="2065733959"/>
                  </a:ext>
                </a:extLst>
              </a:tr>
              <a:tr h="370840">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Actividad Física para la Salud y el Desarrollo Personal</a:t>
                      </a:r>
                    </a:p>
                  </a:txBody>
                  <a:tcPr>
                    <a:solidFill>
                      <a:schemeClr val="accent6">
                        <a:lumMod val="40000"/>
                        <a:lumOff val="60000"/>
                      </a:schemeClr>
                    </a:solidFill>
                  </a:tcPr>
                </a:tc>
                <a:tc hMerge="1">
                  <a:txBody>
                    <a:bodyPr/>
                    <a:lstStyle/>
                    <a:p>
                      <a:endParaRPr lang="es-ES" dirty="0"/>
                    </a:p>
                  </a:txBody>
                  <a:tcPr>
                    <a:solidFill>
                      <a:schemeClr val="accent6">
                        <a:lumMod val="40000"/>
                        <a:lumOff val="60000"/>
                      </a:schemeClr>
                    </a:solidFill>
                  </a:tcPr>
                </a:tc>
                <a:tc hMerge="1">
                  <a:txBody>
                    <a:bodyPr/>
                    <a:lstStyle/>
                    <a:p>
                      <a:endParaRPr lang="es-ES" dirty="0"/>
                    </a:p>
                  </a:txBody>
                  <a:tcPr>
                    <a:solidFill>
                      <a:schemeClr val="accent6">
                        <a:lumMod val="40000"/>
                        <a:lumOff val="60000"/>
                      </a:schemeClr>
                    </a:solidFill>
                  </a:tcPr>
                </a:tc>
                <a:extLst>
                  <a:ext uri="{0D108BD9-81ED-4DB2-BD59-A6C34878D82A}">
                    <a16:rowId xmlns:a16="http://schemas.microsoft.com/office/drawing/2014/main" val="1688822557"/>
                  </a:ext>
                </a:extLst>
              </a:tr>
            </a:tbl>
          </a:graphicData>
        </a:graphic>
      </p:graphicFrame>
      <p:graphicFrame>
        <p:nvGraphicFramePr>
          <p:cNvPr id="7" name="Tabla 22">
            <a:extLst>
              <a:ext uri="{FF2B5EF4-FFF2-40B4-BE49-F238E27FC236}">
                <a16:creationId xmlns:a16="http://schemas.microsoft.com/office/drawing/2014/main" id="{AA713B41-48E5-C7BA-802E-DD4F07D3247A}"/>
              </a:ext>
            </a:extLst>
          </p:cNvPr>
          <p:cNvGraphicFramePr>
            <a:graphicFrameLocks noGrp="1"/>
          </p:cNvGraphicFramePr>
          <p:nvPr>
            <p:extLst>
              <p:ext uri="{D42A27DB-BD31-4B8C-83A1-F6EECF244321}">
                <p14:modId xmlns:p14="http://schemas.microsoft.com/office/powerpoint/2010/main" val="3632480762"/>
              </p:ext>
            </p:extLst>
          </p:nvPr>
        </p:nvGraphicFramePr>
        <p:xfrm>
          <a:off x="4566243" y="1155817"/>
          <a:ext cx="7177320" cy="914400"/>
        </p:xfrm>
        <a:graphic>
          <a:graphicData uri="http://schemas.openxmlformats.org/drawingml/2006/table">
            <a:tbl>
              <a:tblPr>
                <a:tableStyleId>{5C22544A-7EE6-4342-B048-85BDC9FD1C3A}</a:tableStyleId>
              </a:tblPr>
              <a:tblGrid>
                <a:gridCol w="7177320">
                  <a:extLst>
                    <a:ext uri="{9D8B030D-6E8A-4147-A177-3AD203B41FA5}">
                      <a16:colId xmlns:a16="http://schemas.microsoft.com/office/drawing/2014/main" val="3103584026"/>
                    </a:ext>
                  </a:extLst>
                </a:gridCol>
              </a:tblGrid>
              <a:tr h="3267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2400" kern="1200" dirty="0">
                          <a:solidFill>
                            <a:schemeClr val="dk1"/>
                          </a:solidFill>
                          <a:effectLst/>
                          <a:latin typeface="+mn-lt"/>
                          <a:ea typeface="+mn-ea"/>
                          <a:cs typeface="+mn-cs"/>
                        </a:rPr>
                        <a:t>Análisis Musical II</a:t>
                      </a:r>
                      <a:endParaRPr lang="en-US" sz="2400" dirty="0"/>
                    </a:p>
                  </a:txBody>
                  <a:tcPr anchor="ctr">
                    <a:solidFill>
                      <a:schemeClr val="accent2"/>
                    </a:solidFill>
                  </a:tcPr>
                </a:tc>
                <a:extLst>
                  <a:ext uri="{0D108BD9-81ED-4DB2-BD59-A6C34878D82A}">
                    <a16:rowId xmlns:a16="http://schemas.microsoft.com/office/drawing/2014/main" val="3839029350"/>
                  </a:ext>
                </a:extLst>
              </a:tr>
              <a:tr h="3267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2400" kern="1200" dirty="0">
                          <a:solidFill>
                            <a:schemeClr val="dk1"/>
                          </a:solidFill>
                          <a:effectLst/>
                          <a:latin typeface="+mn-lt"/>
                          <a:ea typeface="+mn-ea"/>
                          <a:cs typeface="+mn-cs"/>
                        </a:rPr>
                        <a:t>Artes Escénicas II</a:t>
                      </a:r>
                      <a:endParaRPr lang="en-US" sz="2400" dirty="0"/>
                    </a:p>
                  </a:txBody>
                  <a:tcPr anchor="ctr">
                    <a:solidFill>
                      <a:schemeClr val="accent2"/>
                    </a:solidFill>
                  </a:tcPr>
                </a:tc>
                <a:extLst>
                  <a:ext uri="{0D108BD9-81ED-4DB2-BD59-A6C34878D82A}">
                    <a16:rowId xmlns:a16="http://schemas.microsoft.com/office/drawing/2014/main" val="1801801131"/>
                  </a:ext>
                </a:extLst>
              </a:tr>
            </a:tbl>
          </a:graphicData>
        </a:graphic>
      </p:graphicFrame>
      <p:graphicFrame>
        <p:nvGraphicFramePr>
          <p:cNvPr id="8" name="Tabla 7">
            <a:extLst>
              <a:ext uri="{FF2B5EF4-FFF2-40B4-BE49-F238E27FC236}">
                <a16:creationId xmlns:a16="http://schemas.microsoft.com/office/drawing/2014/main" id="{C2438C09-EA74-EFBB-3CE8-A46686CFBFD1}"/>
              </a:ext>
            </a:extLst>
          </p:cNvPr>
          <p:cNvGraphicFramePr>
            <a:graphicFrameLocks noGrp="1"/>
          </p:cNvGraphicFramePr>
          <p:nvPr>
            <p:extLst>
              <p:ext uri="{D42A27DB-BD31-4B8C-83A1-F6EECF244321}">
                <p14:modId xmlns:p14="http://schemas.microsoft.com/office/powerpoint/2010/main" val="744074522"/>
              </p:ext>
            </p:extLst>
          </p:nvPr>
        </p:nvGraphicFramePr>
        <p:xfrm>
          <a:off x="4566243" y="2676293"/>
          <a:ext cx="7177320" cy="1371600"/>
        </p:xfrm>
        <a:graphic>
          <a:graphicData uri="http://schemas.openxmlformats.org/drawingml/2006/table">
            <a:tbl>
              <a:tblPr>
                <a:tableStyleId>{5C22544A-7EE6-4342-B048-85BDC9FD1C3A}</a:tableStyleId>
              </a:tblPr>
              <a:tblGrid>
                <a:gridCol w="3588660">
                  <a:extLst>
                    <a:ext uri="{9D8B030D-6E8A-4147-A177-3AD203B41FA5}">
                      <a16:colId xmlns:a16="http://schemas.microsoft.com/office/drawing/2014/main" val="3103584026"/>
                    </a:ext>
                  </a:extLst>
                </a:gridCol>
                <a:gridCol w="3588660">
                  <a:extLst>
                    <a:ext uri="{9D8B030D-6E8A-4147-A177-3AD203B41FA5}">
                      <a16:colId xmlns:a16="http://schemas.microsoft.com/office/drawing/2014/main" val="1876691613"/>
                    </a:ext>
                  </a:extLst>
                </a:gridCol>
              </a:tblGrid>
              <a:tr h="328866">
                <a:tc>
                  <a:txBody>
                    <a:bodyPr/>
                    <a:lstStyle/>
                    <a:p>
                      <a:r>
                        <a:rPr lang="es-ES" sz="2400" kern="1200" dirty="0">
                          <a:solidFill>
                            <a:schemeClr val="dk1"/>
                          </a:solidFill>
                          <a:effectLst/>
                          <a:latin typeface="+mn-lt"/>
                          <a:ea typeface="+mn-ea"/>
                          <a:cs typeface="+mn-cs"/>
                        </a:rPr>
                        <a:t>Análisis Musical II</a:t>
                      </a:r>
                      <a:endParaRPr lang="en-US" sz="2400" kern="1200" dirty="0">
                        <a:solidFill>
                          <a:schemeClr val="dk1"/>
                        </a:solidFill>
                        <a:effectLst/>
                        <a:latin typeface="+mn-lt"/>
                        <a:ea typeface="+mn-ea"/>
                        <a:cs typeface="+mn-cs"/>
                      </a:endParaRPr>
                    </a:p>
                  </a:txBody>
                  <a:tcPr anchor="ctr">
                    <a:solidFill>
                      <a:schemeClr val="accent2">
                        <a:lumMod val="40000"/>
                        <a:lumOff val="60000"/>
                      </a:schemeClr>
                    </a:solidFill>
                  </a:tcPr>
                </a:tc>
                <a:tc>
                  <a:txBody>
                    <a:bodyPr/>
                    <a:lstStyle/>
                    <a:p>
                      <a:r>
                        <a:rPr lang="es-ES" sz="2400" kern="1200" dirty="0">
                          <a:solidFill>
                            <a:schemeClr val="dk1"/>
                          </a:solidFill>
                          <a:effectLst/>
                          <a:latin typeface="+mn-lt"/>
                          <a:ea typeface="+mn-ea"/>
                          <a:cs typeface="+mn-cs"/>
                        </a:rPr>
                        <a:t>Artes Escénicas II</a:t>
                      </a:r>
                      <a:endParaRPr lang="en-US" sz="2400" kern="1200" dirty="0">
                        <a:solidFill>
                          <a:schemeClr val="dk1"/>
                        </a:solidFill>
                        <a:effectLst/>
                        <a:latin typeface="+mn-lt"/>
                        <a:ea typeface="+mn-ea"/>
                        <a:cs typeface="+mn-cs"/>
                      </a:endParaRPr>
                    </a:p>
                  </a:txBody>
                  <a:tcPr anchor="ctr">
                    <a:solidFill>
                      <a:schemeClr val="accent2">
                        <a:lumMod val="40000"/>
                        <a:lumOff val="60000"/>
                      </a:schemeClr>
                    </a:solidFill>
                  </a:tcPr>
                </a:tc>
                <a:extLst>
                  <a:ext uri="{0D108BD9-81ED-4DB2-BD59-A6C34878D82A}">
                    <a16:rowId xmlns:a16="http://schemas.microsoft.com/office/drawing/2014/main" val="3839029350"/>
                  </a:ext>
                </a:extLst>
              </a:tr>
              <a:tr h="328866">
                <a:tc>
                  <a:txBody>
                    <a:bodyPr/>
                    <a:lstStyle/>
                    <a:p>
                      <a:r>
                        <a:rPr lang="es-ES" sz="2400" kern="1200" dirty="0">
                          <a:solidFill>
                            <a:schemeClr val="dk1"/>
                          </a:solidFill>
                          <a:effectLst/>
                          <a:latin typeface="+mn-lt"/>
                          <a:ea typeface="+mn-ea"/>
                          <a:cs typeface="+mn-cs"/>
                        </a:rPr>
                        <a:t>Coro y Técnica Vocal II</a:t>
                      </a:r>
                      <a:endParaRPr lang="en-US" sz="2400" kern="1200" dirty="0">
                        <a:solidFill>
                          <a:schemeClr val="dk1"/>
                        </a:solidFill>
                        <a:effectLst/>
                        <a:latin typeface="+mn-lt"/>
                        <a:ea typeface="+mn-ea"/>
                        <a:cs typeface="+mn-cs"/>
                      </a:endParaRPr>
                    </a:p>
                  </a:txBody>
                  <a:tcPr anchor="ctr">
                    <a:solidFill>
                      <a:schemeClr val="accent2">
                        <a:lumMod val="40000"/>
                        <a:lumOff val="60000"/>
                      </a:schemeClr>
                    </a:solidFill>
                  </a:tcPr>
                </a:tc>
                <a:tc>
                  <a:txBody>
                    <a:bodyPr/>
                    <a:lstStyle/>
                    <a:p>
                      <a:r>
                        <a:rPr lang="es-ES" sz="2400" kern="1200" dirty="0">
                          <a:solidFill>
                            <a:schemeClr val="dk1"/>
                          </a:solidFill>
                          <a:effectLst/>
                          <a:latin typeface="+mn-lt"/>
                          <a:ea typeface="+mn-ea"/>
                          <a:cs typeface="+mn-cs"/>
                        </a:rPr>
                        <a:t>Literatura Dramática</a:t>
                      </a:r>
                      <a:endParaRPr lang="en-US" sz="2400" kern="1200" dirty="0">
                        <a:solidFill>
                          <a:schemeClr val="dk1"/>
                        </a:solidFill>
                        <a:effectLst/>
                        <a:latin typeface="+mn-lt"/>
                        <a:ea typeface="+mn-ea"/>
                        <a:cs typeface="+mn-cs"/>
                      </a:endParaRPr>
                    </a:p>
                  </a:txBody>
                  <a:tcPr anchor="ctr">
                    <a:solidFill>
                      <a:schemeClr val="accent2">
                        <a:lumMod val="40000"/>
                        <a:lumOff val="60000"/>
                      </a:schemeClr>
                    </a:solidFill>
                  </a:tcPr>
                </a:tc>
                <a:extLst>
                  <a:ext uri="{0D108BD9-81ED-4DB2-BD59-A6C34878D82A}">
                    <a16:rowId xmlns:a16="http://schemas.microsoft.com/office/drawing/2014/main" val="3992271623"/>
                  </a:ext>
                </a:extLst>
              </a:tr>
              <a:tr h="328866">
                <a:tc gridSpan="2">
                  <a:txBody>
                    <a:bodyPr/>
                    <a:lstStyle/>
                    <a:p>
                      <a:r>
                        <a:rPr lang="es-ES" sz="2400" kern="1200" dirty="0">
                          <a:solidFill>
                            <a:schemeClr val="dk1"/>
                          </a:solidFill>
                          <a:effectLst/>
                          <a:latin typeface="+mn-lt"/>
                          <a:ea typeface="+mn-ea"/>
                          <a:cs typeface="+mn-cs"/>
                        </a:rPr>
                        <a:t>Historia de la Música y de la Danza</a:t>
                      </a:r>
                      <a:endParaRPr lang="en-US" sz="2400" kern="1200" dirty="0">
                        <a:solidFill>
                          <a:schemeClr val="dk1"/>
                        </a:solidFill>
                        <a:effectLst/>
                        <a:latin typeface="+mn-lt"/>
                        <a:ea typeface="+mn-ea"/>
                        <a:cs typeface="+mn-cs"/>
                      </a:endParaRPr>
                    </a:p>
                  </a:txBody>
                  <a:tcPr anchor="ctr">
                    <a:solidFill>
                      <a:schemeClr val="accent2">
                        <a:lumMod val="40000"/>
                        <a:lumOff val="60000"/>
                      </a:schemeClr>
                    </a:solidFill>
                  </a:tcPr>
                </a:tc>
                <a:tc hMerge="1">
                  <a:txBody>
                    <a:bodyPr/>
                    <a:lstStyle/>
                    <a:p>
                      <a:endParaRPr lang="en-US" sz="2400" kern="1200" dirty="0">
                        <a:solidFill>
                          <a:schemeClr val="dk1"/>
                        </a:solidFill>
                        <a:effectLst/>
                        <a:latin typeface="+mn-lt"/>
                        <a:ea typeface="+mn-ea"/>
                        <a:cs typeface="+mn-cs"/>
                      </a:endParaRPr>
                    </a:p>
                  </a:txBody>
                  <a:tcPr anchor="ctr">
                    <a:solidFill>
                      <a:schemeClr val="accent2">
                        <a:lumMod val="40000"/>
                        <a:lumOff val="60000"/>
                      </a:schemeClr>
                    </a:solidFill>
                  </a:tcPr>
                </a:tc>
                <a:extLst>
                  <a:ext uri="{0D108BD9-81ED-4DB2-BD59-A6C34878D82A}">
                    <a16:rowId xmlns:a16="http://schemas.microsoft.com/office/drawing/2014/main" val="701240904"/>
                  </a:ext>
                </a:extLst>
              </a:tr>
            </a:tbl>
          </a:graphicData>
        </a:graphic>
      </p:graphicFrame>
    </p:spTree>
    <p:extLst>
      <p:ext uri="{BB962C8B-B14F-4D97-AF65-F5344CB8AC3E}">
        <p14:creationId xmlns:p14="http://schemas.microsoft.com/office/powerpoint/2010/main" val="2994455972"/>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14174</TotalTime>
  <Words>1784</Words>
  <Application>Microsoft Office PowerPoint</Application>
  <PresentationFormat>Panorámica</PresentationFormat>
  <Paragraphs>349</Paragraphs>
  <Slides>25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25</vt:i4>
      </vt:variant>
    </vt:vector>
  </HeadingPairs>
  <TitlesOfParts>
    <vt:vector size="31" baseType="lpstr">
      <vt:lpstr>Arial</vt:lpstr>
      <vt:lpstr>Calibri</vt:lpstr>
      <vt:lpstr>Calibri Light</vt:lpstr>
      <vt:lpstr>Ubuntu</vt:lpstr>
      <vt:lpstr>Wingdings</vt:lpstr>
      <vt:lpstr>Tema de Office</vt:lpstr>
      <vt:lpstr>Bachillerato</vt:lpstr>
      <vt:lpstr>Bachillerato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Bachillerato</vt:lpstr>
      <vt:lpstr>Presentación de PowerPoint</vt:lpstr>
      <vt:lpstr>Presentación de PowerPoint</vt:lpstr>
      <vt:lpstr>Bachillerato</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GONZALEZ LARA, ANDRES</dc:creator>
  <cp:lastModifiedBy>DEL TORO ROSELLÓ, MARÍA LUZ</cp:lastModifiedBy>
  <cp:revision>3</cp:revision>
  <cp:lastPrinted>2023-04-24T06:47:20Z</cp:lastPrinted>
  <dcterms:created xsi:type="dcterms:W3CDTF">2023-04-09T11:37:21Z</dcterms:created>
  <dcterms:modified xsi:type="dcterms:W3CDTF">2023-05-05T11:19:06Z</dcterms:modified>
</cp:coreProperties>
</file>