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orbel"/>
              </a:rPr>
              <a:t>Feu clic per a moure la diapositiva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a-ES" sz="2000" b="0" strike="noStrike" spc="-1">
                <a:solidFill>
                  <a:srgbClr val="000000"/>
                </a:solidFill>
                <a:latin typeface="Arial"/>
              </a:rPr>
              <a:t>Feu clic per a editar el format de les notes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&lt;capçalera&gt;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&lt;peu de pàgina&gt;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C149CD2-373D-4285-903A-02EDB5A891A1}" type="slidenum"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ca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3F380A-8CF7-4654-AA75-2EDED54FABF5}" type="slidenum">
              <a:rPr lang="es-ES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1671B9-5A14-4B8D-9289-79C76ADC81A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595DE0-672E-410A-90A5-18EC6CE2D06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775F42-B33F-4A07-A7A8-8DEA523D3575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C14404-E807-4A3F-8519-58569AA83057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7D820B-CB94-47B9-80B0-A92F08BCD2A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26DA18E-B672-4225-AEC4-0C376709CD6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1D2B28-DD77-4F85-AB43-B1952A4A3FB2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F55D71-11EF-476C-B43F-C9920F55B190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DC283B-F805-495F-ADEE-5A3E5D30622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294FD29-FDCA-43A3-A476-3704C490731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BF064B-D349-45D7-B625-69B70241354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3D57C6-1AEE-4454-B53E-0825A49376B4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90D5A5-CEB8-4C3C-93FD-D5A7933EE68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C224A8-6E60-4A43-8C48-36195B203881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D3B542D-AD90-4AEE-86C2-4CD1C52013A7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1086E1-6DCC-4825-9382-33BDAF153F13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DBC6C91-F715-43D7-9DF8-311D83F09DC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9EEACC4-1D9E-4407-9457-78A8913BD57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C080073-2561-4E80-AC59-0A3257AF427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D502B42-C180-40B0-BABA-BC93DEF3153C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2A86630-A2FD-4570-8A4E-9C9550D8EB03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64C7433-4561-4FE6-894C-5B1093CB6956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CDF499-AA43-482C-B6CC-3FBB520E562B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51065E3-7985-401C-8A58-061AD6E906D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A82EA24-A240-46A2-A54D-81F5517E40D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B010D80-86ED-4C2A-BC56-835C3D88109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EA90EB-7880-4DD1-B189-D6DDD2B6EF6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3E6188C-389D-4345-8B53-7DDF1B8FB18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26F4B1E-3FE9-47F3-9D91-5EAA39C3394D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0F5CB3F-BB78-4A3D-85DE-A7E303280892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244513-051E-47B3-8A6A-2ECCB4BEC996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2CDE88-3588-4742-9290-C316BC4C9CD0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4BBC505-8437-4CDD-B55A-5446D4770B80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4DF247-3AF7-4928-A202-27F951E73F9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33A7DC-0EA8-4DD3-AE62-E865496F246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4ACA8B-B102-42BE-8444-030245E3661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ángulo 3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Haga clic para modificar el estilo de título del patrón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Haga clic para modificar los estilos de texto del patrón</a:t>
            </a:r>
          </a:p>
          <a:p>
            <a:pPr marL="685800" lvl="1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800" b="0" strike="noStrike" spc="-1">
                <a:solidFill>
                  <a:srgbClr val="595959"/>
                </a:solidFill>
                <a:latin typeface="Corbel"/>
              </a:rPr>
              <a:t>Segundo nivel</a:t>
            </a:r>
          </a:p>
          <a:p>
            <a:pPr marL="1143000" lvl="2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600" b="0" strike="noStrike" spc="-1">
                <a:solidFill>
                  <a:srgbClr val="595959"/>
                </a:solidFill>
                <a:latin typeface="Corbel"/>
              </a:rPr>
              <a:t>Tercer nivel</a:t>
            </a:r>
          </a:p>
          <a:p>
            <a:pPr marL="1600200" lvl="3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400" b="0" strike="noStrike" spc="-1">
                <a:solidFill>
                  <a:srgbClr val="595959"/>
                </a:solidFill>
                <a:latin typeface="Corbel"/>
              </a:rPr>
              <a:t>Cuarto nivel</a:t>
            </a:r>
          </a:p>
          <a:p>
            <a:pPr marL="2057400" lvl="4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400" b="0" strike="noStrike" spc="-1">
                <a:solidFill>
                  <a:srgbClr val="595959"/>
                </a:solidFill>
                <a:latin typeface="Corbel"/>
              </a:rPr>
              <a:t>Quinto nivel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100" b="0" strike="noStrike" spc="-1">
                <a:solidFill>
                  <a:srgbClr val="808080"/>
                </a:solidFill>
                <a:latin typeface="Corbe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100" b="0" strike="noStrike" spc="-1">
                <a:solidFill>
                  <a:srgbClr val="808080"/>
                </a:solidFill>
                <a:latin typeface="Corbel"/>
              </a:rPr>
              <a:t>&lt;data/hora&gt;</a:t>
            </a:r>
            <a:endParaRPr lang="ca-E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&lt;peu de pàgina&gt;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1" strike="noStrike" spc="-1">
                <a:solidFill>
                  <a:schemeClr val="accent1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606CA9-69CB-44D5-9A32-3EB362AAE0CA}" type="slidenum">
              <a:rPr lang="es-ES" sz="1200" b="1" strike="noStrike" spc="-1">
                <a:solidFill>
                  <a:schemeClr val="accent1"/>
                </a:solidFill>
                <a:latin typeface="Corbel"/>
              </a:rPr>
              <a:t>‹Nº›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6" hidden="1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ectángulo 37" hidden="1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Rectángulo 6"/>
          <p:cNvSpPr/>
          <p:nvPr/>
        </p:nvSpPr>
        <p:spPr>
          <a:xfrm>
            <a:off x="0" y="762120"/>
            <a:ext cx="914112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ángulo 7"/>
          <p:cNvSpPr/>
          <p:nvPr/>
        </p:nvSpPr>
        <p:spPr>
          <a:xfrm>
            <a:off x="9270360" y="762120"/>
            <a:ext cx="2925000" cy="53337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69920" y="1298520"/>
            <a:ext cx="7314840" cy="325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5900" b="0" strike="noStrike" spc="-100">
                <a:solidFill>
                  <a:srgbClr val="FFFFFF"/>
                </a:solidFill>
                <a:latin typeface="Corbel"/>
              </a:rPr>
              <a:t>Haga clic para modificar el estilo de título del patrón</a:t>
            </a:r>
            <a:endParaRPr lang="es-ES" sz="59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4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100" b="0" strike="noStrike" spc="-1">
                <a:solidFill>
                  <a:srgbClr val="808080"/>
                </a:solidFill>
                <a:latin typeface="Corbe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100" b="0" strike="noStrike" spc="-1">
                <a:solidFill>
                  <a:srgbClr val="808080"/>
                </a:solidFill>
                <a:latin typeface="Corbel"/>
              </a:rPr>
              <a:t>&lt;data/hora&gt;</a:t>
            </a:r>
            <a:endParaRPr lang="ca-E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 idx="5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&lt;peu de pàgina&gt;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sldNum" idx="6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1" strike="noStrike" spc="-1">
                <a:solidFill>
                  <a:schemeClr val="accent1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5D9DD81-375F-4B89-BDF0-C90947689346}" type="slidenum">
              <a:rPr lang="es-ES" sz="1200" b="1" strike="noStrike" spc="-1">
                <a:solidFill>
                  <a:schemeClr val="accent1"/>
                </a:solidFill>
                <a:latin typeface="Corbel"/>
              </a:rPr>
              <a:t>‹Nº›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Feu clic per a editar el format del text de l'esquema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strike="noStrike" spc="-1">
                <a:solidFill>
                  <a:srgbClr val="595959"/>
                </a:solidFill>
                <a:latin typeface="Corbel"/>
              </a:rPr>
              <a:t>Segon nivell d'esquema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595959"/>
                </a:solidFill>
                <a:latin typeface="Corbel"/>
              </a:rPr>
              <a:t>Tercer nivell d'esquema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595959"/>
                </a:solidFill>
                <a:latin typeface="Corbel"/>
              </a:rPr>
              <a:t>Quart nivell d'esquema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Cinqué nivell d'esquema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Sisé nivell d'esquema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Seté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6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ángulo 3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Haga clic para modificar el estilo de título del patrón</a:t>
            </a:r>
            <a:endParaRPr lang="es-ES" sz="32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Haga clic para modificar los estilos de texto del patrón</a:t>
            </a:r>
          </a:p>
          <a:p>
            <a:pPr marL="685800" lvl="1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800" b="0" strike="noStrike" spc="-1">
                <a:solidFill>
                  <a:srgbClr val="595959"/>
                </a:solidFill>
                <a:latin typeface="Corbel"/>
              </a:rPr>
              <a:t>Segundo nivel</a:t>
            </a:r>
          </a:p>
          <a:p>
            <a:pPr marL="1143000" lvl="2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600" b="0" strike="noStrike" spc="-1">
                <a:solidFill>
                  <a:srgbClr val="595959"/>
                </a:solidFill>
                <a:latin typeface="Corbel"/>
              </a:rPr>
              <a:t>Tercer nivel</a:t>
            </a:r>
          </a:p>
          <a:p>
            <a:pPr marL="1600200" lvl="3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400" b="0" strike="noStrike" spc="-1">
                <a:solidFill>
                  <a:srgbClr val="595959"/>
                </a:solidFill>
                <a:latin typeface="Corbel"/>
              </a:rPr>
              <a:t>Cuarto nivel</a:t>
            </a:r>
          </a:p>
          <a:p>
            <a:pPr marL="2057400" lvl="4" indent="-1828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Wingdings 2" charset="2"/>
              <a:buChar char=""/>
            </a:pPr>
            <a:r>
              <a:rPr lang="es-ES" sz="1400" b="0" strike="noStrike" spc="-1">
                <a:solidFill>
                  <a:srgbClr val="595959"/>
                </a:solidFill>
                <a:latin typeface="Corbel"/>
              </a:rPr>
              <a:t>Quinto nivel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255960" y="3494160"/>
            <a:ext cx="2834280" cy="232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FFFFFF"/>
                </a:solidFill>
                <a:latin typeface="Corbel"/>
              </a:rPr>
              <a:t>Haga clic para modificar los estilos de texto del patrón</a:t>
            </a:r>
            <a:endParaRPr lang="es-ES" sz="1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7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100" b="0" strike="noStrike" spc="-1">
                <a:solidFill>
                  <a:srgbClr val="808080"/>
                </a:solidFill>
                <a:latin typeface="Corbe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100" b="0" strike="noStrike" spc="-1">
                <a:solidFill>
                  <a:srgbClr val="808080"/>
                </a:solidFill>
                <a:latin typeface="Corbel"/>
              </a:rPr>
              <a:t>&lt;data/hora&gt;</a:t>
            </a:r>
            <a:endParaRPr lang="ca-E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8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&lt;peu de pàgina&gt;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sldNum" idx="9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1" strike="noStrike" spc="-1">
                <a:solidFill>
                  <a:schemeClr val="accent1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A74D74-D2D5-43CA-824B-797EDEE959BA}" type="slidenum">
              <a:rPr lang="es-ES" sz="1200" b="1" strike="noStrike" spc="-1">
                <a:solidFill>
                  <a:schemeClr val="accent1"/>
                </a:solidFill>
                <a:latin typeface="Corbel"/>
              </a:rPr>
              <a:t>‹Nº›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1293480" y="4868280"/>
            <a:ext cx="3428640" cy="342864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3733920" y="1128600"/>
            <a:ext cx="7314840" cy="530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40" name="Picture 4"/>
          <p:cNvPicPr/>
          <p:nvPr/>
        </p:nvPicPr>
        <p:blipFill>
          <a:blip r:embed="rId3"/>
          <a:stretch/>
        </p:blipFill>
        <p:spPr>
          <a:xfrm>
            <a:off x="-1800" y="720"/>
            <a:ext cx="12195720" cy="685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85" name="Freeform: Shape 9"/>
          <p:cNvSpPr/>
          <p:nvPr/>
        </p:nvSpPr>
        <p:spPr>
          <a:xfrm>
            <a:off x="-3600" y="752760"/>
            <a:ext cx="1001160" cy="4743720"/>
          </a:xfrm>
          <a:custGeom>
            <a:avLst/>
            <a:gdLst>
              <a:gd name="textAreaLeft" fmla="*/ 0 w 1001160"/>
              <a:gd name="textAreaRight" fmla="*/ 1001520 w 1001160"/>
              <a:gd name="textAreaTop" fmla="*/ 0 h 4743720"/>
              <a:gd name="textAreaBottom" fmla="*/ 4744080 h 4743720"/>
            </a:gdLst>
            <a:ahLst/>
            <a:cxnLst/>
            <a:rect l="textAreaLeft" t="textAreaTop" r="textAreaRight" b="textAreaBottom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/>
          </p:nvPr>
        </p:nvSpPr>
        <p:spPr>
          <a:xfrm>
            <a:off x="849240" y="1821600"/>
            <a:ext cx="7223040" cy="3864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200" b="1" strike="noStrike" spc="-1" dirty="0">
                <a:solidFill>
                  <a:srgbClr val="000000"/>
                </a:solidFill>
                <a:latin typeface="Arial Nova"/>
                <a:ea typeface="Corbel"/>
              </a:rPr>
              <a:t>Full de </a:t>
            </a:r>
            <a:r>
              <a:rPr lang="es-ES" sz="2200" b="1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sol·licitud</a:t>
            </a:r>
            <a:r>
              <a:rPr lang="es-ES" sz="2200" b="1" strike="noStrike" spc="-1" dirty="0">
                <a:solidFill>
                  <a:srgbClr val="000000"/>
                </a:solidFill>
                <a:latin typeface="Arial Nova"/>
                <a:ea typeface="Corbel"/>
              </a:rPr>
              <a:t>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Fotocòpia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del </a:t>
            </a:r>
            <a:r>
              <a:rPr lang="es-ES" sz="2200" b="1" strike="noStrike" spc="-1" dirty="0">
                <a:solidFill>
                  <a:srgbClr val="000000"/>
                </a:solidFill>
                <a:latin typeface="Arial Nova"/>
                <a:ea typeface="Corbel"/>
              </a:rPr>
              <a:t>DNI.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200" b="1" strike="noStrike" spc="-1" dirty="0">
                <a:solidFill>
                  <a:srgbClr val="000000"/>
                </a:solidFill>
                <a:latin typeface="Arial Nova"/>
                <a:ea typeface="Corbel"/>
              </a:rPr>
              <a:t>Carta de </a:t>
            </a:r>
            <a:r>
              <a:rPr lang="es-ES" sz="2200" b="1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motivació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en la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qual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s'exposaràn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els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motius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pels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quals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es 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sol·licita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la beca.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Certificació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de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nivell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de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coneixement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d'idiomes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En cas de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situació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de 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discapacitat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,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documentació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que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ho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acredite.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En cas de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dificultats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d'aprenentatge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,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documentació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que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ho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acredite.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En cas de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situació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de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desavantatge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socioeconòmic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,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documentació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que </a:t>
            </a:r>
            <a:r>
              <a:rPr lang="es-ES" sz="2200" b="0" strike="noStrike" spc="-1" dirty="0" err="1">
                <a:solidFill>
                  <a:srgbClr val="000000"/>
                </a:solidFill>
                <a:latin typeface="Arial Nova"/>
                <a:ea typeface="Corbel"/>
              </a:rPr>
              <a:t>ho</a:t>
            </a:r>
            <a:r>
              <a:rPr lang="es-ES" sz="2200" b="0" strike="noStrike" spc="-1" dirty="0">
                <a:solidFill>
                  <a:srgbClr val="000000"/>
                </a:solidFill>
                <a:latin typeface="Arial Nova"/>
                <a:ea typeface="Corbel"/>
              </a:rPr>
              <a:t> acredite.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87" name="Freeform: Shape 11"/>
          <p:cNvSpPr/>
          <p:nvPr/>
        </p:nvSpPr>
        <p:spPr>
          <a:xfrm>
            <a:off x="7986960" y="762120"/>
            <a:ext cx="4208040" cy="5333760"/>
          </a:xfrm>
          <a:custGeom>
            <a:avLst/>
            <a:gdLst>
              <a:gd name="textAreaLeft" fmla="*/ 0 w 4208040"/>
              <a:gd name="textAreaRight" fmla="*/ 4208400 w 4208040"/>
              <a:gd name="textAreaTop" fmla="*/ 0 h 5333760"/>
              <a:gd name="textAreaBottom" fmla="*/ 5334120 h 5333760"/>
            </a:gdLst>
            <a:ahLst/>
            <a:cxnLst/>
            <a:rect l="textAreaLeft" t="textAreaTop" r="textAreaRight" b="textAreaBottom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title"/>
          </p:nvPr>
        </p:nvSpPr>
        <p:spPr>
          <a:xfrm>
            <a:off x="8368200" y="3623400"/>
            <a:ext cx="4114800" cy="3126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DOCUMENTACIÓ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 A PRESENTAR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89" name="Imagen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10170360" y="-663480"/>
            <a:ext cx="3428640" cy="342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PROCÉS DE SELECCIÓ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3673080" y="1060560"/>
            <a:ext cx="77090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La </a:t>
            </a:r>
            <a:r>
              <a:rPr lang="es-ES" sz="24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selecció</a:t>
            </a:r>
            <a:r>
              <a:rPr lang="es-ES" sz="24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dels</a:t>
            </a:r>
            <a:r>
              <a:rPr lang="es-ES" sz="24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beneficiaris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es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durà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a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terme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tenint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en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compte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els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següents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criteris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:</a:t>
            </a: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2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Expedient</a:t>
            </a:r>
            <a:r>
              <a:rPr lang="es-ES" sz="22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2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acadèmic</a:t>
            </a:r>
            <a:r>
              <a:rPr lang="es-ES" sz="22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: 40%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2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Entrevista i carta de </a:t>
            </a:r>
            <a:r>
              <a:rPr lang="es-ES" sz="22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motivació</a:t>
            </a:r>
            <a:r>
              <a:rPr lang="es-ES" sz="22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: 40%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2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Assistència</a:t>
            </a:r>
            <a:r>
              <a:rPr lang="es-ES" sz="22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 a les </a:t>
            </a:r>
            <a:r>
              <a:rPr lang="es-ES" sz="2200" b="1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classes</a:t>
            </a:r>
            <a:r>
              <a:rPr lang="es-ES" sz="2200" b="1" strike="noStrike" spc="-1" dirty="0">
                <a:solidFill>
                  <a:srgbClr val="595959"/>
                </a:solidFill>
                <a:latin typeface="Arial Nova"/>
                <a:ea typeface="Corbel"/>
              </a:rPr>
              <a:t>: 20%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A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aquesta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puntuació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es poden sumar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fins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a 2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punts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més</a:t>
            </a:r>
            <a:r>
              <a:rPr lang="es-ES" sz="24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en cas de:</a:t>
            </a: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2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Situació</a:t>
            </a:r>
            <a:r>
              <a:rPr lang="es-ES" sz="22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de </a:t>
            </a:r>
            <a:r>
              <a:rPr lang="es-ES" sz="22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desavantatge</a:t>
            </a:r>
            <a:r>
              <a:rPr lang="es-ES" sz="22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personal, social o </a:t>
            </a:r>
            <a:r>
              <a:rPr lang="es-ES" sz="22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econòmic</a:t>
            </a:r>
            <a:r>
              <a:rPr lang="es-ES" sz="22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: </a:t>
            </a:r>
            <a:r>
              <a:rPr lang="es-ES" sz="22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fins</a:t>
            </a:r>
            <a:r>
              <a:rPr lang="es-ES" sz="22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 a 1 </a:t>
            </a:r>
            <a:r>
              <a:rPr lang="es-ES" sz="2200" b="0" strike="noStrike" spc="-1" dirty="0" err="1">
                <a:solidFill>
                  <a:srgbClr val="595959"/>
                </a:solidFill>
                <a:latin typeface="Arial Nova"/>
                <a:ea typeface="Corbel"/>
              </a:rPr>
              <a:t>punt</a:t>
            </a:r>
            <a:r>
              <a:rPr lang="es-ES" sz="2200" b="0" strike="noStrike" spc="-1" dirty="0">
                <a:solidFill>
                  <a:srgbClr val="595959"/>
                </a:solidFill>
                <a:latin typeface="Arial Nova"/>
                <a:ea typeface="Corbel"/>
              </a:rPr>
              <a:t>.</a:t>
            </a:r>
            <a:endParaRPr lang="es-ES" sz="2200" b="0" strike="noStrike" spc="-1" dirty="0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92" name="Imagen 4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705600" y="4656600"/>
            <a:ext cx="3428640" cy="342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94" name="Freeform: Shape 36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>
              <a:gd name="textAreaLeft" fmla="*/ -360 w 4208040"/>
              <a:gd name="textAreaRight" fmla="*/ 4208040 w 4208040"/>
              <a:gd name="textAreaTop" fmla="*/ 360 h 5333760"/>
              <a:gd name="textAreaBottom" fmla="*/ 5334480 h 5333760"/>
            </a:gdLst>
            <a:ahLst/>
            <a:cxnLst/>
            <a:rect l="textAreaLeft" t="textAreaTop" r="textAreaRight" b="textAreaBottom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86840" y="1683000"/>
            <a:ext cx="3327480" cy="346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PRESENTACIÓ DE SOL·LICITUDS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068360" y="344880"/>
            <a:ext cx="7691760" cy="497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Has de comunicar el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més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 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aviat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possible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al tutor/a el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teu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interès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per participar al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procés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de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selecció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i recopilar la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documentació</a:t>
            </a:r>
            <a:r>
              <a:rPr lang="es-ES" sz="1000" b="0" strike="noStrike" spc="-1" dirty="0">
                <a:solidFill>
                  <a:srgbClr val="333333"/>
                </a:solidFill>
                <a:latin typeface="Corbel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necessària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per a la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sol·licitud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abans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del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dia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5 de desembre 2025 a les 19:00h. </a:t>
            </a: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La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sol.licitud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 i la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documentació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s'entregaran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a la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corporalia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d'estudis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o persona de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l’equip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0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directiu</a:t>
            </a: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. </a:t>
            </a: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Entrevistes </a:t>
            </a:r>
            <a:r>
              <a:rPr lang="es-ES" sz="2400" b="1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selecció</a:t>
            </a: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1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alumnat</a:t>
            </a: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: 10 i 11 desembre. </a:t>
            </a:r>
            <a:r>
              <a:rPr lang="es-ES" sz="2400" b="1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S’informarà</a:t>
            </a: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 de dates i </a:t>
            </a:r>
            <a:r>
              <a:rPr lang="es-ES" sz="2400" b="1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horaris</a:t>
            </a: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 al </a:t>
            </a:r>
            <a:r>
              <a:rPr lang="es-ES" sz="2400" b="1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tauler</a:t>
            </a: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 </a:t>
            </a:r>
            <a:r>
              <a:rPr lang="es-ES" sz="2400" b="1" strike="noStrike" spc="-1" dirty="0" err="1">
                <a:solidFill>
                  <a:srgbClr val="333333"/>
                </a:solidFill>
                <a:latin typeface="Arial Nova"/>
                <a:ea typeface="Corbel"/>
              </a:rPr>
              <a:t>d’anuncis</a:t>
            </a: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 ERASMUS.</a:t>
            </a: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333333"/>
                </a:solidFill>
                <a:latin typeface="Arial Nova"/>
                <a:ea typeface="Corbel"/>
              </a:rPr>
              <a:t>Acta provisional: 15 desembre.</a:t>
            </a: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333333"/>
                </a:solidFill>
                <a:latin typeface="Arial Nova"/>
                <a:ea typeface="Corbel"/>
              </a:rPr>
              <a:t>Acta definitiva: 18 desembre.</a:t>
            </a:r>
            <a:endParaRPr lang="es-ES" sz="2400" b="0" strike="noStrike" spc="-1" dirty="0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97" name="Freeform: Shape 38"/>
          <p:cNvSpPr/>
          <p:nvPr/>
        </p:nvSpPr>
        <p:spPr>
          <a:xfrm flipH="1" flipV="1">
            <a:off x="11189880" y="1056240"/>
            <a:ext cx="1001160" cy="4743720"/>
          </a:xfrm>
          <a:custGeom>
            <a:avLst/>
            <a:gdLst>
              <a:gd name="textAreaLeft" fmla="*/ -360 w 1001160"/>
              <a:gd name="textAreaRight" fmla="*/ 1001160 w 1001160"/>
              <a:gd name="textAreaTop" fmla="*/ -360 h 4743720"/>
              <a:gd name="textAreaBottom" fmla="*/ 4743720 h 4743720"/>
            </a:gdLst>
            <a:ahLst/>
            <a:cxnLst/>
            <a:rect l="textAreaLeft" t="textAreaTop" r="textAreaRight" b="textAreaBottom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Imagen 4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691560" y="4615200"/>
            <a:ext cx="3428640" cy="342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/>
          </p:nvPr>
        </p:nvSpPr>
        <p:spPr>
          <a:xfrm>
            <a:off x="390240" y="516960"/>
            <a:ext cx="87314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6000" b="1" strike="noStrike" spc="-1">
                <a:solidFill>
                  <a:srgbClr val="595959"/>
                </a:solidFill>
                <a:latin typeface="Segoe Script"/>
              </a:rPr>
              <a:t>Dubtes o preguntes?</a:t>
            </a:r>
            <a:endParaRPr lang="es-ES" sz="60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</a:pPr>
            <a:endParaRPr lang="es-ES" sz="3200" b="0" strike="noStrike" spc="-6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255960" y="3494160"/>
            <a:ext cx="2834280" cy="232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1400" b="0" strike="noStrike" spc="-1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202" name="Marcador de contenido 9"/>
          <p:cNvPicPr/>
          <p:nvPr/>
        </p:nvPicPr>
        <p:blipFill>
          <a:blip r:embed="rId2"/>
          <a:stretch/>
        </p:blipFill>
        <p:spPr>
          <a:xfrm>
            <a:off x="1673640" y="1707120"/>
            <a:ext cx="10521000" cy="5240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42" name="Rectangle 11"/>
          <p:cNvSpPr/>
          <p:nvPr/>
        </p:nvSpPr>
        <p:spPr>
          <a:xfrm>
            <a:off x="0" y="4367520"/>
            <a:ext cx="11706840" cy="185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44840" y="5113440"/>
            <a:ext cx="10210680" cy="103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4800" b="0" strike="noStrike" spc="-100">
                <a:solidFill>
                  <a:srgbClr val="FFFFFF"/>
                </a:solidFill>
                <a:latin typeface="Corbel"/>
              </a:rPr>
              <a:t>Mobilitats Erasmus+ Curs 2025-26</a:t>
            </a:r>
            <a:br>
              <a:rPr sz="4800"/>
            </a:br>
            <a:r>
              <a:rPr lang="es-ES" sz="3200" b="1" u="sng" strike="noStrike" spc="-100">
                <a:solidFill>
                  <a:srgbClr val="FFFFFF"/>
                </a:solidFill>
                <a:uFillTx/>
                <a:latin typeface="Arial"/>
              </a:rPr>
              <a:t>KA122-VET- </a:t>
            </a:r>
            <a:r>
              <a:rPr lang="es-ES" sz="3200" b="1" u="sng" strike="noStrike" spc="-100">
                <a:solidFill>
                  <a:srgbClr val="FFFFFF"/>
                </a:solidFill>
                <a:uFillTx/>
                <a:latin typeface="Arial"/>
                <a:ea typeface="Calibri"/>
              </a:rPr>
              <a:t>000209897</a:t>
            </a:r>
            <a:endParaRPr lang="es-ES" sz="32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44" name="Imagen 3"/>
          <p:cNvPicPr/>
          <p:nvPr/>
        </p:nvPicPr>
        <p:blipFill>
          <a:blip r:embed="rId3"/>
          <a:stretch/>
        </p:blipFill>
        <p:spPr>
          <a:xfrm>
            <a:off x="-114840" y="1440"/>
            <a:ext cx="6111720" cy="2961000"/>
          </a:xfrm>
          <a:prstGeom prst="rect">
            <a:avLst/>
          </a:prstGeom>
          <a:ln w="0">
            <a:noFill/>
          </a:ln>
        </p:spPr>
      </p:pic>
      <p:pic>
        <p:nvPicPr>
          <p:cNvPr id="145" name="Imagen 4" descr="Diagrama, Carta&#10;&#10;Descripción generada automáticamente"/>
          <p:cNvPicPr/>
          <p:nvPr/>
        </p:nvPicPr>
        <p:blipFill>
          <a:blip r:embed="rId4"/>
          <a:stretch/>
        </p:blipFill>
        <p:spPr>
          <a:xfrm>
            <a:off x="7920000" y="360000"/>
            <a:ext cx="3420000" cy="2085120"/>
          </a:xfrm>
          <a:prstGeom prst="rect">
            <a:avLst/>
          </a:prstGeom>
          <a:ln w="0">
            <a:noFill/>
          </a:ln>
        </p:spPr>
      </p:pic>
      <p:pic>
        <p:nvPicPr>
          <p:cNvPr id="146" name="Imagen 3" descr="Icono&#10;&#10;Descripción generada automáticamente"/>
          <p:cNvPicPr/>
          <p:nvPr/>
        </p:nvPicPr>
        <p:blipFill>
          <a:blip r:embed="rId5"/>
          <a:stretch/>
        </p:blipFill>
        <p:spPr>
          <a:xfrm>
            <a:off x="10080000" y="4533120"/>
            <a:ext cx="1518120" cy="151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1293480" y="4868280"/>
            <a:ext cx="3428640" cy="342864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370692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BEQUES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DISPONIBLES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CURS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2025-26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3733920" y="1128600"/>
            <a:ext cx="7314840" cy="530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  <a:ea typeface="Corbel"/>
              </a:rPr>
              <a:t>L' IES La Malladeta disposa per al curs 2025-26 d'un total de 6</a:t>
            </a:r>
            <a:r>
              <a:rPr lang="es-ES" sz="2400" b="1" strike="noStrike" spc="-1">
                <a:solidFill>
                  <a:srgbClr val="333333"/>
                </a:solidFill>
                <a:latin typeface="Arial Nova"/>
                <a:ea typeface="Corbel"/>
              </a:rPr>
              <a:t> beques de mobilitat Erasmus+ </a:t>
            </a:r>
            <a:r>
              <a:rPr lang="es-ES" sz="2400" b="0" strike="noStrike" spc="-1">
                <a:solidFill>
                  <a:srgbClr val="333333"/>
                </a:solidFill>
                <a:latin typeface="Arial Nova"/>
                <a:ea typeface="Corbel"/>
              </a:rPr>
              <a:t>per a l'alumnat de</a:t>
            </a:r>
            <a:r>
              <a:rPr lang="es-ES" sz="2400" b="1" strike="noStrike" spc="-1">
                <a:solidFill>
                  <a:srgbClr val="333333"/>
                </a:solidFill>
                <a:latin typeface="Arial Nova"/>
                <a:ea typeface="Corbel"/>
              </a:rPr>
              <a:t> Cicles Formatius de  Grau Mitjà i FP Bàsica</a:t>
            </a:r>
            <a:r>
              <a:rPr lang="es-ES" sz="2400" b="0" strike="noStrike" spc="-1">
                <a:solidFill>
                  <a:srgbClr val="333333"/>
                </a:solidFill>
                <a:latin typeface="Arial Nova"/>
                <a:ea typeface="Corbel"/>
              </a:rPr>
              <a:t>, preferentment de 2n curs.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n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1293480" y="4868280"/>
            <a:ext cx="3428640" cy="342864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316692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BEQUES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DISPONIBLES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CURS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2025-26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3733920" y="1128600"/>
            <a:ext cx="7940160" cy="5308200"/>
          </a:xfrm>
          <a:prstGeom prst="rect">
            <a:avLst/>
          </a:prstGeom>
          <a:noFill/>
          <a:ln w="0">
            <a:solidFill>
              <a:srgbClr val="FAB900"/>
            </a:solidFill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</a:rPr>
              <a:t>Les beques per alumnat es reparteixen de la següent manera: 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marL="343080" indent="-3430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1" strike="noStrike" spc="-1">
                <a:solidFill>
                  <a:srgbClr val="333333"/>
                </a:solidFill>
                <a:latin typeface="Arial Nova"/>
              </a:rPr>
              <a:t>CF Grau Mitjà</a:t>
            </a:r>
            <a:r>
              <a:rPr lang="es-ES" sz="2400" b="0" strike="noStrike" spc="-1">
                <a:solidFill>
                  <a:srgbClr val="333333"/>
                </a:solidFill>
                <a:latin typeface="Arial Nova"/>
              </a:rPr>
              <a:t>: 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marL="846000" lvl="1" indent="-343080">
              <a:lnSpc>
                <a:spcPct val="90000"/>
              </a:lnSpc>
              <a:spcBef>
                <a:spcPts val="249"/>
              </a:spcBef>
              <a:buClr>
                <a:srgbClr val="40BAD2"/>
              </a:buClr>
              <a:buFont typeface="Courier New"/>
              <a:buChar char="o"/>
              <a:tabLst>
                <a:tab pos="0" algn="l"/>
              </a:tabLst>
            </a:pPr>
            <a:r>
              <a:rPr lang="es-ES" sz="2200" b="0" strike="noStrike" spc="-1">
                <a:solidFill>
                  <a:srgbClr val="333333"/>
                </a:solidFill>
                <a:latin typeface="Arial Nova"/>
              </a:rPr>
              <a:t>GM TAPS: 8 beques.</a:t>
            </a:r>
            <a:endParaRPr lang="es-ES" sz="2200" b="0" strike="noStrike" spc="-1">
              <a:solidFill>
                <a:srgbClr val="595959"/>
              </a:solidFill>
              <a:latin typeface="Corbel"/>
            </a:endParaRPr>
          </a:p>
          <a:p>
            <a:pPr marL="846000" lvl="1" indent="-3430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Courier New"/>
              <a:buChar char="o"/>
              <a:tabLst>
                <a:tab pos="0" algn="l"/>
              </a:tabLst>
            </a:pPr>
            <a:r>
              <a:rPr lang="es-ES" sz="2200" b="0" strike="noStrike" spc="-1">
                <a:solidFill>
                  <a:srgbClr val="333333"/>
                </a:solidFill>
                <a:latin typeface="Arial Nova"/>
              </a:rPr>
              <a:t>GM Jardineria i floristeria: 5 beques.</a:t>
            </a:r>
            <a:endParaRPr lang="es-ES" sz="2200" b="0" strike="noStrike" spc="-1">
              <a:solidFill>
                <a:srgbClr val="595959"/>
              </a:solidFill>
              <a:latin typeface="Corbel"/>
            </a:endParaRPr>
          </a:p>
          <a:p>
            <a:pPr marL="343080" indent="-3430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1" strike="noStrike" spc="-1">
                <a:solidFill>
                  <a:srgbClr val="333333"/>
                </a:solidFill>
                <a:latin typeface="Arial Nova"/>
              </a:rPr>
              <a:t>FP Bàsica</a:t>
            </a:r>
            <a:r>
              <a:rPr lang="es-ES" sz="2400" b="0" strike="noStrike" spc="-1">
                <a:solidFill>
                  <a:srgbClr val="333333"/>
                </a:solidFill>
                <a:latin typeface="Arial Nova"/>
              </a:rPr>
              <a:t>: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marL="846000" lvl="1" indent="-343080">
              <a:lnSpc>
                <a:spcPct val="90000"/>
              </a:lnSpc>
              <a:spcBef>
                <a:spcPts val="249"/>
              </a:spcBef>
              <a:buClr>
                <a:srgbClr val="40BAD2"/>
              </a:buClr>
              <a:buFont typeface="Courier New"/>
              <a:buChar char="o"/>
              <a:tabLst>
                <a:tab pos="0" algn="l"/>
              </a:tabLst>
            </a:pPr>
            <a:r>
              <a:rPr lang="es-ES" sz="2200" b="0" strike="noStrike" spc="-1">
                <a:solidFill>
                  <a:srgbClr val="333333"/>
                </a:solidFill>
                <a:latin typeface="Arial Nova"/>
              </a:rPr>
              <a:t>FPB </a:t>
            </a:r>
            <a:r>
              <a:rPr lang="es-ES" sz="2200" b="0" strike="noStrike" spc="-1">
                <a:solidFill>
                  <a:srgbClr val="333333"/>
                </a:solidFill>
                <a:latin typeface="Arial Nova"/>
                <a:ea typeface="Corbel"/>
              </a:rPr>
              <a:t>Activitats </a:t>
            </a:r>
            <a:r>
              <a:rPr lang="es-ES" sz="2200" b="0" strike="noStrike" spc="-1">
                <a:solidFill>
                  <a:srgbClr val="333333"/>
                </a:solidFill>
                <a:latin typeface="Corbel"/>
                <a:ea typeface="Corbel"/>
              </a:rPr>
              <a:t>Marítimopesqueres: 5 beques</a:t>
            </a:r>
            <a:endParaRPr lang="es-ES" sz="2200" b="0" strike="noStrike" spc="-1">
              <a:solidFill>
                <a:srgbClr val="595959"/>
              </a:solidFill>
              <a:latin typeface="Corbel"/>
            </a:endParaRPr>
          </a:p>
          <a:p>
            <a:pPr marL="846000" lvl="1" indent="-343080">
              <a:lnSpc>
                <a:spcPct val="90000"/>
              </a:lnSpc>
              <a:spcBef>
                <a:spcPts val="249"/>
              </a:spcBef>
              <a:buClr>
                <a:srgbClr val="40BAD2"/>
              </a:buClr>
              <a:buFont typeface="Courier New"/>
              <a:buChar char="o"/>
              <a:tabLst>
                <a:tab pos="0" algn="l"/>
              </a:tabLst>
            </a:pPr>
            <a:r>
              <a:rPr lang="es-ES" sz="2200" b="0" strike="noStrike" spc="-1">
                <a:solidFill>
                  <a:srgbClr val="333333"/>
                </a:solidFill>
                <a:latin typeface="Corbel"/>
                <a:ea typeface="Corbel"/>
              </a:rPr>
              <a:t>FPB Allotjament: 5 beques</a:t>
            </a:r>
            <a:endParaRPr lang="es-ES" sz="2200" b="0" strike="noStrike" spc="-1">
              <a:solidFill>
                <a:srgbClr val="595959"/>
              </a:solidFill>
              <a:latin typeface="Corbel"/>
            </a:endParaRPr>
          </a:p>
          <a:p>
            <a:pPr marL="846000" lvl="1" indent="-3430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Courier New"/>
              <a:buChar char="o"/>
              <a:tabLst>
                <a:tab pos="0" algn="l"/>
              </a:tabLst>
            </a:pPr>
            <a:r>
              <a:rPr lang="es-ES" sz="2200" b="0" strike="noStrike" spc="-1">
                <a:solidFill>
                  <a:srgbClr val="333333"/>
                </a:solidFill>
                <a:latin typeface="Corbel"/>
                <a:ea typeface="Corbel"/>
              </a:rPr>
              <a:t>FPB Allotjament i bugaderia: 5 beques</a:t>
            </a:r>
            <a:endParaRPr lang="es-ES" sz="2200" b="0" strike="noStrike" spc="-1">
              <a:solidFill>
                <a:srgbClr val="595959"/>
              </a:solidFill>
              <a:latin typeface="Corbel"/>
            </a:endParaRPr>
          </a:p>
          <a:p>
            <a:pPr marL="846000" lvl="1" indent="-34308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40BAD2"/>
              </a:buClr>
              <a:buFont typeface="Courier New"/>
              <a:buChar char="o"/>
              <a:tabLst>
                <a:tab pos="0" algn="l"/>
              </a:tabLst>
            </a:pPr>
            <a:r>
              <a:rPr lang="es-ES" sz="2200" b="0" strike="noStrike" spc="-1">
                <a:solidFill>
                  <a:srgbClr val="333333"/>
                </a:solidFill>
                <a:latin typeface="Corbel"/>
                <a:ea typeface="Corbel"/>
              </a:rPr>
              <a:t>FPB Agrojardineria: 5 beques</a:t>
            </a:r>
            <a:endParaRPr lang="es-ES" sz="22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1293480" y="4868280"/>
            <a:ext cx="3428640" cy="342864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POSSIBLES DESTINS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2025-26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399840" y="-448200"/>
            <a:ext cx="7940160" cy="5308200"/>
          </a:xfrm>
          <a:prstGeom prst="rect">
            <a:avLst/>
          </a:prstGeom>
          <a:noFill/>
          <a:ln w="0">
            <a:solidFill>
              <a:srgbClr val="FAB900"/>
            </a:solidFill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</a:rPr>
              <a:t>NORUEGA: GRONG 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</a:rPr>
              <a:t>ITALIA: VICENZA 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</a:rPr>
              <a:t>FRANÇA: ANGERS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000" b="0" strike="noStrike" spc="-1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56" name="Imagen 155"/>
          <p:cNvPicPr/>
          <p:nvPr/>
        </p:nvPicPr>
        <p:blipFill>
          <a:blip r:embed="rId3"/>
          <a:stretch/>
        </p:blipFill>
        <p:spPr>
          <a:xfrm rot="21109200">
            <a:off x="9078120" y="1804320"/>
            <a:ext cx="2930040" cy="4727160"/>
          </a:xfrm>
          <a:prstGeom prst="rect">
            <a:avLst/>
          </a:prstGeom>
          <a:ln w="0">
            <a:noFill/>
          </a:ln>
        </p:spPr>
      </p:pic>
      <p:pic>
        <p:nvPicPr>
          <p:cNvPr id="157" name="Imagen 156"/>
          <p:cNvPicPr/>
          <p:nvPr/>
        </p:nvPicPr>
        <p:blipFill>
          <a:blip r:embed="rId4"/>
          <a:stretch/>
        </p:blipFill>
        <p:spPr>
          <a:xfrm>
            <a:off x="7380000" y="86760"/>
            <a:ext cx="3484080" cy="2613240"/>
          </a:xfrm>
          <a:prstGeom prst="rect">
            <a:avLst/>
          </a:prstGeom>
          <a:ln w="0">
            <a:noFill/>
          </a:ln>
        </p:spPr>
      </p:pic>
      <p:sp>
        <p:nvSpPr>
          <p:cNvPr id="158" name="CuadroTexto 157"/>
          <p:cNvSpPr txBox="1"/>
          <p:nvPr/>
        </p:nvSpPr>
        <p:spPr>
          <a:xfrm>
            <a:off x="6037200" y="241308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ca-ES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Imagen 158"/>
          <p:cNvPicPr/>
          <p:nvPr/>
        </p:nvPicPr>
        <p:blipFill>
          <a:blip r:embed="rId5"/>
          <a:stretch/>
        </p:blipFill>
        <p:spPr>
          <a:xfrm>
            <a:off x="4466520" y="3012840"/>
            <a:ext cx="2733480" cy="3827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61" name="Freeform: Shape 9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>
              <a:gd name="textAreaLeft" fmla="*/ -360 w 4208040"/>
              <a:gd name="textAreaRight" fmla="*/ 4208040 w 4208040"/>
              <a:gd name="textAreaTop" fmla="*/ 360 h 5333760"/>
              <a:gd name="textAreaBottom" fmla="*/ 5334480 h 5333760"/>
            </a:gdLst>
            <a:ahLst/>
            <a:cxnLst/>
            <a:rect l="textAreaLeft" t="textAreaTop" r="textAreaRight" b="textAreaBottom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03320" y="1058040"/>
            <a:ext cx="3955320" cy="346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PERÍODE DE LES MOVILITATS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058640" y="1280880"/>
            <a:ext cx="7828560" cy="349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  <a:ea typeface="Corbel"/>
              </a:rPr>
              <a:t>La duració de les mobilitats serà de </a:t>
            </a:r>
            <a:r>
              <a:rPr lang="es-ES" sz="2400" b="1" strike="noStrike" spc="-1">
                <a:solidFill>
                  <a:srgbClr val="333333"/>
                </a:solidFill>
                <a:latin typeface="Arial Nova"/>
                <a:ea typeface="Corbel"/>
              </a:rPr>
              <a:t>7 dies</a:t>
            </a:r>
            <a:r>
              <a:rPr lang="es-ES" sz="2400" b="0" strike="noStrike" spc="-1">
                <a:solidFill>
                  <a:srgbClr val="333333"/>
                </a:solidFill>
                <a:latin typeface="Arial Nova"/>
                <a:ea typeface="Corbel"/>
              </a:rPr>
              <a:t>.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  <a:ea typeface="Corbel"/>
              </a:rPr>
              <a:t>L'estada és durà a terme de </a:t>
            </a:r>
            <a:r>
              <a:rPr lang="es-ES" sz="2400" b="1" strike="noStrike" spc="-1">
                <a:solidFill>
                  <a:srgbClr val="333333"/>
                </a:solidFill>
                <a:latin typeface="Arial Nova"/>
                <a:ea typeface="Corbel"/>
              </a:rPr>
              <a:t>gener a maig de 2026.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marL="182880" indent="-182880">
              <a:lnSpc>
                <a:spcPct val="90000"/>
              </a:lnSpc>
              <a:spcBef>
                <a:spcPts val="1199"/>
              </a:spcBef>
              <a:buClr>
                <a:srgbClr val="40BAD2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333333"/>
                </a:solidFill>
                <a:latin typeface="Arial Nova"/>
                <a:ea typeface="Corbel"/>
              </a:rPr>
              <a:t>Les hores es contaran com a </a:t>
            </a:r>
            <a:r>
              <a:rPr lang="es-ES" sz="2400" b="1" strike="noStrike" spc="-1">
                <a:solidFill>
                  <a:srgbClr val="333333"/>
                </a:solidFill>
                <a:latin typeface="Arial Nova"/>
                <a:ea typeface="Corbel"/>
              </a:rPr>
              <a:t>Formació en Empresa.</a:t>
            </a: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  <a:p>
            <a:pPr indent="0">
              <a:lnSpc>
                <a:spcPct val="9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s-E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64" name="Freeform: Shape 11"/>
          <p:cNvSpPr/>
          <p:nvPr/>
        </p:nvSpPr>
        <p:spPr>
          <a:xfrm flipH="1" flipV="1">
            <a:off x="11189880" y="1056240"/>
            <a:ext cx="1001160" cy="4743720"/>
          </a:xfrm>
          <a:custGeom>
            <a:avLst/>
            <a:gdLst>
              <a:gd name="textAreaLeft" fmla="*/ -360 w 1001160"/>
              <a:gd name="textAreaRight" fmla="*/ 1001160 w 1001160"/>
              <a:gd name="textAreaTop" fmla="*/ -360 h 4743720"/>
              <a:gd name="textAreaBottom" fmla="*/ 4743720 h 4743720"/>
            </a:gdLst>
            <a:ahLst/>
            <a:cxnLst/>
            <a:rect l="textAreaLeft" t="textAreaTop" r="textAreaRight" b="textAreaBottom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Marcador de contenido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9552240" y="4872960"/>
            <a:ext cx="3428640" cy="342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6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67" name="Freeform: Shape 9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>
              <a:gd name="textAreaLeft" fmla="*/ -360 w 4208040"/>
              <a:gd name="textAreaRight" fmla="*/ 4208040 w 4208040"/>
              <a:gd name="textAreaTop" fmla="*/ 360 h 5333760"/>
              <a:gd name="textAreaBottom" fmla="*/ 5334480 h 5333760"/>
            </a:gdLst>
            <a:ahLst/>
            <a:cxnLst/>
            <a:rect l="textAreaLeft" t="textAreaTop" r="textAreaRight" b="textAreaBottom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94280" y="1683000"/>
            <a:ext cx="2774520" cy="349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REQUISITS </a:t>
            </a:r>
            <a:br>
              <a:rPr sz="3600"/>
            </a:b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D' ACCÉS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9" name="Freeform: Shape 11"/>
          <p:cNvSpPr/>
          <p:nvPr/>
        </p:nvSpPr>
        <p:spPr>
          <a:xfrm flipH="1" flipV="1">
            <a:off x="11189880" y="1056240"/>
            <a:ext cx="1001160" cy="4743720"/>
          </a:xfrm>
          <a:custGeom>
            <a:avLst/>
            <a:gdLst>
              <a:gd name="textAreaLeft" fmla="*/ -360 w 1001160"/>
              <a:gd name="textAreaRight" fmla="*/ 1001160 w 1001160"/>
              <a:gd name="textAreaTop" fmla="*/ -360 h 4743720"/>
              <a:gd name="textAreaBottom" fmla="*/ 4743720 h 4743720"/>
            </a:gdLst>
            <a:ahLst/>
            <a:cxnLst/>
            <a:rect l="textAreaLeft" t="textAreaTop" r="textAreaRight" b="textAreaBottom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Marcador de contenido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1002600" y="4384800"/>
            <a:ext cx="3428640" cy="3428640"/>
          </a:xfrm>
          <a:prstGeom prst="rect">
            <a:avLst/>
          </a:prstGeom>
          <a:ln w="0">
            <a:noFill/>
          </a:ln>
        </p:spPr>
      </p:pic>
      <p:sp>
        <p:nvSpPr>
          <p:cNvPr id="171" name="TextBox 10"/>
          <p:cNvSpPr/>
          <p:nvPr/>
        </p:nvSpPr>
        <p:spPr>
          <a:xfrm>
            <a:off x="3991680" y="1472040"/>
            <a:ext cx="7985880" cy="256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endParaRPr lang="ca-E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2000" b="0" strike="noStrike" spc="-1">
                <a:solidFill>
                  <a:srgbClr val="000000"/>
                </a:solidFill>
                <a:latin typeface="Arial Nova"/>
              </a:rPr>
              <a:t>1. ESTAR EN DISPOSICIÓ DE REALITZAR LA FE.</a:t>
            </a: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Arial Nova"/>
              </a:rPr>
              <a:t>2. TINDRE LA TARGETA DE RESIDÈNCIA PERMANENT A ESPANYA.</a:t>
            </a: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2000" b="0" strike="noStrike" spc="-1">
                <a:solidFill>
                  <a:srgbClr val="000000"/>
                </a:solidFill>
                <a:latin typeface="Arial Nova"/>
              </a:rPr>
              <a:t>3.TINDRE COMPETÈNCIA LINGÜÍSTICA DE L’IDIOMA DEL PAÍS DE DESTINACIÓ. </a:t>
            </a:r>
            <a:r>
              <a:rPr lang="ca-ES" sz="2400" b="0" strike="noStrike" spc="-1">
                <a:solidFill>
                  <a:srgbClr val="000000"/>
                </a:solidFill>
                <a:latin typeface="Arial Nova"/>
              </a:rPr>
              <a:t>*</a:t>
            </a:r>
            <a:endParaRPr lang="ca-E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2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73" name="Freeform: Shape 9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>
              <a:gd name="textAreaLeft" fmla="*/ -360 w 4208040"/>
              <a:gd name="textAreaRight" fmla="*/ 4208040 w 4208040"/>
              <a:gd name="textAreaTop" fmla="*/ 360 h 5333760"/>
              <a:gd name="textAreaBottom" fmla="*/ 5334480 h 5333760"/>
            </a:gdLst>
            <a:ahLst/>
            <a:cxnLst/>
            <a:rect l="textAreaLeft" t="textAreaTop" r="textAreaRight" b="textAreaBottom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10960" y="1272960"/>
            <a:ext cx="3719880" cy="346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INFORMACIÓ ALS PARTICIPANTS </a:t>
            </a:r>
            <a:br>
              <a:rPr sz="3600"/>
            </a:b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5" name="Freeform: Shape 11"/>
          <p:cNvSpPr/>
          <p:nvPr/>
        </p:nvSpPr>
        <p:spPr>
          <a:xfrm flipH="1" flipV="1">
            <a:off x="11189880" y="1056240"/>
            <a:ext cx="1001160" cy="4743720"/>
          </a:xfrm>
          <a:custGeom>
            <a:avLst/>
            <a:gdLst>
              <a:gd name="textAreaLeft" fmla="*/ -360 w 1001160"/>
              <a:gd name="textAreaRight" fmla="*/ 1001160 w 1001160"/>
              <a:gd name="textAreaTop" fmla="*/ -360 h 4743720"/>
              <a:gd name="textAreaBottom" fmla="*/ 4743720 h 4743720"/>
            </a:gdLst>
            <a:ahLst/>
            <a:cxnLst/>
            <a:rect l="textAreaLeft" t="textAreaTop" r="textAreaRight" b="textAreaBottom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Marcador de contenido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-1002600" y="4384800"/>
            <a:ext cx="3428640" cy="3428640"/>
          </a:xfrm>
          <a:prstGeom prst="rect">
            <a:avLst/>
          </a:prstGeom>
          <a:ln w="0">
            <a:noFill/>
          </a:ln>
        </p:spPr>
      </p:pic>
      <p:sp>
        <p:nvSpPr>
          <p:cNvPr id="177" name="TextBox 10"/>
          <p:cNvSpPr/>
          <p:nvPr/>
        </p:nvSpPr>
        <p:spPr>
          <a:xfrm>
            <a:off x="3930840" y="1402560"/>
            <a:ext cx="7985880" cy="375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a-ES" sz="2000" b="0" strike="noStrike" spc="-1">
                <a:solidFill>
                  <a:srgbClr val="000000"/>
                </a:solidFill>
                <a:latin typeface="Arial Nova"/>
              </a:rPr>
              <a:t>1. LES ACTIVITATS ES REALITZARAN EN GRUP, JUNT AMB EL PROFESSORAT ACOMPANYANT.</a:t>
            </a: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2000" b="0" strike="noStrike" spc="-1">
                <a:solidFill>
                  <a:srgbClr val="000000"/>
                </a:solidFill>
                <a:latin typeface="Arial Nova"/>
              </a:rPr>
              <a:t>2. L’ALUMNAT PARTICIPANT ES COMPROMET A PARTICIPAR EN TOTES LES ACTIVITATS PROGRAMADES DURANT LA MOBILITAT.</a:t>
            </a: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Arial Nova"/>
              </a:rPr>
              <a:t>3.  </a:t>
            </a:r>
            <a:r>
              <a:rPr lang="ca-ES" sz="2000" b="0" strike="noStrike" spc="-1">
                <a:solidFill>
                  <a:srgbClr val="000000"/>
                </a:solidFill>
                <a:latin typeface="Arial Nova"/>
              </a:rPr>
              <a:t>L'ALUMNAT HAURÀ DE COMPLIR EL REGLAMENT INTERN TANT DE L'IES MALLADETA COM DEL CENTRE D'ACOLLIDA. QUALSEVOL CONDUCTA CONTRARIA A LES NORMES PODRÀ SER SANCIONADA AMB EL CESE INMEDIAT DE LA MOVILITAT I LA TORNADA ANTICIPADA.</a:t>
            </a: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8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79" name="Freeform: Shape 9"/>
          <p:cNvSpPr/>
          <p:nvPr/>
        </p:nvSpPr>
        <p:spPr>
          <a:xfrm>
            <a:off x="-3600" y="752760"/>
            <a:ext cx="1001160" cy="4743720"/>
          </a:xfrm>
          <a:custGeom>
            <a:avLst/>
            <a:gdLst>
              <a:gd name="textAreaLeft" fmla="*/ 0 w 1001160"/>
              <a:gd name="textAreaRight" fmla="*/ 1001520 w 1001160"/>
              <a:gd name="textAreaTop" fmla="*/ 0 h 4743720"/>
              <a:gd name="textAreaBottom" fmla="*/ 4744080 h 4743720"/>
            </a:gdLst>
            <a:ahLst/>
            <a:cxnLst/>
            <a:rect l="textAreaLeft" t="textAreaTop" r="textAreaRight" b="textAreaBottom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Freeform: Shape 11"/>
          <p:cNvSpPr/>
          <p:nvPr/>
        </p:nvSpPr>
        <p:spPr>
          <a:xfrm>
            <a:off x="7986960" y="762120"/>
            <a:ext cx="4208040" cy="5333760"/>
          </a:xfrm>
          <a:custGeom>
            <a:avLst/>
            <a:gdLst>
              <a:gd name="textAreaLeft" fmla="*/ 0 w 4208040"/>
              <a:gd name="textAreaRight" fmla="*/ 4208400 w 4208040"/>
              <a:gd name="textAreaTop" fmla="*/ 0 h 5333760"/>
              <a:gd name="textAreaBottom" fmla="*/ 5334120 h 5333760"/>
            </a:gdLst>
            <a:ahLst/>
            <a:cxnLst/>
            <a:rect l="textAreaLeft" t="textAreaTop" r="textAreaRight" b="textAreaBottom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Marcador de contenido 3" descr="Icono&#10;&#10;Descripción generada automáticamente"/>
          <p:cNvPicPr/>
          <p:nvPr/>
        </p:nvPicPr>
        <p:blipFill>
          <a:blip r:embed="rId2"/>
          <a:stretch/>
        </p:blipFill>
        <p:spPr>
          <a:xfrm>
            <a:off x="9424800" y="4170960"/>
            <a:ext cx="3428640" cy="342864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982720" y="1865880"/>
            <a:ext cx="2946960" cy="3126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QUANTIA DE LES BEQUES</a:t>
            </a:r>
            <a:endParaRPr lang="es-ES" sz="36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3" name="CuadroTexto 4"/>
          <p:cNvSpPr/>
          <p:nvPr/>
        </p:nvSpPr>
        <p:spPr>
          <a:xfrm>
            <a:off x="1211760" y="1408680"/>
            <a:ext cx="6780240" cy="23083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La 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quantia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de les beques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serà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gestionada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pel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professorat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acompanyant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i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cobrirà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allotjament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,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manutenció</a:t>
            </a:r>
            <a:r>
              <a:rPr lang="es-ES" sz="2400" spc="-1" dirty="0">
                <a:solidFill>
                  <a:srgbClr val="000000"/>
                </a:solidFill>
                <a:latin typeface="Arial Nova"/>
              </a:rPr>
              <a:t> i </a:t>
            </a:r>
            <a:r>
              <a:rPr lang="es-ES" sz="2400" spc="-1" dirty="0" err="1">
                <a:solidFill>
                  <a:srgbClr val="000000"/>
                </a:solidFill>
                <a:latin typeface="Arial Nova"/>
              </a:rPr>
              <a:t>transport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.</a:t>
            </a:r>
            <a:endParaRPr lang="ca-E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a-E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Les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despeses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personals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hauran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 de ser sufragades per la persona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 Nova"/>
              </a:rPr>
              <a:t>participant</a:t>
            </a:r>
            <a:r>
              <a:rPr lang="es-ES" sz="2400" b="0" strike="noStrike" spc="-1" dirty="0">
                <a:solidFill>
                  <a:srgbClr val="000000"/>
                </a:solidFill>
                <a:latin typeface="Arial Nova"/>
              </a:rPr>
              <a:t>.</a:t>
            </a:r>
            <a:endParaRPr lang="ca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43</TotalTime>
  <Words>555</Words>
  <Application>Microsoft Office PowerPoint</Application>
  <PresentationFormat>Panorámica</PresentationFormat>
  <Paragraphs>63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Arial</vt:lpstr>
      <vt:lpstr>Arial Nova</vt:lpstr>
      <vt:lpstr>Corbel</vt:lpstr>
      <vt:lpstr>Courier New</vt:lpstr>
      <vt:lpstr>Segoe Script</vt:lpstr>
      <vt:lpstr>Symbol</vt:lpstr>
      <vt:lpstr>Times New Roman</vt:lpstr>
      <vt:lpstr>Wingdings</vt:lpstr>
      <vt:lpstr>Wingdings 2</vt:lpstr>
      <vt:lpstr>Marco</vt:lpstr>
      <vt:lpstr>Marco</vt:lpstr>
      <vt:lpstr>Marco</vt:lpstr>
      <vt:lpstr>Presentación de PowerPoint</vt:lpstr>
      <vt:lpstr>Mobilitats Erasmus+ Curs 2025-26 KA122-VET- 000209897</vt:lpstr>
      <vt:lpstr>BEQUES DISPONIBLES CURS 2025-26</vt:lpstr>
      <vt:lpstr>BEQUES DISPONIBLES CURS 2025-26</vt:lpstr>
      <vt:lpstr>POSSIBLES DESTINS 2025-26</vt:lpstr>
      <vt:lpstr>PERÍODE DE LES MOVILITATS</vt:lpstr>
      <vt:lpstr>REQUISITS  D' ACCÉS</vt:lpstr>
      <vt:lpstr>INFORMACIÓ ALS PARTICIPANTS  </vt:lpstr>
      <vt:lpstr>QUANTIA DE LES BEQUES</vt:lpstr>
      <vt:lpstr>DOCUMENTACIÓ  A PRESENTAR</vt:lpstr>
      <vt:lpstr>PROCÉS DE SELECCIÓ</vt:lpstr>
      <vt:lpstr>PRESENTACIÓ DE SOL·LICITUDS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dc:description/>
  <cp:lastModifiedBy>LLORET CAMPOS, FRANCISCO</cp:lastModifiedBy>
  <cp:revision>180</cp:revision>
  <dcterms:created xsi:type="dcterms:W3CDTF">2023-10-08T15:32:48Z</dcterms:created>
  <dcterms:modified xsi:type="dcterms:W3CDTF">2025-11-26T19:51:26Z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0x010100F0F1CAAA45E0EC4CA0DC264D4EC342BB</vt:lpwstr>
  </property>
  <property fmtid="{D5CDD505-2E9C-101B-9397-08002B2CF9AE}" pid="3" name="MediaServiceImageTags">
    <vt:lpwstr/>
  </property>
  <property fmtid="{D5CDD505-2E9C-101B-9397-08002B2CF9AE}" pid="4" name="Notes">
    <vt:i4>1</vt:i4>
  </property>
  <property fmtid="{D5CDD505-2E9C-101B-9397-08002B2CF9AE}" pid="5" name="PresentationFormat">
    <vt:lpwstr>Widescreen</vt:lpwstr>
  </property>
  <property fmtid="{D5CDD505-2E9C-101B-9397-08002B2CF9AE}" pid="6" name="Slides">
    <vt:i4>14</vt:i4>
  </property>
</Properties>
</file>