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ceedcv.org/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aef7a67a3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aef7a67a3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b979b93f13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b979b93f13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b979b93f13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b979b93f13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aef7a67a39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Google Shape;306;gaef7a67a39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gb990bc66df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" name="Google Shape;344;gb990bc66df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gb990bc66df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0" name="Google Shape;350;gb990bc66df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gaef7a67a39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1" name="Google Shape;391;gaef7a67a39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gbaf641def3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5" name="Google Shape;415;gbaf641def3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gbaf641def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1" name="Google Shape;421;gbaf641def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ca"/>
              <a:t>* Apareixen els cicles que més es corresponen amb la opció d’art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ca"/>
              <a:t>Qualsevol tipus de batxillerat </a:t>
            </a:r>
            <a:r>
              <a:rPr lang="ca"/>
              <a:t>dóna</a:t>
            </a:r>
            <a:r>
              <a:rPr lang="ca"/>
              <a:t> accés als GRAUS de la EASD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ca" sz="1050">
                <a:solidFill>
                  <a:srgbClr val="181818"/>
                </a:solidFill>
                <a:highlight>
                  <a:srgbClr val="FFFFFF"/>
                </a:highlight>
              </a:rPr>
              <a:t>El Centre específic d’educació a distancia de la Comunitat Valenciana (ceedcv) organiza cursos de preparación para la prueba de madurez (alumnos sin los requisitos de entrada) y para la prueba específica. El plazo de matrícula es durante el mes de </a:t>
            </a:r>
            <a:r>
              <a:rPr lang="ca" sz="1050">
                <a:solidFill>
                  <a:srgbClr val="0000FF"/>
                </a:solidFill>
                <a:highlight>
                  <a:srgbClr val="FFFFFF"/>
                </a:highlight>
              </a:rPr>
              <a:t>diciembre</a:t>
            </a:r>
            <a:r>
              <a:rPr lang="ca" sz="1050">
                <a:solidFill>
                  <a:srgbClr val="181818"/>
                </a:solidFill>
                <a:highlight>
                  <a:srgbClr val="FFFFFF"/>
                </a:highlight>
              </a:rPr>
              <a:t>. Se puede consultar la información y matricularse en el siguiente enlace: </a:t>
            </a:r>
            <a:r>
              <a:rPr lang="ca" sz="1050">
                <a:solidFill>
                  <a:srgbClr val="E23B30"/>
                </a:solidFill>
                <a:highlight>
                  <a:srgbClr val="FFFFFF"/>
                </a:highlight>
                <a:uFill>
                  <a:noFill/>
                </a:uFill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ceedcv.org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baa2cfe567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baa2cfe567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baa2cfe56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baa2cfe56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b979b93f13_0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b979b93f13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b979b93f13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b979b93f13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aef7a67a39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aef7a67a39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baa2cfe567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baa2cfe567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b979b93f1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b979b93f1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b979b93f13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b979b93f13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ceice.gva.es/va/web/formacion-profesional/oferta1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www.uv.es/uvweb/universitat/ca/estudis-grau/admissio/preinscripcio/ponderacions-1285846109136.html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ceice.gva.es/va/web/formacion-profesional/oferta1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www.ceice.gva.es/va/web/formacion-profesional/oferta1" TargetMode="External"/><Relationship Id="rId4" Type="http://schemas.openxmlformats.org/officeDocument/2006/relationships/hyperlink" Target="http://www.ceice.gva.es/va/web/formacion-profesional/oferta1" TargetMode="External"/><Relationship Id="rId5" Type="http://schemas.openxmlformats.org/officeDocument/2006/relationships/hyperlink" Target="https://www.uv.es/uvweb/universitat/ca/estudis-grau/admissio/preinscripcio/ponderacions-1285846109136.html" TargetMode="External"/><Relationship Id="rId6" Type="http://schemas.openxmlformats.org/officeDocument/2006/relationships/hyperlink" Target="http://innova.gva.es/documents/161863209/168447635/Tabla+de+Ponderaciones+2020/5bf7f12f-721a-4f96-9b10-31f53e829f0d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://www.easdvalencia.com/info-administrativa/acceso-a-ciclos/" TargetMode="External"/><Relationship Id="rId4" Type="http://schemas.openxmlformats.org/officeDocument/2006/relationships/hyperlink" Target="http://www.easdvalencia.com/estudio/fotografia-artistica/" TargetMode="External"/><Relationship Id="rId11" Type="http://schemas.openxmlformats.org/officeDocument/2006/relationships/hyperlink" Target="http://www.easdvalencia.com/admision/gradoeees/prueba-especifica-de-acceso/" TargetMode="External"/><Relationship Id="rId10" Type="http://schemas.openxmlformats.org/officeDocument/2006/relationships/hyperlink" Target="http://www.easdvalencia.com/tipo-estudio/grados/" TargetMode="External"/><Relationship Id="rId9" Type="http://schemas.openxmlformats.org/officeDocument/2006/relationships/hyperlink" Target="http://www.ceice.gva.es/va/web/formacion-profesional/publicador-ciclos/-/asset_publisher/FRACVC0hANWa/content/ciclo-formativo-preimpresion-digital" TargetMode="External"/><Relationship Id="rId5" Type="http://schemas.openxmlformats.org/officeDocument/2006/relationships/hyperlink" Target="http://www.easdvalencia.com/estudio/joyeria/" TargetMode="External"/><Relationship Id="rId6" Type="http://schemas.openxmlformats.org/officeDocument/2006/relationships/hyperlink" Target="http://www.ceice.gva.es/va/web/formacion-profesional/publicador-ciclos/-/asset_publisher/FRACVC0hANWa/content/ciclo-formativo-diseno-y-edicion-de-publicaciones-impresas-y-multimedia-loe-" TargetMode="External"/><Relationship Id="rId7" Type="http://schemas.openxmlformats.org/officeDocument/2006/relationships/hyperlink" Target="http://www.ceice.gva.es/va/web/formacion-profesional/publicador-ciclos/-/asset_publisher/FRACVC0hANWa/content/ciclo-formativo-diseno-y-gestion-de-la-produccion-grafica-loe-" TargetMode="External"/><Relationship Id="rId8" Type="http://schemas.openxmlformats.org/officeDocument/2006/relationships/hyperlink" Target="http://www.ceice.gva.es/va/web/formacion-profesional/publicador-ciclos/-/asset_publisher/FRACVC0hANWa/content/ciclo-formativo-impresion-grafica-loe-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ceice.gva.es/va/web/formacion-profesional/oferta1" TargetMode="External"/><Relationship Id="rId4" Type="http://schemas.openxmlformats.org/officeDocument/2006/relationships/hyperlink" Target="http://www.ceice.gva.es/va/web/formacion-profesional/oferta1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ceice.gva.es/va/web/formacion-profesional/oferta1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ceice.gva.es/va/web/formacion-profesional/oferta1" TargetMode="External"/><Relationship Id="rId4" Type="http://schemas.openxmlformats.org/officeDocument/2006/relationships/hyperlink" Target="http://www.ceice.gva.es/va/web/formacion-profesional/oferta1" TargetMode="External"/><Relationship Id="rId5" Type="http://schemas.openxmlformats.org/officeDocument/2006/relationships/hyperlink" Target="http://www.ceice.gva.es/va/web/formacion-profesional/oferta1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63320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Orientació acadèmica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a">
                <a:solidFill>
                  <a:srgbClr val="000000"/>
                </a:solidFill>
              </a:rPr>
              <a:t>CURS 20-21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2"/>
          <p:cNvSpPr/>
          <p:nvPr/>
        </p:nvSpPr>
        <p:spPr>
          <a:xfrm>
            <a:off x="7607950" y="969500"/>
            <a:ext cx="1458000" cy="30564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22"/>
          <p:cNvSpPr txBox="1"/>
          <p:nvPr/>
        </p:nvSpPr>
        <p:spPr>
          <a:xfrm>
            <a:off x="83100" y="2187700"/>
            <a:ext cx="1458000" cy="2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2400"/>
              <a:t>3r ESO</a:t>
            </a:r>
            <a:endParaRPr sz="2400"/>
          </a:p>
        </p:txBody>
      </p:sp>
      <p:sp>
        <p:nvSpPr>
          <p:cNvPr id="232" name="Google Shape;232;p22"/>
          <p:cNvSpPr txBox="1"/>
          <p:nvPr/>
        </p:nvSpPr>
        <p:spPr>
          <a:xfrm>
            <a:off x="1517975" y="711850"/>
            <a:ext cx="2205300" cy="2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2000"/>
              <a:t>4t ESO ensenyaments acadèmics</a:t>
            </a:r>
            <a:endParaRPr sz="2000"/>
          </a:p>
        </p:txBody>
      </p:sp>
      <p:sp>
        <p:nvSpPr>
          <p:cNvPr id="233" name="Google Shape;233;p22"/>
          <p:cNvSpPr txBox="1"/>
          <p:nvPr/>
        </p:nvSpPr>
        <p:spPr>
          <a:xfrm>
            <a:off x="1517975" y="3118725"/>
            <a:ext cx="1850100" cy="8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2000">
                <a:solidFill>
                  <a:schemeClr val="dk1"/>
                </a:solidFill>
              </a:rPr>
              <a:t>4t ESO ensenyaments aplicats</a:t>
            </a:r>
            <a:endParaRPr sz="2000">
              <a:solidFill>
                <a:schemeClr val="dk1"/>
              </a:solidFill>
            </a:endParaRPr>
          </a:p>
        </p:txBody>
      </p:sp>
      <p:sp>
        <p:nvSpPr>
          <p:cNvPr id="234" name="Google Shape;234;p22"/>
          <p:cNvSpPr txBox="1"/>
          <p:nvPr/>
        </p:nvSpPr>
        <p:spPr>
          <a:xfrm>
            <a:off x="3522600" y="630425"/>
            <a:ext cx="1946400" cy="128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GH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Ed. Física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Castellà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Valencià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Anglés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MAT ACADÈMIQUES</a:t>
            </a:r>
            <a:endParaRPr/>
          </a:p>
        </p:txBody>
      </p:sp>
      <p:sp>
        <p:nvSpPr>
          <p:cNvPr id="235" name="Google Shape;235;p22"/>
          <p:cNvSpPr txBox="1"/>
          <p:nvPr/>
        </p:nvSpPr>
        <p:spPr>
          <a:xfrm>
            <a:off x="3522600" y="2976475"/>
            <a:ext cx="1946400" cy="128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GH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Ed. Física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Castellà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Valencià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Anglés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MAT APLICADES</a:t>
            </a:r>
            <a:endParaRPr/>
          </a:p>
        </p:txBody>
      </p:sp>
      <p:sp>
        <p:nvSpPr>
          <p:cNvPr id="236" name="Google Shape;236;p22"/>
          <p:cNvSpPr txBox="1"/>
          <p:nvPr/>
        </p:nvSpPr>
        <p:spPr>
          <a:xfrm>
            <a:off x="5543025" y="630425"/>
            <a:ext cx="1850100" cy="10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Bio-Geo + Fís-Quím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200"/>
              <a:t>       </a:t>
            </a:r>
            <a:r>
              <a:rPr lang="ca" sz="1200"/>
              <a:t>(Batx ciències)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     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     Econ + Llatí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200"/>
              <a:t>   </a:t>
            </a:r>
            <a:r>
              <a:rPr lang="ca" sz="1200"/>
              <a:t>(Batx Hum / CCSS)</a:t>
            </a:r>
            <a:endParaRPr sz="1200"/>
          </a:p>
        </p:txBody>
      </p:sp>
      <p:sp>
        <p:nvSpPr>
          <p:cNvPr id="237" name="Google Shape;237;p22"/>
          <p:cNvSpPr txBox="1"/>
          <p:nvPr/>
        </p:nvSpPr>
        <p:spPr>
          <a:xfrm>
            <a:off x="5244925" y="3462175"/>
            <a:ext cx="1102800" cy="2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Tecnologia </a:t>
            </a:r>
            <a:endParaRPr/>
          </a:p>
        </p:txBody>
      </p:sp>
      <p:sp>
        <p:nvSpPr>
          <p:cNvPr id="238" name="Google Shape;238;p22"/>
          <p:cNvSpPr txBox="1"/>
          <p:nvPr/>
        </p:nvSpPr>
        <p:spPr>
          <a:xfrm>
            <a:off x="6348875" y="3109675"/>
            <a:ext cx="1332000" cy="10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    IAEE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        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Ciències aplic</a:t>
            </a:r>
            <a:endParaRPr/>
          </a:p>
        </p:txBody>
      </p:sp>
      <p:sp>
        <p:nvSpPr>
          <p:cNvPr id="239" name="Google Shape;239;p22"/>
          <p:cNvSpPr txBox="1"/>
          <p:nvPr/>
        </p:nvSpPr>
        <p:spPr>
          <a:xfrm>
            <a:off x="5197425" y="952475"/>
            <a:ext cx="421800" cy="4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2800"/>
              <a:t>+</a:t>
            </a:r>
            <a:endParaRPr sz="2800"/>
          </a:p>
        </p:txBody>
      </p:sp>
      <p:sp>
        <p:nvSpPr>
          <p:cNvPr id="240" name="Google Shape;240;p22"/>
          <p:cNvSpPr txBox="1"/>
          <p:nvPr/>
        </p:nvSpPr>
        <p:spPr>
          <a:xfrm>
            <a:off x="6225300" y="3351625"/>
            <a:ext cx="4218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2800"/>
              <a:t>+</a:t>
            </a:r>
            <a:endParaRPr sz="2800"/>
          </a:p>
        </p:txBody>
      </p:sp>
      <p:sp>
        <p:nvSpPr>
          <p:cNvPr id="241" name="Google Shape;241;p22"/>
          <p:cNvSpPr txBox="1"/>
          <p:nvPr/>
        </p:nvSpPr>
        <p:spPr>
          <a:xfrm>
            <a:off x="4928025" y="3351625"/>
            <a:ext cx="4218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2800"/>
              <a:t>+</a:t>
            </a:r>
            <a:endParaRPr sz="2800"/>
          </a:p>
        </p:txBody>
      </p:sp>
      <p:sp>
        <p:nvSpPr>
          <p:cNvPr id="242" name="Google Shape;242;p22"/>
          <p:cNvSpPr txBox="1"/>
          <p:nvPr/>
        </p:nvSpPr>
        <p:spPr>
          <a:xfrm>
            <a:off x="7259200" y="3342225"/>
            <a:ext cx="4218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2800"/>
              <a:t>+</a:t>
            </a:r>
            <a:endParaRPr sz="2800"/>
          </a:p>
        </p:txBody>
      </p:sp>
      <p:sp>
        <p:nvSpPr>
          <p:cNvPr id="243" name="Google Shape;243;p22"/>
          <p:cNvSpPr txBox="1"/>
          <p:nvPr/>
        </p:nvSpPr>
        <p:spPr>
          <a:xfrm>
            <a:off x="7259200" y="911025"/>
            <a:ext cx="421800" cy="2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2800"/>
              <a:t>+</a:t>
            </a:r>
            <a:endParaRPr sz="2800"/>
          </a:p>
        </p:txBody>
      </p:sp>
      <p:sp>
        <p:nvSpPr>
          <p:cNvPr id="244" name="Google Shape;244;p22"/>
          <p:cNvSpPr txBox="1"/>
          <p:nvPr/>
        </p:nvSpPr>
        <p:spPr>
          <a:xfrm>
            <a:off x="7593000" y="947575"/>
            <a:ext cx="1551000" cy="26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 sz="1200"/>
              <a:t>Cultura científica</a:t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 sz="1200"/>
              <a:t>EPVA</a:t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 sz="1200"/>
              <a:t>Tecnologia</a:t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 sz="1200"/>
              <a:t>Cultura clàssica</a:t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 sz="1200"/>
              <a:t>Filosofia</a:t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 sz="1200"/>
              <a:t>Música</a:t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 sz="1200"/>
              <a:t>Francés</a:t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 sz="1200"/>
              <a:t>TIC</a:t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 sz="1200"/>
              <a:t>Competència oral Anglés</a:t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 sz="1200"/>
              <a:t>Taller de premsa</a:t>
            </a:r>
            <a:endParaRPr sz="12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22"/>
          <p:cNvSpPr/>
          <p:nvPr/>
        </p:nvSpPr>
        <p:spPr>
          <a:xfrm>
            <a:off x="3368075" y="635650"/>
            <a:ext cx="154500" cy="1394700"/>
          </a:xfrm>
          <a:prstGeom prst="leftBrace">
            <a:avLst>
              <a:gd fmla="val 50000" name="adj1"/>
              <a:gd fmla="val 49999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22"/>
          <p:cNvSpPr/>
          <p:nvPr/>
        </p:nvSpPr>
        <p:spPr>
          <a:xfrm>
            <a:off x="3368075" y="2989675"/>
            <a:ext cx="154500" cy="1464900"/>
          </a:xfrm>
          <a:prstGeom prst="leftBrace">
            <a:avLst>
              <a:gd fmla="val 50000" name="adj1"/>
              <a:gd fmla="val 49999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47" name="Google Shape;247;p22"/>
          <p:cNvCxnSpPr/>
          <p:nvPr/>
        </p:nvCxnSpPr>
        <p:spPr>
          <a:xfrm flipH="1" rot="10800000">
            <a:off x="907200" y="1392875"/>
            <a:ext cx="491400" cy="698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48" name="Google Shape;248;p22"/>
          <p:cNvCxnSpPr>
            <a:endCxn id="233" idx="1"/>
          </p:cNvCxnSpPr>
          <p:nvPr/>
        </p:nvCxnSpPr>
        <p:spPr>
          <a:xfrm>
            <a:off x="1058375" y="2797575"/>
            <a:ext cx="459600" cy="737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49" name="Google Shape;249;p22"/>
          <p:cNvSpPr txBox="1"/>
          <p:nvPr/>
        </p:nvSpPr>
        <p:spPr>
          <a:xfrm>
            <a:off x="7514975" y="696225"/>
            <a:ext cx="1551000" cy="2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Cursar 2 d’entre: </a:t>
            </a:r>
            <a:endParaRPr/>
          </a:p>
        </p:txBody>
      </p:sp>
      <p:sp>
        <p:nvSpPr>
          <p:cNvPr id="250" name="Google Shape;250;p22"/>
          <p:cNvSpPr txBox="1"/>
          <p:nvPr/>
        </p:nvSpPr>
        <p:spPr>
          <a:xfrm>
            <a:off x="355225" y="1709575"/>
            <a:ext cx="1628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mat acadèmiques</a:t>
            </a:r>
            <a:endParaRPr/>
          </a:p>
        </p:txBody>
      </p:sp>
      <p:sp>
        <p:nvSpPr>
          <p:cNvPr id="251" name="Google Shape;251;p22"/>
          <p:cNvSpPr txBox="1"/>
          <p:nvPr/>
        </p:nvSpPr>
        <p:spPr>
          <a:xfrm>
            <a:off x="446250" y="2846275"/>
            <a:ext cx="1317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mat aplicades</a:t>
            </a:r>
            <a:endParaRPr/>
          </a:p>
        </p:txBody>
      </p:sp>
      <p:sp>
        <p:nvSpPr>
          <p:cNvPr id="252" name="Google Shape;252;p22"/>
          <p:cNvSpPr txBox="1"/>
          <p:nvPr/>
        </p:nvSpPr>
        <p:spPr>
          <a:xfrm>
            <a:off x="3833425" y="296025"/>
            <a:ext cx="2988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u="sng">
                <a:solidFill>
                  <a:srgbClr val="FF0000"/>
                </a:solidFill>
              </a:rPr>
              <a:t>Itinerari per a cursar batxillerat</a:t>
            </a:r>
            <a:endParaRPr u="sng">
              <a:solidFill>
                <a:srgbClr val="FF0000"/>
              </a:solidFill>
            </a:endParaRPr>
          </a:p>
        </p:txBody>
      </p:sp>
      <p:sp>
        <p:nvSpPr>
          <p:cNvPr id="253" name="Google Shape;253;p22"/>
          <p:cNvSpPr txBox="1"/>
          <p:nvPr/>
        </p:nvSpPr>
        <p:spPr>
          <a:xfrm>
            <a:off x="4207850" y="2642400"/>
            <a:ext cx="2988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u="sng">
                <a:solidFill>
                  <a:srgbClr val="FF0000"/>
                </a:solidFill>
              </a:rPr>
              <a:t>Itinerari per a cursar cicles</a:t>
            </a:r>
            <a:endParaRPr u="sng">
              <a:solidFill>
                <a:srgbClr val="FF0000"/>
              </a:solidFill>
            </a:endParaRPr>
          </a:p>
        </p:txBody>
      </p:sp>
      <p:cxnSp>
        <p:nvCxnSpPr>
          <p:cNvPr id="254" name="Google Shape;254;p22"/>
          <p:cNvCxnSpPr/>
          <p:nvPr/>
        </p:nvCxnSpPr>
        <p:spPr>
          <a:xfrm flipH="1">
            <a:off x="446250" y="2846275"/>
            <a:ext cx="3600" cy="828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55" name="Google Shape;255;p22"/>
          <p:cNvSpPr txBox="1"/>
          <p:nvPr/>
        </p:nvSpPr>
        <p:spPr>
          <a:xfrm>
            <a:off x="133300" y="3744075"/>
            <a:ext cx="831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 u="sng">
                <a:solidFill>
                  <a:schemeClr val="hlink"/>
                </a:solidFill>
                <a:hlinkClick r:id="rId3"/>
              </a:rPr>
              <a:t>FPB</a:t>
            </a:r>
            <a:endParaRPr sz="18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3"/>
          <p:cNvSpPr txBox="1"/>
          <p:nvPr>
            <p:ph type="ctrTitle"/>
          </p:nvPr>
        </p:nvSpPr>
        <p:spPr>
          <a:xfrm>
            <a:off x="311708" y="5159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Alumnat que cursa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 4t d’ESO</a:t>
            </a:r>
            <a:endParaRPr/>
          </a:p>
        </p:txBody>
      </p:sp>
      <p:sp>
        <p:nvSpPr>
          <p:cNvPr id="261" name="Google Shape;261;p2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a">
                <a:solidFill>
                  <a:srgbClr val="000000"/>
                </a:solidFill>
              </a:rPr>
              <a:t>Hauran de fer 2 tràmits:</a:t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 sz="2200">
                <a:solidFill>
                  <a:srgbClr val="000000"/>
                </a:solidFill>
              </a:rPr>
              <a:t>1r) </a:t>
            </a:r>
            <a:r>
              <a:rPr b="1" lang="ca" sz="2200">
                <a:solidFill>
                  <a:srgbClr val="000000"/>
                </a:solidFill>
              </a:rPr>
              <a:t>Admissió</a:t>
            </a:r>
            <a:r>
              <a:rPr lang="ca" sz="2200">
                <a:solidFill>
                  <a:srgbClr val="000000"/>
                </a:solidFill>
              </a:rPr>
              <a:t> al batxillerat o cicle (o cicles) que desitge cursar</a:t>
            </a:r>
            <a:endParaRPr sz="22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 sz="2200">
                <a:solidFill>
                  <a:srgbClr val="000000"/>
                </a:solidFill>
              </a:rPr>
              <a:t>2n) </a:t>
            </a:r>
            <a:r>
              <a:rPr b="1" lang="ca" sz="2200">
                <a:solidFill>
                  <a:srgbClr val="000000"/>
                </a:solidFill>
              </a:rPr>
              <a:t>Matrícula</a:t>
            </a:r>
            <a:r>
              <a:rPr lang="ca" sz="2200">
                <a:solidFill>
                  <a:srgbClr val="000000"/>
                </a:solidFill>
              </a:rPr>
              <a:t> en el batxillerat o cicle que haja sigut admés/a</a:t>
            </a:r>
            <a:endParaRPr sz="22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4"/>
          <p:cNvSpPr txBox="1"/>
          <p:nvPr/>
        </p:nvSpPr>
        <p:spPr>
          <a:xfrm>
            <a:off x="311700" y="2187700"/>
            <a:ext cx="1458000" cy="2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2400"/>
              <a:t>3r ESO</a:t>
            </a:r>
            <a:endParaRPr sz="2400"/>
          </a:p>
        </p:txBody>
      </p:sp>
      <p:sp>
        <p:nvSpPr>
          <p:cNvPr id="267" name="Google Shape;267;p24"/>
          <p:cNvSpPr txBox="1"/>
          <p:nvPr/>
        </p:nvSpPr>
        <p:spPr>
          <a:xfrm>
            <a:off x="1517975" y="711850"/>
            <a:ext cx="1908300" cy="2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/>
              <a:t>4t ESO ensenyaments acadèmics</a:t>
            </a:r>
            <a:endParaRPr sz="1800"/>
          </a:p>
        </p:txBody>
      </p:sp>
      <p:sp>
        <p:nvSpPr>
          <p:cNvPr id="268" name="Google Shape;268;p24"/>
          <p:cNvSpPr txBox="1"/>
          <p:nvPr/>
        </p:nvSpPr>
        <p:spPr>
          <a:xfrm>
            <a:off x="1517975" y="3118725"/>
            <a:ext cx="1850100" cy="8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2000">
                <a:solidFill>
                  <a:schemeClr val="dk1"/>
                </a:solidFill>
              </a:rPr>
              <a:t>4t ESO ensenyaments aplicats</a:t>
            </a:r>
            <a:endParaRPr sz="2000">
              <a:solidFill>
                <a:schemeClr val="dk1"/>
              </a:solidFill>
            </a:endParaRPr>
          </a:p>
        </p:txBody>
      </p:sp>
      <p:cxnSp>
        <p:nvCxnSpPr>
          <p:cNvPr id="269" name="Google Shape;269;p24"/>
          <p:cNvCxnSpPr>
            <a:stCxn id="266" idx="0"/>
          </p:cNvCxnSpPr>
          <p:nvPr/>
        </p:nvCxnSpPr>
        <p:spPr>
          <a:xfrm flipH="1" rot="10800000">
            <a:off x="1040700" y="1489600"/>
            <a:ext cx="491400" cy="698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70" name="Google Shape;270;p24"/>
          <p:cNvCxnSpPr>
            <a:endCxn id="268" idx="1"/>
          </p:cNvCxnSpPr>
          <p:nvPr/>
        </p:nvCxnSpPr>
        <p:spPr>
          <a:xfrm>
            <a:off x="1058375" y="2797575"/>
            <a:ext cx="459600" cy="737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71" name="Google Shape;271;p24"/>
          <p:cNvSpPr txBox="1"/>
          <p:nvPr/>
        </p:nvSpPr>
        <p:spPr>
          <a:xfrm>
            <a:off x="3552350" y="790500"/>
            <a:ext cx="1458000" cy="59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/>
              <a:t>1r Batxillerat 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72" name="Google Shape;272;p24"/>
          <p:cNvCxnSpPr/>
          <p:nvPr/>
        </p:nvCxnSpPr>
        <p:spPr>
          <a:xfrm>
            <a:off x="3392400" y="3667713"/>
            <a:ext cx="1102500" cy="36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73" name="Google Shape;273;p24"/>
          <p:cNvSpPr txBox="1"/>
          <p:nvPr/>
        </p:nvSpPr>
        <p:spPr>
          <a:xfrm>
            <a:off x="4552850" y="3149700"/>
            <a:ext cx="1628100" cy="5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/>
              <a:t>Cicle formatiu de grau mitjà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/>
              <a:t>(2 anys)</a:t>
            </a:r>
            <a:endParaRPr sz="1800"/>
          </a:p>
        </p:txBody>
      </p:sp>
      <p:sp>
        <p:nvSpPr>
          <p:cNvPr id="274" name="Google Shape;274;p24"/>
          <p:cNvSpPr txBox="1"/>
          <p:nvPr/>
        </p:nvSpPr>
        <p:spPr>
          <a:xfrm>
            <a:off x="3240000" y="4302000"/>
            <a:ext cx="1332000" cy="2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Gestió administrativa</a:t>
            </a:r>
            <a:endParaRPr/>
          </a:p>
        </p:txBody>
      </p:sp>
      <p:sp>
        <p:nvSpPr>
          <p:cNvPr id="275" name="Google Shape;275;p24"/>
          <p:cNvSpPr txBox="1"/>
          <p:nvPr/>
        </p:nvSpPr>
        <p:spPr>
          <a:xfrm>
            <a:off x="4514575" y="4302000"/>
            <a:ext cx="1458000" cy="2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Instal·lacions elèctriques</a:t>
            </a:r>
            <a:endParaRPr/>
          </a:p>
        </p:txBody>
      </p:sp>
      <p:cxnSp>
        <p:nvCxnSpPr>
          <p:cNvPr id="276" name="Google Shape;276;p24"/>
          <p:cNvCxnSpPr/>
          <p:nvPr/>
        </p:nvCxnSpPr>
        <p:spPr>
          <a:xfrm flipH="1">
            <a:off x="4129650" y="4055825"/>
            <a:ext cx="584400" cy="28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77" name="Google Shape;277;p24"/>
          <p:cNvCxnSpPr/>
          <p:nvPr/>
        </p:nvCxnSpPr>
        <p:spPr>
          <a:xfrm>
            <a:off x="4736450" y="4063000"/>
            <a:ext cx="236700" cy="28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78" name="Google Shape;278;p24"/>
          <p:cNvCxnSpPr/>
          <p:nvPr/>
        </p:nvCxnSpPr>
        <p:spPr>
          <a:xfrm flipH="1" rot="10800000">
            <a:off x="2263563" y="1665000"/>
            <a:ext cx="1118700" cy="139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triangle"/>
          </a:ln>
        </p:spPr>
      </p:cxnSp>
      <p:cxnSp>
        <p:nvCxnSpPr>
          <p:cNvPr id="279" name="Google Shape;279;p24"/>
          <p:cNvCxnSpPr/>
          <p:nvPr/>
        </p:nvCxnSpPr>
        <p:spPr>
          <a:xfrm>
            <a:off x="2263575" y="1841400"/>
            <a:ext cx="1162800" cy="1437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80" name="Google Shape;280;p24"/>
          <p:cNvSpPr txBox="1"/>
          <p:nvPr/>
        </p:nvSpPr>
        <p:spPr>
          <a:xfrm>
            <a:off x="5266325" y="790500"/>
            <a:ext cx="1628100" cy="59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/>
              <a:t>2n Batxillerat 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24"/>
          <p:cNvSpPr txBox="1"/>
          <p:nvPr/>
        </p:nvSpPr>
        <p:spPr>
          <a:xfrm>
            <a:off x="6870875" y="572050"/>
            <a:ext cx="310800" cy="8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PAU</a:t>
            </a:r>
            <a:endParaRPr/>
          </a:p>
        </p:txBody>
      </p:sp>
      <p:sp>
        <p:nvSpPr>
          <p:cNvPr id="282" name="Google Shape;282;p24"/>
          <p:cNvSpPr txBox="1"/>
          <p:nvPr/>
        </p:nvSpPr>
        <p:spPr>
          <a:xfrm>
            <a:off x="7462925" y="793450"/>
            <a:ext cx="1681200" cy="23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/>
              <a:t>UNIVERSITAT</a:t>
            </a:r>
            <a:endParaRPr sz="1800"/>
          </a:p>
        </p:txBody>
      </p:sp>
      <p:cxnSp>
        <p:nvCxnSpPr>
          <p:cNvPr id="283" name="Google Shape;283;p24"/>
          <p:cNvCxnSpPr/>
          <p:nvPr/>
        </p:nvCxnSpPr>
        <p:spPr>
          <a:xfrm>
            <a:off x="3120100" y="1087950"/>
            <a:ext cx="466200" cy="3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84" name="Google Shape;284;p24"/>
          <p:cNvCxnSpPr/>
          <p:nvPr/>
        </p:nvCxnSpPr>
        <p:spPr>
          <a:xfrm>
            <a:off x="5010350" y="1089450"/>
            <a:ext cx="255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85" name="Google Shape;285;p24"/>
          <p:cNvCxnSpPr/>
          <p:nvPr/>
        </p:nvCxnSpPr>
        <p:spPr>
          <a:xfrm flipH="1" rot="10800000">
            <a:off x="6818225" y="1087950"/>
            <a:ext cx="706200" cy="1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86" name="Google Shape;286;p24"/>
          <p:cNvCxnSpPr/>
          <p:nvPr/>
        </p:nvCxnSpPr>
        <p:spPr>
          <a:xfrm>
            <a:off x="6117925" y="3667825"/>
            <a:ext cx="639000" cy="10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87" name="Google Shape;287;p24"/>
          <p:cNvSpPr txBox="1"/>
          <p:nvPr/>
        </p:nvSpPr>
        <p:spPr>
          <a:xfrm>
            <a:off x="6752750" y="3114325"/>
            <a:ext cx="1968900" cy="5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/>
              <a:t>Cicle formatiu de grau superior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/>
              <a:t>(2 anys)</a:t>
            </a:r>
            <a:endParaRPr sz="1800"/>
          </a:p>
        </p:txBody>
      </p:sp>
      <p:cxnSp>
        <p:nvCxnSpPr>
          <p:cNvPr id="288" name="Google Shape;288;p24"/>
          <p:cNvCxnSpPr/>
          <p:nvPr/>
        </p:nvCxnSpPr>
        <p:spPr>
          <a:xfrm flipH="1" rot="10800000">
            <a:off x="7163900" y="1332200"/>
            <a:ext cx="1014000" cy="1694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89" name="Google Shape;289;p24"/>
          <p:cNvSpPr txBox="1"/>
          <p:nvPr/>
        </p:nvSpPr>
        <p:spPr>
          <a:xfrm>
            <a:off x="5736925" y="4417400"/>
            <a:ext cx="706200" cy="2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Altres</a:t>
            </a:r>
            <a:endParaRPr/>
          </a:p>
        </p:txBody>
      </p:sp>
      <p:sp>
        <p:nvSpPr>
          <p:cNvPr id="290" name="Google Shape;290;p24"/>
          <p:cNvSpPr txBox="1"/>
          <p:nvPr/>
        </p:nvSpPr>
        <p:spPr>
          <a:xfrm>
            <a:off x="6627200" y="4417400"/>
            <a:ext cx="1458000" cy="2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Administració i finances</a:t>
            </a:r>
            <a:endParaRPr/>
          </a:p>
        </p:txBody>
      </p:sp>
      <p:sp>
        <p:nvSpPr>
          <p:cNvPr id="291" name="Google Shape;291;p24"/>
          <p:cNvSpPr txBox="1"/>
          <p:nvPr/>
        </p:nvSpPr>
        <p:spPr>
          <a:xfrm>
            <a:off x="8230150" y="4540200"/>
            <a:ext cx="706200" cy="2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Altres</a:t>
            </a:r>
            <a:endParaRPr/>
          </a:p>
        </p:txBody>
      </p:sp>
      <p:cxnSp>
        <p:nvCxnSpPr>
          <p:cNvPr id="292" name="Google Shape;292;p24"/>
          <p:cNvCxnSpPr/>
          <p:nvPr/>
        </p:nvCxnSpPr>
        <p:spPr>
          <a:xfrm>
            <a:off x="4773475" y="4070400"/>
            <a:ext cx="1021200" cy="303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93" name="Google Shape;293;p24"/>
          <p:cNvCxnSpPr/>
          <p:nvPr/>
        </p:nvCxnSpPr>
        <p:spPr>
          <a:xfrm flipH="1">
            <a:off x="7156625" y="4063000"/>
            <a:ext cx="347700" cy="296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94" name="Google Shape;294;p24"/>
          <p:cNvCxnSpPr/>
          <p:nvPr/>
        </p:nvCxnSpPr>
        <p:spPr>
          <a:xfrm>
            <a:off x="7763350" y="4063000"/>
            <a:ext cx="606900" cy="347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95" name="Google Shape;295;p24"/>
          <p:cNvSpPr txBox="1"/>
          <p:nvPr/>
        </p:nvSpPr>
        <p:spPr>
          <a:xfrm>
            <a:off x="7181725" y="503250"/>
            <a:ext cx="1701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>
                <a:solidFill>
                  <a:srgbClr val="FF0000"/>
                </a:solidFill>
              </a:rPr>
              <a:t>NOTA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296" name="Google Shape;296;p24">
            <a:hlinkClick r:id="rId3"/>
          </p:cNvPr>
          <p:cNvSpPr txBox="1"/>
          <p:nvPr/>
        </p:nvSpPr>
        <p:spPr>
          <a:xfrm>
            <a:off x="5150900" y="1576350"/>
            <a:ext cx="1938900" cy="6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Depén del grau hi ha assignatures que ponderen 0,1 o 0,2</a:t>
            </a:r>
            <a:endParaRPr/>
          </a:p>
        </p:txBody>
      </p:sp>
      <p:cxnSp>
        <p:nvCxnSpPr>
          <p:cNvPr id="297" name="Google Shape;297;p24"/>
          <p:cNvCxnSpPr>
            <a:endCxn id="296" idx="0"/>
          </p:cNvCxnSpPr>
          <p:nvPr/>
        </p:nvCxnSpPr>
        <p:spPr>
          <a:xfrm flipH="1">
            <a:off x="6120350" y="1206450"/>
            <a:ext cx="7500" cy="369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98" name="Google Shape;298;p24"/>
          <p:cNvSpPr txBox="1"/>
          <p:nvPr/>
        </p:nvSpPr>
        <p:spPr>
          <a:xfrm>
            <a:off x="3957800" y="133225"/>
            <a:ext cx="26424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600" u="sng">
                <a:solidFill>
                  <a:srgbClr val="FF0000"/>
                </a:solidFill>
              </a:rPr>
              <a:t>ITINERARIS GENERALS</a:t>
            </a:r>
            <a:endParaRPr sz="1600" u="sng">
              <a:solidFill>
                <a:srgbClr val="FF0000"/>
              </a:solidFill>
            </a:endParaRPr>
          </a:p>
        </p:txBody>
      </p:sp>
      <p:cxnSp>
        <p:nvCxnSpPr>
          <p:cNvPr id="299" name="Google Shape;299;p24"/>
          <p:cNvCxnSpPr/>
          <p:nvPr/>
        </p:nvCxnSpPr>
        <p:spPr>
          <a:xfrm>
            <a:off x="6801250" y="1428350"/>
            <a:ext cx="1265400" cy="1539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00" name="Google Shape;300;p24"/>
          <p:cNvSpPr txBox="1"/>
          <p:nvPr/>
        </p:nvSpPr>
        <p:spPr>
          <a:xfrm>
            <a:off x="3368075" y="3687500"/>
            <a:ext cx="1400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200">
                <a:solidFill>
                  <a:srgbClr val="FF0000"/>
                </a:solidFill>
              </a:rPr>
              <a:t>PROVA 17 anys</a:t>
            </a:r>
            <a:endParaRPr sz="1200">
              <a:solidFill>
                <a:srgbClr val="FF0000"/>
              </a:solidFill>
            </a:endParaRPr>
          </a:p>
        </p:txBody>
      </p:sp>
      <p:sp>
        <p:nvSpPr>
          <p:cNvPr id="301" name="Google Shape;301;p24"/>
          <p:cNvSpPr txBox="1"/>
          <p:nvPr/>
        </p:nvSpPr>
        <p:spPr>
          <a:xfrm>
            <a:off x="3463350" y="3354600"/>
            <a:ext cx="1265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200">
                <a:solidFill>
                  <a:srgbClr val="FF0000"/>
                </a:solidFill>
              </a:rPr>
              <a:t>NOTA ESO</a:t>
            </a:r>
            <a:endParaRPr sz="1200">
              <a:solidFill>
                <a:srgbClr val="FF0000"/>
              </a:solidFill>
            </a:endParaRPr>
          </a:p>
        </p:txBody>
      </p:sp>
      <p:sp>
        <p:nvSpPr>
          <p:cNvPr id="302" name="Google Shape;302;p24"/>
          <p:cNvSpPr txBox="1"/>
          <p:nvPr/>
        </p:nvSpPr>
        <p:spPr>
          <a:xfrm>
            <a:off x="8101700" y="2448925"/>
            <a:ext cx="951000" cy="3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200">
                <a:solidFill>
                  <a:srgbClr val="FF0000"/>
                </a:solidFill>
              </a:rPr>
              <a:t>NOTA batx</a:t>
            </a:r>
            <a:endParaRPr sz="12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000">
                <a:solidFill>
                  <a:srgbClr val="FF0000"/>
                </a:solidFill>
              </a:rPr>
              <a:t>       O</a:t>
            </a:r>
            <a:endParaRPr sz="1000">
              <a:solidFill>
                <a:srgbClr val="FF0000"/>
              </a:solidFill>
            </a:endParaRPr>
          </a:p>
        </p:txBody>
      </p:sp>
      <p:sp>
        <p:nvSpPr>
          <p:cNvPr id="303" name="Google Shape;303;p24"/>
          <p:cNvSpPr txBox="1"/>
          <p:nvPr/>
        </p:nvSpPr>
        <p:spPr>
          <a:xfrm>
            <a:off x="8101700" y="2769600"/>
            <a:ext cx="9510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200">
                <a:solidFill>
                  <a:srgbClr val="FF0000"/>
                </a:solidFill>
              </a:rPr>
              <a:t>PROVA </a:t>
            </a:r>
            <a:r>
              <a:rPr lang="ca" sz="1000">
                <a:solidFill>
                  <a:srgbClr val="FF0000"/>
                </a:solidFill>
              </a:rPr>
              <a:t>19 ANYS</a:t>
            </a:r>
            <a:endParaRPr sz="1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25"/>
          <p:cNvSpPr txBox="1"/>
          <p:nvPr/>
        </p:nvSpPr>
        <p:spPr>
          <a:xfrm>
            <a:off x="146375" y="940450"/>
            <a:ext cx="2205300" cy="2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2000"/>
              <a:t>4t ESO ensenyaments acadèmics</a:t>
            </a:r>
            <a:endParaRPr sz="2000"/>
          </a:p>
        </p:txBody>
      </p:sp>
      <p:sp>
        <p:nvSpPr>
          <p:cNvPr id="309" name="Google Shape;309;p25"/>
          <p:cNvSpPr txBox="1"/>
          <p:nvPr/>
        </p:nvSpPr>
        <p:spPr>
          <a:xfrm>
            <a:off x="146375" y="3347325"/>
            <a:ext cx="1850100" cy="8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2000">
                <a:solidFill>
                  <a:schemeClr val="dk1"/>
                </a:solidFill>
              </a:rPr>
              <a:t>4t ESO </a:t>
            </a:r>
            <a:r>
              <a:rPr lang="ca" sz="1900">
                <a:solidFill>
                  <a:schemeClr val="dk1"/>
                </a:solidFill>
              </a:rPr>
              <a:t>ensenyaments</a:t>
            </a:r>
            <a:r>
              <a:rPr lang="ca" sz="2000">
                <a:solidFill>
                  <a:schemeClr val="dk1"/>
                </a:solidFill>
              </a:rPr>
              <a:t> aplicats</a:t>
            </a:r>
            <a:endParaRPr sz="2000">
              <a:solidFill>
                <a:schemeClr val="dk1"/>
              </a:solidFill>
            </a:endParaRPr>
          </a:p>
        </p:txBody>
      </p:sp>
      <p:sp>
        <p:nvSpPr>
          <p:cNvPr id="310" name="Google Shape;310;p25"/>
          <p:cNvSpPr txBox="1"/>
          <p:nvPr/>
        </p:nvSpPr>
        <p:spPr>
          <a:xfrm>
            <a:off x="2232550" y="384275"/>
            <a:ext cx="1458000" cy="59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1r Batxillerat Ciències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25"/>
          <p:cNvSpPr txBox="1"/>
          <p:nvPr/>
        </p:nvSpPr>
        <p:spPr>
          <a:xfrm>
            <a:off x="2232550" y="1359525"/>
            <a:ext cx="1458000" cy="59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1r Batxillerat Humanitats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25"/>
          <p:cNvSpPr txBox="1"/>
          <p:nvPr/>
        </p:nvSpPr>
        <p:spPr>
          <a:xfrm>
            <a:off x="2232550" y="2363250"/>
            <a:ext cx="1458000" cy="59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1r Batxillerat CCSocials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25"/>
          <p:cNvSpPr txBox="1"/>
          <p:nvPr/>
        </p:nvSpPr>
        <p:spPr>
          <a:xfrm>
            <a:off x="4415775" y="465425"/>
            <a:ext cx="3041100" cy="33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+"/>
            </a:pPr>
            <a:r>
              <a:rPr lang="ca"/>
              <a:t>Bio-Geo o Dibuix tècnic        +		</a:t>
            </a:r>
            <a:endParaRPr/>
          </a:p>
        </p:txBody>
      </p:sp>
      <p:sp>
        <p:nvSpPr>
          <p:cNvPr id="314" name="Google Shape;314;p25"/>
          <p:cNvSpPr txBox="1"/>
          <p:nvPr/>
        </p:nvSpPr>
        <p:spPr>
          <a:xfrm>
            <a:off x="3744588" y="1287275"/>
            <a:ext cx="658500" cy="33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Llatí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  +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Grec</a:t>
            </a:r>
            <a:endParaRPr/>
          </a:p>
        </p:txBody>
      </p:sp>
      <p:sp>
        <p:nvSpPr>
          <p:cNvPr id="315" name="Google Shape;315;p25"/>
          <p:cNvSpPr txBox="1"/>
          <p:nvPr/>
        </p:nvSpPr>
        <p:spPr>
          <a:xfrm>
            <a:off x="3609075" y="259850"/>
            <a:ext cx="984300" cy="22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Mates I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     +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Fís-Quím</a:t>
            </a:r>
            <a:endParaRPr/>
          </a:p>
        </p:txBody>
      </p:sp>
      <p:sp>
        <p:nvSpPr>
          <p:cNvPr id="316" name="Google Shape;316;p25"/>
          <p:cNvSpPr txBox="1"/>
          <p:nvPr/>
        </p:nvSpPr>
        <p:spPr>
          <a:xfrm>
            <a:off x="3542475" y="2290500"/>
            <a:ext cx="1238400" cy="2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Mates CCSS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     +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Economia</a:t>
            </a:r>
            <a:endParaRPr/>
          </a:p>
        </p:txBody>
      </p:sp>
      <p:sp>
        <p:nvSpPr>
          <p:cNvPr id="317" name="Google Shape;317;p25"/>
          <p:cNvSpPr txBox="1"/>
          <p:nvPr/>
        </p:nvSpPr>
        <p:spPr>
          <a:xfrm>
            <a:off x="4457150" y="1415775"/>
            <a:ext cx="2999700" cy="33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+"/>
            </a:pPr>
            <a:r>
              <a:rPr lang="ca"/>
              <a:t>Història MC</a:t>
            </a:r>
            <a:r>
              <a:rPr lang="ca"/>
              <a:t> o Lit universal   +</a:t>
            </a:r>
            <a:endParaRPr/>
          </a:p>
        </p:txBody>
      </p:sp>
      <p:sp>
        <p:nvSpPr>
          <p:cNvPr id="318" name="Google Shape;318;p25"/>
          <p:cNvSpPr txBox="1"/>
          <p:nvPr/>
        </p:nvSpPr>
        <p:spPr>
          <a:xfrm>
            <a:off x="4457150" y="2495700"/>
            <a:ext cx="3041100" cy="33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+"/>
            </a:pPr>
            <a:r>
              <a:rPr lang="ca"/>
              <a:t>Història MC o Lit universal    +</a:t>
            </a:r>
            <a:endParaRPr/>
          </a:p>
        </p:txBody>
      </p:sp>
      <p:sp>
        <p:nvSpPr>
          <p:cNvPr id="319" name="Google Shape;319;p25"/>
          <p:cNvSpPr/>
          <p:nvPr/>
        </p:nvSpPr>
        <p:spPr>
          <a:xfrm>
            <a:off x="2128950" y="384275"/>
            <a:ext cx="103500" cy="2642100"/>
          </a:xfrm>
          <a:prstGeom prst="lef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20" name="Google Shape;320;p25"/>
          <p:cNvCxnSpPr/>
          <p:nvPr/>
        </p:nvCxnSpPr>
        <p:spPr>
          <a:xfrm>
            <a:off x="1976550" y="3896425"/>
            <a:ext cx="976200" cy="3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21" name="Google Shape;321;p25"/>
          <p:cNvSpPr txBox="1"/>
          <p:nvPr/>
        </p:nvSpPr>
        <p:spPr>
          <a:xfrm>
            <a:off x="3102000" y="3647725"/>
            <a:ext cx="1628100" cy="5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Cicle formatiu de grau mitjà</a:t>
            </a:r>
            <a:endParaRPr/>
          </a:p>
        </p:txBody>
      </p:sp>
      <p:sp>
        <p:nvSpPr>
          <p:cNvPr id="322" name="Google Shape;322;p25"/>
          <p:cNvSpPr txBox="1"/>
          <p:nvPr/>
        </p:nvSpPr>
        <p:spPr>
          <a:xfrm>
            <a:off x="4895975" y="3388700"/>
            <a:ext cx="1946400" cy="2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Gestió administrativa</a:t>
            </a:r>
            <a:endParaRPr/>
          </a:p>
        </p:txBody>
      </p:sp>
      <p:sp>
        <p:nvSpPr>
          <p:cNvPr id="323" name="Google Shape;323;p25"/>
          <p:cNvSpPr txBox="1"/>
          <p:nvPr/>
        </p:nvSpPr>
        <p:spPr>
          <a:xfrm>
            <a:off x="4929300" y="4007350"/>
            <a:ext cx="2305200" cy="2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Instal·lacions</a:t>
            </a:r>
            <a:r>
              <a:rPr lang="ca"/>
              <a:t> elèctriques</a:t>
            </a:r>
            <a:endParaRPr/>
          </a:p>
        </p:txBody>
      </p:sp>
      <p:cxnSp>
        <p:nvCxnSpPr>
          <p:cNvPr id="324" name="Google Shape;324;p25"/>
          <p:cNvCxnSpPr>
            <a:stCxn id="321" idx="3"/>
            <a:endCxn id="322" idx="1"/>
          </p:cNvCxnSpPr>
          <p:nvPr/>
        </p:nvCxnSpPr>
        <p:spPr>
          <a:xfrm flipH="1" rot="10800000">
            <a:off x="4730100" y="3536725"/>
            <a:ext cx="165900" cy="37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25" name="Google Shape;325;p25"/>
          <p:cNvCxnSpPr>
            <a:stCxn id="321" idx="3"/>
            <a:endCxn id="323" idx="1"/>
          </p:cNvCxnSpPr>
          <p:nvPr/>
        </p:nvCxnSpPr>
        <p:spPr>
          <a:xfrm>
            <a:off x="4730100" y="3913525"/>
            <a:ext cx="199200" cy="241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26" name="Google Shape;326;p25"/>
          <p:cNvSpPr/>
          <p:nvPr/>
        </p:nvSpPr>
        <p:spPr>
          <a:xfrm>
            <a:off x="3505475" y="361825"/>
            <a:ext cx="103500" cy="698100"/>
          </a:xfrm>
          <a:prstGeom prst="lef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p25"/>
          <p:cNvSpPr/>
          <p:nvPr/>
        </p:nvSpPr>
        <p:spPr>
          <a:xfrm>
            <a:off x="3505475" y="1287275"/>
            <a:ext cx="103500" cy="698100"/>
          </a:xfrm>
          <a:prstGeom prst="lef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Google Shape;328;p25"/>
          <p:cNvSpPr/>
          <p:nvPr/>
        </p:nvSpPr>
        <p:spPr>
          <a:xfrm>
            <a:off x="3505475" y="2334775"/>
            <a:ext cx="103500" cy="698100"/>
          </a:xfrm>
          <a:prstGeom prst="lef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29" name="Google Shape;329;p25"/>
          <p:cNvCxnSpPr/>
          <p:nvPr/>
        </p:nvCxnSpPr>
        <p:spPr>
          <a:xfrm flipH="1" rot="10800000">
            <a:off x="891963" y="1893600"/>
            <a:ext cx="1118700" cy="139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triangle"/>
          </a:ln>
        </p:spPr>
      </p:cxnSp>
      <p:cxnSp>
        <p:nvCxnSpPr>
          <p:cNvPr id="330" name="Google Shape;330;p25"/>
          <p:cNvCxnSpPr/>
          <p:nvPr/>
        </p:nvCxnSpPr>
        <p:spPr>
          <a:xfrm>
            <a:off x="891975" y="2070000"/>
            <a:ext cx="1162800" cy="1437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31" name="Google Shape;331;p25"/>
          <p:cNvSpPr/>
          <p:nvPr/>
        </p:nvSpPr>
        <p:spPr>
          <a:xfrm>
            <a:off x="7430325" y="290825"/>
            <a:ext cx="1628100" cy="2746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2" name="Google Shape;332;p25"/>
          <p:cNvSpPr txBox="1"/>
          <p:nvPr/>
        </p:nvSpPr>
        <p:spPr>
          <a:xfrm>
            <a:off x="7430325" y="290825"/>
            <a:ext cx="1628100" cy="35418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300"/>
              <a:t>Anatomia aplicada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300"/>
              <a:t>Religió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300"/>
              <a:t>TIC I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300"/>
              <a:t>Dibuix</a:t>
            </a:r>
            <a:r>
              <a:rPr lang="ca" sz="1300"/>
              <a:t> artístic I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300"/>
              <a:t>Francés I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300"/>
              <a:t>Tecno. industrial I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300"/>
              <a:t>Llenguatge i pràctica musical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300"/>
              <a:t>Cultura científica</a:t>
            </a:r>
            <a:endParaRPr sz="1300"/>
          </a:p>
        </p:txBody>
      </p:sp>
      <p:sp>
        <p:nvSpPr>
          <p:cNvPr id="333" name="Google Shape;333;p25"/>
          <p:cNvSpPr txBox="1"/>
          <p:nvPr/>
        </p:nvSpPr>
        <p:spPr>
          <a:xfrm>
            <a:off x="7437725" y="-46600"/>
            <a:ext cx="1539300" cy="1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Cursar 2 entre: </a:t>
            </a:r>
            <a:endParaRPr/>
          </a:p>
        </p:txBody>
      </p:sp>
      <p:sp>
        <p:nvSpPr>
          <p:cNvPr id="334" name="Google Shape;334;p25"/>
          <p:cNvSpPr txBox="1"/>
          <p:nvPr/>
        </p:nvSpPr>
        <p:spPr>
          <a:xfrm>
            <a:off x="260400" y="138500"/>
            <a:ext cx="1162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Batx artístic</a:t>
            </a:r>
            <a:endParaRPr/>
          </a:p>
        </p:txBody>
      </p:sp>
      <p:cxnSp>
        <p:nvCxnSpPr>
          <p:cNvPr id="335" name="Google Shape;335;p25"/>
          <p:cNvCxnSpPr>
            <a:stCxn id="321" idx="3"/>
            <a:endCxn id="336" idx="1"/>
          </p:cNvCxnSpPr>
          <p:nvPr/>
        </p:nvCxnSpPr>
        <p:spPr>
          <a:xfrm>
            <a:off x="4730100" y="3913525"/>
            <a:ext cx="259200" cy="822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36" name="Google Shape;336;p25"/>
          <p:cNvSpPr txBox="1"/>
          <p:nvPr/>
        </p:nvSpPr>
        <p:spPr>
          <a:xfrm>
            <a:off x="4989375" y="4536300"/>
            <a:ext cx="1238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u="sng">
                <a:solidFill>
                  <a:schemeClr val="hlink"/>
                </a:solidFill>
                <a:hlinkClick r:id="rId3"/>
              </a:rPr>
              <a:t>Altres</a:t>
            </a:r>
            <a:endParaRPr/>
          </a:p>
        </p:txBody>
      </p:sp>
      <p:sp>
        <p:nvSpPr>
          <p:cNvPr id="337" name="Google Shape;337;p25"/>
          <p:cNvSpPr/>
          <p:nvPr/>
        </p:nvSpPr>
        <p:spPr>
          <a:xfrm>
            <a:off x="3670950" y="301850"/>
            <a:ext cx="658500" cy="2961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25"/>
          <p:cNvSpPr/>
          <p:nvPr/>
        </p:nvSpPr>
        <p:spPr>
          <a:xfrm>
            <a:off x="3744600" y="1296175"/>
            <a:ext cx="658500" cy="2961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25"/>
          <p:cNvSpPr/>
          <p:nvPr/>
        </p:nvSpPr>
        <p:spPr>
          <a:xfrm>
            <a:off x="3608975" y="2290475"/>
            <a:ext cx="1118700" cy="2961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25"/>
          <p:cNvSpPr txBox="1"/>
          <p:nvPr/>
        </p:nvSpPr>
        <p:spPr>
          <a:xfrm>
            <a:off x="1957950" y="3482125"/>
            <a:ext cx="1045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200">
                <a:solidFill>
                  <a:srgbClr val="FF0000"/>
                </a:solidFill>
              </a:rPr>
              <a:t>NOTA ESO</a:t>
            </a:r>
            <a:endParaRPr sz="1200">
              <a:solidFill>
                <a:srgbClr val="FF0000"/>
              </a:solidFill>
            </a:endParaRPr>
          </a:p>
        </p:txBody>
      </p:sp>
      <p:sp>
        <p:nvSpPr>
          <p:cNvPr id="341" name="Google Shape;341;p25"/>
          <p:cNvSpPr txBox="1"/>
          <p:nvPr/>
        </p:nvSpPr>
        <p:spPr>
          <a:xfrm>
            <a:off x="1844075" y="3916100"/>
            <a:ext cx="1400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200">
                <a:solidFill>
                  <a:srgbClr val="FF0000"/>
                </a:solidFill>
              </a:rPr>
              <a:t>PROVA 17 anys</a:t>
            </a:r>
            <a:endParaRPr sz="1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2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Alumnat que cursa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 1r de Batxillerat</a:t>
            </a:r>
            <a:endParaRPr/>
          </a:p>
        </p:txBody>
      </p:sp>
      <p:sp>
        <p:nvSpPr>
          <p:cNvPr id="347" name="Google Shape;347;p2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27"/>
          <p:cNvSpPr txBox="1"/>
          <p:nvPr/>
        </p:nvSpPr>
        <p:spPr>
          <a:xfrm>
            <a:off x="311700" y="2187700"/>
            <a:ext cx="1458000" cy="2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2400"/>
              <a:t>3r ESO</a:t>
            </a:r>
            <a:endParaRPr sz="2400"/>
          </a:p>
        </p:txBody>
      </p:sp>
      <p:sp>
        <p:nvSpPr>
          <p:cNvPr id="353" name="Google Shape;353;p27"/>
          <p:cNvSpPr txBox="1"/>
          <p:nvPr/>
        </p:nvSpPr>
        <p:spPr>
          <a:xfrm>
            <a:off x="1517975" y="711850"/>
            <a:ext cx="1908300" cy="2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/>
              <a:t>4t ESO ensenyaments acadèmics</a:t>
            </a:r>
            <a:endParaRPr sz="1800"/>
          </a:p>
        </p:txBody>
      </p:sp>
      <p:sp>
        <p:nvSpPr>
          <p:cNvPr id="354" name="Google Shape;354;p27"/>
          <p:cNvSpPr txBox="1"/>
          <p:nvPr/>
        </p:nvSpPr>
        <p:spPr>
          <a:xfrm>
            <a:off x="1517975" y="3118725"/>
            <a:ext cx="1850100" cy="8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2000">
                <a:solidFill>
                  <a:schemeClr val="dk1"/>
                </a:solidFill>
              </a:rPr>
              <a:t>4t ESO ensenyaments aplicats</a:t>
            </a:r>
            <a:endParaRPr sz="2000">
              <a:solidFill>
                <a:schemeClr val="dk1"/>
              </a:solidFill>
            </a:endParaRPr>
          </a:p>
        </p:txBody>
      </p:sp>
      <p:cxnSp>
        <p:nvCxnSpPr>
          <p:cNvPr id="355" name="Google Shape;355;p27"/>
          <p:cNvCxnSpPr>
            <a:stCxn id="352" idx="0"/>
          </p:cNvCxnSpPr>
          <p:nvPr/>
        </p:nvCxnSpPr>
        <p:spPr>
          <a:xfrm flipH="1" rot="10800000">
            <a:off x="1040700" y="1489600"/>
            <a:ext cx="491400" cy="698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56" name="Google Shape;356;p27"/>
          <p:cNvCxnSpPr>
            <a:endCxn id="354" idx="1"/>
          </p:cNvCxnSpPr>
          <p:nvPr/>
        </p:nvCxnSpPr>
        <p:spPr>
          <a:xfrm>
            <a:off x="1058375" y="2797575"/>
            <a:ext cx="459600" cy="737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57" name="Google Shape;357;p27"/>
          <p:cNvSpPr txBox="1"/>
          <p:nvPr/>
        </p:nvSpPr>
        <p:spPr>
          <a:xfrm>
            <a:off x="3552350" y="790500"/>
            <a:ext cx="1458000" cy="59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/>
              <a:t>1r Batxillerat 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58" name="Google Shape;358;p27"/>
          <p:cNvCxnSpPr/>
          <p:nvPr/>
        </p:nvCxnSpPr>
        <p:spPr>
          <a:xfrm>
            <a:off x="3500550" y="3667825"/>
            <a:ext cx="466200" cy="3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59" name="Google Shape;359;p27"/>
          <p:cNvSpPr txBox="1"/>
          <p:nvPr/>
        </p:nvSpPr>
        <p:spPr>
          <a:xfrm>
            <a:off x="4245000" y="3114325"/>
            <a:ext cx="1628100" cy="5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/>
              <a:t>Cicle formatiu de grau mitjà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/>
              <a:t>(2 anys)</a:t>
            </a:r>
            <a:endParaRPr sz="1800"/>
          </a:p>
        </p:txBody>
      </p:sp>
      <p:sp>
        <p:nvSpPr>
          <p:cNvPr id="360" name="Google Shape;360;p27"/>
          <p:cNvSpPr txBox="1"/>
          <p:nvPr/>
        </p:nvSpPr>
        <p:spPr>
          <a:xfrm>
            <a:off x="3240000" y="4302000"/>
            <a:ext cx="1332000" cy="2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Gestió administrativa</a:t>
            </a:r>
            <a:endParaRPr/>
          </a:p>
        </p:txBody>
      </p:sp>
      <p:sp>
        <p:nvSpPr>
          <p:cNvPr id="361" name="Google Shape;361;p27"/>
          <p:cNvSpPr txBox="1"/>
          <p:nvPr/>
        </p:nvSpPr>
        <p:spPr>
          <a:xfrm>
            <a:off x="4514575" y="4302000"/>
            <a:ext cx="1458000" cy="2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Instal·lacions elèctriques</a:t>
            </a:r>
            <a:endParaRPr/>
          </a:p>
        </p:txBody>
      </p:sp>
      <p:cxnSp>
        <p:nvCxnSpPr>
          <p:cNvPr id="362" name="Google Shape;362;p27"/>
          <p:cNvCxnSpPr/>
          <p:nvPr/>
        </p:nvCxnSpPr>
        <p:spPr>
          <a:xfrm flipH="1">
            <a:off x="4148575" y="4070500"/>
            <a:ext cx="584400" cy="28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63" name="Google Shape;363;p27"/>
          <p:cNvCxnSpPr/>
          <p:nvPr/>
        </p:nvCxnSpPr>
        <p:spPr>
          <a:xfrm>
            <a:off x="4736450" y="4063000"/>
            <a:ext cx="236700" cy="28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64" name="Google Shape;364;p27"/>
          <p:cNvCxnSpPr/>
          <p:nvPr/>
        </p:nvCxnSpPr>
        <p:spPr>
          <a:xfrm flipH="1" rot="10800000">
            <a:off x="2263563" y="1665000"/>
            <a:ext cx="1118700" cy="139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triangle"/>
          </a:ln>
        </p:spPr>
      </p:cxnSp>
      <p:cxnSp>
        <p:nvCxnSpPr>
          <p:cNvPr id="365" name="Google Shape;365;p27"/>
          <p:cNvCxnSpPr/>
          <p:nvPr/>
        </p:nvCxnSpPr>
        <p:spPr>
          <a:xfrm>
            <a:off x="2263575" y="1841400"/>
            <a:ext cx="1162800" cy="1437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66" name="Google Shape;366;p27"/>
          <p:cNvSpPr txBox="1"/>
          <p:nvPr/>
        </p:nvSpPr>
        <p:spPr>
          <a:xfrm>
            <a:off x="5266325" y="790500"/>
            <a:ext cx="1628100" cy="59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/>
              <a:t>2n Batxillerat 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7" name="Google Shape;367;p27"/>
          <p:cNvSpPr txBox="1"/>
          <p:nvPr/>
        </p:nvSpPr>
        <p:spPr>
          <a:xfrm>
            <a:off x="6870875" y="572050"/>
            <a:ext cx="310800" cy="8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PAU</a:t>
            </a:r>
            <a:endParaRPr/>
          </a:p>
        </p:txBody>
      </p:sp>
      <p:sp>
        <p:nvSpPr>
          <p:cNvPr id="368" name="Google Shape;368;p27"/>
          <p:cNvSpPr txBox="1"/>
          <p:nvPr/>
        </p:nvSpPr>
        <p:spPr>
          <a:xfrm>
            <a:off x="7462925" y="793450"/>
            <a:ext cx="1681200" cy="23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/>
              <a:t>UNIVERSITAT</a:t>
            </a:r>
            <a:endParaRPr sz="1800"/>
          </a:p>
        </p:txBody>
      </p:sp>
      <p:cxnSp>
        <p:nvCxnSpPr>
          <p:cNvPr id="369" name="Google Shape;369;p27"/>
          <p:cNvCxnSpPr/>
          <p:nvPr/>
        </p:nvCxnSpPr>
        <p:spPr>
          <a:xfrm>
            <a:off x="3120100" y="1087950"/>
            <a:ext cx="466200" cy="3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70" name="Google Shape;370;p27"/>
          <p:cNvCxnSpPr/>
          <p:nvPr/>
        </p:nvCxnSpPr>
        <p:spPr>
          <a:xfrm>
            <a:off x="5010350" y="1089450"/>
            <a:ext cx="255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71" name="Google Shape;371;p27"/>
          <p:cNvCxnSpPr/>
          <p:nvPr/>
        </p:nvCxnSpPr>
        <p:spPr>
          <a:xfrm flipH="1" rot="10800000">
            <a:off x="6818225" y="1087950"/>
            <a:ext cx="706200" cy="1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72" name="Google Shape;372;p27"/>
          <p:cNvCxnSpPr/>
          <p:nvPr/>
        </p:nvCxnSpPr>
        <p:spPr>
          <a:xfrm>
            <a:off x="5813125" y="3667825"/>
            <a:ext cx="744000" cy="3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73" name="Google Shape;373;p27"/>
          <p:cNvSpPr txBox="1"/>
          <p:nvPr/>
        </p:nvSpPr>
        <p:spPr>
          <a:xfrm>
            <a:off x="6600350" y="3114325"/>
            <a:ext cx="1968900" cy="5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/>
              <a:t>Cicle formatiu de grau superior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/>
              <a:t>(2 anys)</a:t>
            </a:r>
            <a:endParaRPr sz="1800"/>
          </a:p>
        </p:txBody>
      </p:sp>
      <p:cxnSp>
        <p:nvCxnSpPr>
          <p:cNvPr id="374" name="Google Shape;374;p27"/>
          <p:cNvCxnSpPr/>
          <p:nvPr/>
        </p:nvCxnSpPr>
        <p:spPr>
          <a:xfrm flipH="1" rot="10800000">
            <a:off x="7163900" y="1332200"/>
            <a:ext cx="1014000" cy="1694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75" name="Google Shape;375;p27"/>
          <p:cNvSpPr txBox="1"/>
          <p:nvPr/>
        </p:nvSpPr>
        <p:spPr>
          <a:xfrm>
            <a:off x="5736925" y="4341200"/>
            <a:ext cx="706200" cy="2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u="sng">
                <a:solidFill>
                  <a:schemeClr val="hlink"/>
                </a:solidFill>
                <a:hlinkClick r:id="rId3"/>
              </a:rPr>
              <a:t>Altres</a:t>
            </a:r>
            <a:endParaRPr/>
          </a:p>
        </p:txBody>
      </p:sp>
      <p:sp>
        <p:nvSpPr>
          <p:cNvPr id="376" name="Google Shape;376;p27"/>
          <p:cNvSpPr txBox="1"/>
          <p:nvPr/>
        </p:nvSpPr>
        <p:spPr>
          <a:xfrm>
            <a:off x="6627200" y="4417400"/>
            <a:ext cx="1458000" cy="2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Administració i finances</a:t>
            </a:r>
            <a:endParaRPr/>
          </a:p>
        </p:txBody>
      </p:sp>
      <p:sp>
        <p:nvSpPr>
          <p:cNvPr id="377" name="Google Shape;377;p27"/>
          <p:cNvSpPr txBox="1"/>
          <p:nvPr/>
        </p:nvSpPr>
        <p:spPr>
          <a:xfrm>
            <a:off x="8077750" y="4387800"/>
            <a:ext cx="706200" cy="2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u="sng">
                <a:solidFill>
                  <a:schemeClr val="hlink"/>
                </a:solidFill>
                <a:hlinkClick r:id="rId4"/>
              </a:rPr>
              <a:t>Altres</a:t>
            </a:r>
            <a:endParaRPr/>
          </a:p>
        </p:txBody>
      </p:sp>
      <p:cxnSp>
        <p:nvCxnSpPr>
          <p:cNvPr id="378" name="Google Shape;378;p27"/>
          <p:cNvCxnSpPr/>
          <p:nvPr/>
        </p:nvCxnSpPr>
        <p:spPr>
          <a:xfrm>
            <a:off x="4732975" y="4059400"/>
            <a:ext cx="1021200" cy="303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79" name="Google Shape;379;p27"/>
          <p:cNvCxnSpPr/>
          <p:nvPr/>
        </p:nvCxnSpPr>
        <p:spPr>
          <a:xfrm flipH="1">
            <a:off x="7156625" y="4063000"/>
            <a:ext cx="347700" cy="296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80" name="Google Shape;380;p27"/>
          <p:cNvCxnSpPr/>
          <p:nvPr/>
        </p:nvCxnSpPr>
        <p:spPr>
          <a:xfrm>
            <a:off x="7763350" y="4063000"/>
            <a:ext cx="606900" cy="347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81" name="Google Shape;381;p27">
            <a:hlinkClick r:id="rId5"/>
          </p:cNvPr>
          <p:cNvSpPr txBox="1"/>
          <p:nvPr/>
        </p:nvSpPr>
        <p:spPr>
          <a:xfrm>
            <a:off x="7181725" y="503250"/>
            <a:ext cx="1701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>
                <a:solidFill>
                  <a:srgbClr val="FF0000"/>
                </a:solidFill>
              </a:rPr>
              <a:t>NOTA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382" name="Google Shape;382;p27"/>
          <p:cNvSpPr txBox="1"/>
          <p:nvPr/>
        </p:nvSpPr>
        <p:spPr>
          <a:xfrm>
            <a:off x="3492888" y="3149700"/>
            <a:ext cx="1701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>
                <a:solidFill>
                  <a:srgbClr val="FF0000"/>
                </a:solidFill>
              </a:rPr>
              <a:t>NOTA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383" name="Google Shape;383;p27">
            <a:hlinkClick r:id="rId6"/>
          </p:cNvPr>
          <p:cNvSpPr txBox="1"/>
          <p:nvPr/>
        </p:nvSpPr>
        <p:spPr>
          <a:xfrm>
            <a:off x="5150900" y="1576350"/>
            <a:ext cx="1938900" cy="6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>
                <a:solidFill>
                  <a:srgbClr val="FF0000"/>
                </a:solidFill>
              </a:rPr>
              <a:t>Depén del grau que es vulga cursar hi ha assignatures que ponderen 0,1 o 0,2</a:t>
            </a:r>
            <a:endParaRPr>
              <a:solidFill>
                <a:srgbClr val="FF0000"/>
              </a:solidFill>
            </a:endParaRPr>
          </a:p>
        </p:txBody>
      </p:sp>
      <p:cxnSp>
        <p:nvCxnSpPr>
          <p:cNvPr id="384" name="Google Shape;384;p27"/>
          <p:cNvCxnSpPr>
            <a:endCxn id="383" idx="0"/>
          </p:cNvCxnSpPr>
          <p:nvPr/>
        </p:nvCxnSpPr>
        <p:spPr>
          <a:xfrm flipH="1">
            <a:off x="6120350" y="1206450"/>
            <a:ext cx="7500" cy="369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85" name="Google Shape;385;p27"/>
          <p:cNvSpPr txBox="1"/>
          <p:nvPr/>
        </p:nvSpPr>
        <p:spPr>
          <a:xfrm>
            <a:off x="3957800" y="133225"/>
            <a:ext cx="25737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600" u="sng">
                <a:solidFill>
                  <a:srgbClr val="FF0000"/>
                </a:solidFill>
              </a:rPr>
              <a:t>ITINERARIS GENERALS</a:t>
            </a:r>
            <a:endParaRPr sz="1600" u="sng">
              <a:solidFill>
                <a:srgbClr val="FF0000"/>
              </a:solidFill>
            </a:endParaRPr>
          </a:p>
        </p:txBody>
      </p:sp>
      <p:cxnSp>
        <p:nvCxnSpPr>
          <p:cNvPr id="386" name="Google Shape;386;p27"/>
          <p:cNvCxnSpPr/>
          <p:nvPr/>
        </p:nvCxnSpPr>
        <p:spPr>
          <a:xfrm>
            <a:off x="6801250" y="1428350"/>
            <a:ext cx="1073100" cy="1680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87" name="Google Shape;387;p27"/>
          <p:cNvSpPr txBox="1"/>
          <p:nvPr/>
        </p:nvSpPr>
        <p:spPr>
          <a:xfrm>
            <a:off x="7873100" y="2769600"/>
            <a:ext cx="9510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200">
                <a:solidFill>
                  <a:srgbClr val="FF0000"/>
                </a:solidFill>
              </a:rPr>
              <a:t>PROVA </a:t>
            </a:r>
            <a:r>
              <a:rPr lang="ca" sz="1000">
                <a:solidFill>
                  <a:srgbClr val="FF0000"/>
                </a:solidFill>
              </a:rPr>
              <a:t>19 ANYS</a:t>
            </a:r>
            <a:endParaRPr sz="1000">
              <a:solidFill>
                <a:srgbClr val="FF0000"/>
              </a:solidFill>
            </a:endParaRPr>
          </a:p>
        </p:txBody>
      </p:sp>
      <p:sp>
        <p:nvSpPr>
          <p:cNvPr id="388" name="Google Shape;388;p27"/>
          <p:cNvSpPr txBox="1"/>
          <p:nvPr/>
        </p:nvSpPr>
        <p:spPr>
          <a:xfrm>
            <a:off x="7873100" y="2448925"/>
            <a:ext cx="951000" cy="3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200">
                <a:solidFill>
                  <a:srgbClr val="FF0000"/>
                </a:solidFill>
              </a:rPr>
              <a:t>NOTA batx</a:t>
            </a:r>
            <a:endParaRPr sz="12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000">
                <a:solidFill>
                  <a:srgbClr val="FF0000"/>
                </a:solidFill>
              </a:rPr>
              <a:t>       </a:t>
            </a:r>
            <a:r>
              <a:rPr lang="ca" sz="1000">
                <a:solidFill>
                  <a:srgbClr val="FF0000"/>
                </a:solidFill>
              </a:rPr>
              <a:t>O</a:t>
            </a:r>
            <a:endParaRPr sz="1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28"/>
          <p:cNvSpPr txBox="1"/>
          <p:nvPr>
            <p:ph type="title"/>
          </p:nvPr>
        </p:nvSpPr>
        <p:spPr>
          <a:xfrm>
            <a:off x="3067200" y="104575"/>
            <a:ext cx="3009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2200"/>
              <a:t>2n DE BATXILLERAT</a:t>
            </a:r>
            <a:endParaRPr sz="2200"/>
          </a:p>
        </p:txBody>
      </p:sp>
      <p:sp>
        <p:nvSpPr>
          <p:cNvPr id="394" name="Google Shape;394;p28"/>
          <p:cNvSpPr txBox="1"/>
          <p:nvPr/>
        </p:nvSpPr>
        <p:spPr>
          <a:xfrm>
            <a:off x="854100" y="677275"/>
            <a:ext cx="1125000" cy="24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a" sz="1500"/>
              <a:t>CIÈNCIES</a:t>
            </a:r>
            <a:endParaRPr b="1" sz="1500"/>
          </a:p>
        </p:txBody>
      </p:sp>
      <p:sp>
        <p:nvSpPr>
          <p:cNvPr id="395" name="Google Shape;395;p28"/>
          <p:cNvSpPr txBox="1"/>
          <p:nvPr/>
        </p:nvSpPr>
        <p:spPr>
          <a:xfrm>
            <a:off x="3813450" y="673475"/>
            <a:ext cx="1517100" cy="25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a" sz="1500"/>
              <a:t>HUMANITATS</a:t>
            </a:r>
            <a:endParaRPr b="1" sz="1500"/>
          </a:p>
        </p:txBody>
      </p:sp>
      <p:sp>
        <p:nvSpPr>
          <p:cNvPr id="396" name="Google Shape;396;p28"/>
          <p:cNvSpPr txBox="1"/>
          <p:nvPr/>
        </p:nvSpPr>
        <p:spPr>
          <a:xfrm>
            <a:off x="6601425" y="680825"/>
            <a:ext cx="2116500" cy="24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a" sz="1500"/>
              <a:t>CIÈNCIES SOCIALS</a:t>
            </a:r>
            <a:endParaRPr b="1" sz="1500"/>
          </a:p>
        </p:txBody>
      </p:sp>
      <p:sp>
        <p:nvSpPr>
          <p:cNvPr id="397" name="Google Shape;397;p28"/>
          <p:cNvSpPr txBox="1"/>
          <p:nvPr/>
        </p:nvSpPr>
        <p:spPr>
          <a:xfrm>
            <a:off x="621650" y="1036100"/>
            <a:ext cx="1465200" cy="25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Matemàtiques</a:t>
            </a:r>
            <a:r>
              <a:rPr lang="ca"/>
              <a:t> II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8" name="Google Shape;398;p28"/>
          <p:cNvSpPr txBox="1"/>
          <p:nvPr/>
        </p:nvSpPr>
        <p:spPr>
          <a:xfrm>
            <a:off x="4146450" y="1036100"/>
            <a:ext cx="851100" cy="25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Llatí</a:t>
            </a:r>
            <a:endParaRPr/>
          </a:p>
        </p:txBody>
      </p:sp>
      <p:sp>
        <p:nvSpPr>
          <p:cNvPr id="399" name="Google Shape;399;p28"/>
          <p:cNvSpPr txBox="1"/>
          <p:nvPr/>
        </p:nvSpPr>
        <p:spPr>
          <a:xfrm>
            <a:off x="6605650" y="1043450"/>
            <a:ext cx="2390400" cy="24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Matem aplic a les CCSS</a:t>
            </a:r>
            <a:endParaRPr/>
          </a:p>
        </p:txBody>
      </p:sp>
      <p:sp>
        <p:nvSpPr>
          <p:cNvPr id="400" name="Google Shape;400;p28"/>
          <p:cNvSpPr txBox="1"/>
          <p:nvPr/>
        </p:nvSpPr>
        <p:spPr>
          <a:xfrm>
            <a:off x="1161925" y="1406125"/>
            <a:ext cx="296100" cy="24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/>
              <a:t>+</a:t>
            </a:r>
            <a:endParaRPr sz="1800"/>
          </a:p>
        </p:txBody>
      </p:sp>
      <p:sp>
        <p:nvSpPr>
          <p:cNvPr id="401" name="Google Shape;401;p28"/>
          <p:cNvSpPr txBox="1"/>
          <p:nvPr/>
        </p:nvSpPr>
        <p:spPr>
          <a:xfrm>
            <a:off x="7553150" y="1430525"/>
            <a:ext cx="296100" cy="24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/>
              <a:t>+</a:t>
            </a:r>
            <a:endParaRPr sz="1800"/>
          </a:p>
        </p:txBody>
      </p:sp>
      <p:sp>
        <p:nvSpPr>
          <p:cNvPr id="402" name="Google Shape;402;p28"/>
          <p:cNvSpPr txBox="1"/>
          <p:nvPr/>
        </p:nvSpPr>
        <p:spPr>
          <a:xfrm>
            <a:off x="4275900" y="1406125"/>
            <a:ext cx="296100" cy="24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/>
              <a:t>+</a:t>
            </a:r>
            <a:endParaRPr sz="1800"/>
          </a:p>
        </p:txBody>
      </p:sp>
      <p:sp>
        <p:nvSpPr>
          <p:cNvPr id="403" name="Google Shape;403;p28"/>
          <p:cNvSpPr txBox="1"/>
          <p:nvPr/>
        </p:nvSpPr>
        <p:spPr>
          <a:xfrm>
            <a:off x="4423950" y="3083900"/>
            <a:ext cx="296100" cy="24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/>
              <a:t>+</a:t>
            </a:r>
            <a:endParaRPr sz="1800"/>
          </a:p>
        </p:txBody>
      </p:sp>
      <p:sp>
        <p:nvSpPr>
          <p:cNvPr id="404" name="Google Shape;404;p28"/>
          <p:cNvSpPr txBox="1"/>
          <p:nvPr/>
        </p:nvSpPr>
        <p:spPr>
          <a:xfrm>
            <a:off x="481050" y="1857575"/>
            <a:ext cx="1998300" cy="92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5" name="Google Shape;405;p28"/>
          <p:cNvSpPr txBox="1"/>
          <p:nvPr/>
        </p:nvSpPr>
        <p:spPr>
          <a:xfrm>
            <a:off x="407050" y="1805775"/>
            <a:ext cx="23238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Una de cada columna: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Biologia	Biologia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Física	Química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Geologia	Dibuix tècnic II</a:t>
            </a:r>
            <a:endParaRPr/>
          </a:p>
        </p:txBody>
      </p:sp>
      <p:sp>
        <p:nvSpPr>
          <p:cNvPr id="406" name="Google Shape;406;p28"/>
          <p:cNvSpPr txBox="1"/>
          <p:nvPr/>
        </p:nvSpPr>
        <p:spPr>
          <a:xfrm>
            <a:off x="3306450" y="1803800"/>
            <a:ext cx="28140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Una de cada columna: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Grec II		Economia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Geografia		Història de l’Art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Història de l’Art</a:t>
            </a:r>
            <a:endParaRPr/>
          </a:p>
        </p:txBody>
      </p:sp>
      <p:sp>
        <p:nvSpPr>
          <p:cNvPr id="407" name="Google Shape;407;p28"/>
          <p:cNvSpPr txBox="1"/>
          <p:nvPr/>
        </p:nvSpPr>
        <p:spPr>
          <a:xfrm>
            <a:off x="6252675" y="1813400"/>
            <a:ext cx="28140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Una de cada columna: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Grec II		Economia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Geografia		Història de l’Art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Història de l’Art</a:t>
            </a:r>
            <a:endParaRPr/>
          </a:p>
        </p:txBody>
      </p:sp>
      <p:cxnSp>
        <p:nvCxnSpPr>
          <p:cNvPr id="408" name="Google Shape;408;p28"/>
          <p:cNvCxnSpPr/>
          <p:nvPr/>
        </p:nvCxnSpPr>
        <p:spPr>
          <a:xfrm>
            <a:off x="1302625" y="2247625"/>
            <a:ext cx="14700" cy="666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09" name="Google Shape;409;p28"/>
          <p:cNvCxnSpPr/>
          <p:nvPr/>
        </p:nvCxnSpPr>
        <p:spPr>
          <a:xfrm>
            <a:off x="7652325" y="2323825"/>
            <a:ext cx="14700" cy="666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10" name="Google Shape;410;p28"/>
          <p:cNvCxnSpPr/>
          <p:nvPr/>
        </p:nvCxnSpPr>
        <p:spPr>
          <a:xfrm>
            <a:off x="4706100" y="2247625"/>
            <a:ext cx="14700" cy="666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1" name="Google Shape;411;p28"/>
          <p:cNvSpPr txBox="1"/>
          <p:nvPr/>
        </p:nvSpPr>
        <p:spPr>
          <a:xfrm>
            <a:off x="717875" y="3530150"/>
            <a:ext cx="8000100" cy="843600"/>
          </a:xfrm>
          <a:prstGeom prst="rect">
            <a:avLst/>
          </a:prstGeom>
          <a:solidFill>
            <a:srgbClr val="C9DAF8">
              <a:alpha val="70850"/>
            </a:srgbClr>
          </a:solidFill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Fonaments d’Admin i gestió			Dibuix artístic II				Psicologia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Francés II						Ciències de la Terra			TIC II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Història música					Tecnologia Industrial II			Religió**</a:t>
            </a:r>
            <a:endParaRPr/>
          </a:p>
        </p:txBody>
      </p:sp>
      <p:sp>
        <p:nvSpPr>
          <p:cNvPr id="412" name="Google Shape;412;p28"/>
          <p:cNvSpPr txBox="1"/>
          <p:nvPr/>
        </p:nvSpPr>
        <p:spPr>
          <a:xfrm>
            <a:off x="669075" y="4566250"/>
            <a:ext cx="6164700" cy="24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Educació física → voluntària (mateix horari que el repàs de pendents)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2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Opció artística</a:t>
            </a:r>
            <a:endParaRPr/>
          </a:p>
        </p:txBody>
      </p:sp>
      <p:sp>
        <p:nvSpPr>
          <p:cNvPr id="418" name="Google Shape;418;p2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30">
            <a:hlinkClick r:id="rId3"/>
          </p:cNvPr>
          <p:cNvSpPr txBox="1"/>
          <p:nvPr/>
        </p:nvSpPr>
        <p:spPr>
          <a:xfrm>
            <a:off x="3045750" y="2767350"/>
            <a:ext cx="13008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a" sz="1200">
                <a:solidFill>
                  <a:srgbClr val="FF0000"/>
                </a:solidFill>
              </a:rPr>
              <a:t>PROVA gral</a:t>
            </a:r>
            <a:endParaRPr b="1" sz="1200"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a" sz="1200">
                <a:solidFill>
                  <a:srgbClr val="FF0000"/>
                </a:solidFill>
              </a:rPr>
              <a:t>PROVA especif</a:t>
            </a:r>
            <a:endParaRPr b="1" sz="1200">
              <a:solidFill>
                <a:srgbClr val="FF0000"/>
              </a:solidFill>
            </a:endParaRPr>
          </a:p>
        </p:txBody>
      </p:sp>
      <p:sp>
        <p:nvSpPr>
          <p:cNvPr id="424" name="Google Shape;424;p30"/>
          <p:cNvSpPr txBox="1"/>
          <p:nvPr/>
        </p:nvSpPr>
        <p:spPr>
          <a:xfrm>
            <a:off x="3792100" y="3219825"/>
            <a:ext cx="30432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ca" sz="1600" u="sng">
                <a:solidFill>
                  <a:schemeClr val="hlink"/>
                </a:solidFill>
                <a:hlinkClick r:id="rId4"/>
              </a:rPr>
              <a:t>Fotografia</a:t>
            </a:r>
            <a:r>
              <a:rPr lang="ca" sz="1600"/>
              <a:t> (EASD)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ca" sz="1600" u="sng">
                <a:solidFill>
                  <a:schemeClr val="hlink"/>
                </a:solidFill>
                <a:hlinkClick r:id="rId5"/>
              </a:rPr>
              <a:t>Joieria</a:t>
            </a:r>
            <a:r>
              <a:rPr lang="ca" sz="1600"/>
              <a:t> (EASD)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ca" sz="1600" u="sng">
                <a:solidFill>
                  <a:schemeClr val="hlink"/>
                </a:solidFill>
                <a:hlinkClick r:id="rId6"/>
              </a:rPr>
              <a:t>Disseny i edició de publicacions impreses i multimedia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ca" sz="1600" u="sng">
                <a:solidFill>
                  <a:schemeClr val="hlink"/>
                </a:solidFill>
                <a:hlinkClick r:id="rId7"/>
              </a:rPr>
              <a:t>Disseny i gestió de producció gràfica</a:t>
            </a:r>
            <a:endParaRPr sz="1600"/>
          </a:p>
        </p:txBody>
      </p:sp>
      <p:sp>
        <p:nvSpPr>
          <p:cNvPr id="425" name="Google Shape;425;p30"/>
          <p:cNvSpPr txBox="1"/>
          <p:nvPr/>
        </p:nvSpPr>
        <p:spPr>
          <a:xfrm>
            <a:off x="4272750" y="2803425"/>
            <a:ext cx="1790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2000"/>
              <a:t>Cicle superior</a:t>
            </a:r>
            <a:endParaRPr sz="2000"/>
          </a:p>
        </p:txBody>
      </p:sp>
      <p:sp>
        <p:nvSpPr>
          <p:cNvPr id="426" name="Google Shape;426;p30"/>
          <p:cNvSpPr txBox="1"/>
          <p:nvPr/>
        </p:nvSpPr>
        <p:spPr>
          <a:xfrm>
            <a:off x="1517850" y="222725"/>
            <a:ext cx="2036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2000"/>
              <a:t>1r Batx artístic</a:t>
            </a:r>
            <a:endParaRPr sz="2000"/>
          </a:p>
        </p:txBody>
      </p:sp>
      <p:sp>
        <p:nvSpPr>
          <p:cNvPr id="427" name="Google Shape;427;p30"/>
          <p:cNvSpPr txBox="1"/>
          <p:nvPr/>
        </p:nvSpPr>
        <p:spPr>
          <a:xfrm>
            <a:off x="3940000" y="222725"/>
            <a:ext cx="2036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2000"/>
              <a:t>2n</a:t>
            </a:r>
            <a:r>
              <a:rPr lang="ca" sz="2000"/>
              <a:t> Batx artístic</a:t>
            </a:r>
            <a:endParaRPr sz="2000"/>
          </a:p>
        </p:txBody>
      </p:sp>
      <p:sp>
        <p:nvSpPr>
          <p:cNvPr id="428" name="Google Shape;428;p30"/>
          <p:cNvSpPr txBox="1"/>
          <p:nvPr/>
        </p:nvSpPr>
        <p:spPr>
          <a:xfrm>
            <a:off x="1650" y="1995963"/>
            <a:ext cx="10626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2000"/>
              <a:t>4t ESO</a:t>
            </a:r>
            <a:endParaRPr sz="2000"/>
          </a:p>
        </p:txBody>
      </p:sp>
      <p:cxnSp>
        <p:nvCxnSpPr>
          <p:cNvPr id="429" name="Google Shape;429;p30"/>
          <p:cNvCxnSpPr>
            <a:stCxn id="428" idx="0"/>
          </p:cNvCxnSpPr>
          <p:nvPr/>
        </p:nvCxnSpPr>
        <p:spPr>
          <a:xfrm flipH="1" rot="10800000">
            <a:off x="532950" y="897063"/>
            <a:ext cx="670500" cy="1098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30" name="Google Shape;430;p30"/>
          <p:cNvSpPr txBox="1"/>
          <p:nvPr/>
        </p:nvSpPr>
        <p:spPr>
          <a:xfrm>
            <a:off x="1137738" y="646400"/>
            <a:ext cx="26604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         Fonaments de l’art I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             +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Cultura audiovisual I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             +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Hª Mon contem o Lit universal</a:t>
            </a:r>
            <a:endParaRPr/>
          </a:p>
        </p:txBody>
      </p:sp>
      <p:sp>
        <p:nvSpPr>
          <p:cNvPr id="431" name="Google Shape;431;p30"/>
          <p:cNvSpPr txBox="1"/>
          <p:nvPr/>
        </p:nvSpPr>
        <p:spPr>
          <a:xfrm>
            <a:off x="3627838" y="646400"/>
            <a:ext cx="26604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         Fonaments de l’art II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             +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Triar 2 entre: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a"/>
              <a:t>Cultura audiovisual II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a"/>
              <a:t>Disseny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a"/>
              <a:t>Arts escèniques</a:t>
            </a:r>
            <a:endParaRPr/>
          </a:p>
        </p:txBody>
      </p:sp>
      <p:cxnSp>
        <p:nvCxnSpPr>
          <p:cNvPr id="432" name="Google Shape;432;p30"/>
          <p:cNvCxnSpPr/>
          <p:nvPr/>
        </p:nvCxnSpPr>
        <p:spPr>
          <a:xfrm>
            <a:off x="3401550" y="469025"/>
            <a:ext cx="386100" cy="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33" name="Google Shape;433;p30"/>
          <p:cNvSpPr txBox="1"/>
          <p:nvPr/>
        </p:nvSpPr>
        <p:spPr>
          <a:xfrm>
            <a:off x="1611150" y="2803425"/>
            <a:ext cx="1790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2000"/>
              <a:t>Cicle mitjà*</a:t>
            </a:r>
            <a:endParaRPr sz="2000"/>
          </a:p>
        </p:txBody>
      </p:sp>
      <p:sp>
        <p:nvSpPr>
          <p:cNvPr id="434" name="Google Shape;434;p30"/>
          <p:cNvSpPr txBox="1"/>
          <p:nvPr/>
        </p:nvSpPr>
        <p:spPr>
          <a:xfrm>
            <a:off x="1140450" y="3241050"/>
            <a:ext cx="24948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ca" sz="1600" u="sng">
                <a:solidFill>
                  <a:schemeClr val="hlink"/>
                </a:solidFill>
                <a:hlinkClick r:id="rId8"/>
              </a:rPr>
              <a:t>Impressió gràfica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ca" sz="1600" u="sng">
                <a:solidFill>
                  <a:schemeClr val="hlink"/>
                </a:solidFill>
                <a:hlinkClick r:id="rId9"/>
              </a:rPr>
              <a:t>Preimpressió digital</a:t>
            </a:r>
            <a:endParaRPr sz="1600"/>
          </a:p>
        </p:txBody>
      </p:sp>
      <p:cxnSp>
        <p:nvCxnSpPr>
          <p:cNvPr id="435" name="Google Shape;435;p30"/>
          <p:cNvCxnSpPr/>
          <p:nvPr/>
        </p:nvCxnSpPr>
        <p:spPr>
          <a:xfrm>
            <a:off x="3325350" y="3049725"/>
            <a:ext cx="741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36" name="Google Shape;436;p30"/>
          <p:cNvCxnSpPr>
            <a:stCxn id="428" idx="2"/>
            <a:endCxn id="434" idx="1"/>
          </p:cNvCxnSpPr>
          <p:nvPr/>
        </p:nvCxnSpPr>
        <p:spPr>
          <a:xfrm>
            <a:off x="532950" y="2488563"/>
            <a:ext cx="607500" cy="109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37" name="Google Shape;437;p30">
            <a:hlinkClick r:id="rId10"/>
          </p:cNvPr>
          <p:cNvSpPr txBox="1"/>
          <p:nvPr/>
        </p:nvSpPr>
        <p:spPr>
          <a:xfrm>
            <a:off x="6061675" y="1641575"/>
            <a:ext cx="10107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2000"/>
              <a:t>Graus EASD</a:t>
            </a:r>
            <a:endParaRPr sz="2000"/>
          </a:p>
        </p:txBody>
      </p:sp>
      <p:sp>
        <p:nvSpPr>
          <p:cNvPr id="438" name="Google Shape;438;p30"/>
          <p:cNvSpPr txBox="1"/>
          <p:nvPr/>
        </p:nvSpPr>
        <p:spPr>
          <a:xfrm>
            <a:off x="7303000" y="222725"/>
            <a:ext cx="1841100" cy="33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Belles arts (UPV)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Disseny gràfic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Disseny de producte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Disseny de moda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Disseny d’interiors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Escenografia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Fotografia i creació audiovisual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Joieria i objecte</a:t>
            </a:r>
            <a:endParaRPr/>
          </a:p>
        </p:txBody>
      </p:sp>
      <p:cxnSp>
        <p:nvCxnSpPr>
          <p:cNvPr id="439" name="Google Shape;439;p30"/>
          <p:cNvCxnSpPr/>
          <p:nvPr/>
        </p:nvCxnSpPr>
        <p:spPr>
          <a:xfrm>
            <a:off x="5976100" y="646388"/>
            <a:ext cx="607500" cy="109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40" name="Google Shape;440;p30">
            <a:hlinkClick r:id="rId11"/>
          </p:cNvPr>
          <p:cNvSpPr txBox="1"/>
          <p:nvPr/>
        </p:nvSpPr>
        <p:spPr>
          <a:xfrm>
            <a:off x="6051850" y="1033250"/>
            <a:ext cx="1062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a" sz="1200">
                <a:solidFill>
                  <a:srgbClr val="FF0000"/>
                </a:solidFill>
              </a:rPr>
              <a:t>PROVA específica</a:t>
            </a:r>
            <a:endParaRPr b="1" sz="1200">
              <a:solidFill>
                <a:srgbClr val="FF0000"/>
              </a:solidFill>
            </a:endParaRPr>
          </a:p>
        </p:txBody>
      </p:sp>
      <p:cxnSp>
        <p:nvCxnSpPr>
          <p:cNvPr id="441" name="Google Shape;441;p30"/>
          <p:cNvCxnSpPr>
            <a:stCxn id="425" idx="3"/>
            <a:endCxn id="437" idx="2"/>
          </p:cNvCxnSpPr>
          <p:nvPr/>
        </p:nvCxnSpPr>
        <p:spPr>
          <a:xfrm flipH="1" rot="10800000">
            <a:off x="6063150" y="2441925"/>
            <a:ext cx="504000" cy="607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42" name="Google Shape;442;p30"/>
          <p:cNvCxnSpPr/>
          <p:nvPr/>
        </p:nvCxnSpPr>
        <p:spPr>
          <a:xfrm flipH="1">
            <a:off x="4950425" y="2089200"/>
            <a:ext cx="11400" cy="632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43" name="Google Shape;443;p30"/>
          <p:cNvCxnSpPr/>
          <p:nvPr/>
        </p:nvCxnSpPr>
        <p:spPr>
          <a:xfrm flipH="1" rot="10800000">
            <a:off x="2383925" y="2350263"/>
            <a:ext cx="3599400" cy="11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44" name="Google Shape;444;p30"/>
          <p:cNvCxnSpPr/>
          <p:nvPr/>
        </p:nvCxnSpPr>
        <p:spPr>
          <a:xfrm>
            <a:off x="2373050" y="2373050"/>
            <a:ext cx="1200" cy="345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45" name="Google Shape;445;p30"/>
          <p:cNvSpPr txBox="1"/>
          <p:nvPr/>
        </p:nvSpPr>
        <p:spPr>
          <a:xfrm>
            <a:off x="2345675" y="2106213"/>
            <a:ext cx="3675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a" sz="1200">
                <a:solidFill>
                  <a:srgbClr val="FF0000"/>
                </a:solidFill>
              </a:rPr>
              <a:t>+ 18 anys + PROVA maduresa + PROVA especif</a:t>
            </a:r>
            <a:endParaRPr b="1" sz="1200">
              <a:solidFill>
                <a:srgbClr val="FF0000"/>
              </a:solidFill>
            </a:endParaRPr>
          </a:p>
        </p:txBody>
      </p:sp>
      <p:sp>
        <p:nvSpPr>
          <p:cNvPr id="446" name="Google Shape;446;p30"/>
          <p:cNvSpPr/>
          <p:nvPr/>
        </p:nvSpPr>
        <p:spPr>
          <a:xfrm>
            <a:off x="6970600" y="897075"/>
            <a:ext cx="224100" cy="2682600"/>
          </a:xfrm>
          <a:prstGeom prst="lef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7" name="Google Shape;447;p30"/>
          <p:cNvCxnSpPr/>
          <p:nvPr/>
        </p:nvCxnSpPr>
        <p:spPr>
          <a:xfrm flipH="1" rot="10800000">
            <a:off x="6011400" y="466313"/>
            <a:ext cx="1211700" cy="3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48" name="Google Shape;448;p30"/>
          <p:cNvSpPr txBox="1"/>
          <p:nvPr/>
        </p:nvSpPr>
        <p:spPr>
          <a:xfrm>
            <a:off x="6265400" y="177625"/>
            <a:ext cx="607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a">
                <a:solidFill>
                  <a:srgbClr val="FF0000"/>
                </a:solidFill>
              </a:rPr>
              <a:t>PAU</a:t>
            </a:r>
            <a:endParaRPr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Alumnat que cursa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1r d’ESO</a:t>
            </a:r>
            <a:endParaRPr/>
          </a:p>
        </p:txBody>
      </p:sp>
      <p:sp>
        <p:nvSpPr>
          <p:cNvPr id="61" name="Google Shape;61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1378500" y="2187700"/>
            <a:ext cx="1086900" cy="2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2000"/>
              <a:t>3r ESO</a:t>
            </a:r>
            <a:endParaRPr sz="2000"/>
          </a:p>
        </p:txBody>
      </p:sp>
      <p:sp>
        <p:nvSpPr>
          <p:cNvPr id="67" name="Google Shape;67;p15"/>
          <p:cNvSpPr txBox="1"/>
          <p:nvPr/>
        </p:nvSpPr>
        <p:spPr>
          <a:xfrm>
            <a:off x="2356175" y="711850"/>
            <a:ext cx="1908300" cy="2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/>
              <a:t>4t ESO ensenyaments acadèmics</a:t>
            </a:r>
            <a:endParaRPr sz="1800"/>
          </a:p>
        </p:txBody>
      </p:sp>
      <p:sp>
        <p:nvSpPr>
          <p:cNvPr id="68" name="Google Shape;68;p15"/>
          <p:cNvSpPr txBox="1"/>
          <p:nvPr/>
        </p:nvSpPr>
        <p:spPr>
          <a:xfrm>
            <a:off x="2432375" y="3118725"/>
            <a:ext cx="1850100" cy="8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>
                <a:solidFill>
                  <a:schemeClr val="dk1"/>
                </a:solidFill>
              </a:rPr>
              <a:t>4t ESO ensenyaments aplicats</a:t>
            </a:r>
            <a:endParaRPr sz="1800">
              <a:solidFill>
                <a:schemeClr val="dk1"/>
              </a:solidFill>
            </a:endParaRPr>
          </a:p>
        </p:txBody>
      </p:sp>
      <p:cxnSp>
        <p:nvCxnSpPr>
          <p:cNvPr id="69" name="Google Shape;69;p15"/>
          <p:cNvCxnSpPr>
            <a:stCxn id="66" idx="0"/>
          </p:cNvCxnSpPr>
          <p:nvPr/>
        </p:nvCxnSpPr>
        <p:spPr>
          <a:xfrm flipH="1" rot="10800000">
            <a:off x="1921950" y="1489600"/>
            <a:ext cx="491400" cy="698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0" name="Google Shape;70;p15"/>
          <p:cNvCxnSpPr>
            <a:endCxn id="68" idx="1"/>
          </p:cNvCxnSpPr>
          <p:nvPr/>
        </p:nvCxnSpPr>
        <p:spPr>
          <a:xfrm>
            <a:off x="1972775" y="2797575"/>
            <a:ext cx="459600" cy="737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1" name="Google Shape;71;p15"/>
          <p:cNvSpPr txBox="1"/>
          <p:nvPr/>
        </p:nvSpPr>
        <p:spPr>
          <a:xfrm>
            <a:off x="4238150" y="790500"/>
            <a:ext cx="1458000" cy="59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/>
              <a:t>1r Batxillerat 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2" name="Google Shape;72;p15"/>
          <p:cNvCxnSpPr/>
          <p:nvPr/>
        </p:nvCxnSpPr>
        <p:spPr>
          <a:xfrm>
            <a:off x="4338750" y="3667825"/>
            <a:ext cx="466200" cy="3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3" name="Google Shape;73;p15"/>
          <p:cNvSpPr txBox="1"/>
          <p:nvPr/>
        </p:nvSpPr>
        <p:spPr>
          <a:xfrm>
            <a:off x="5007000" y="3114325"/>
            <a:ext cx="1628100" cy="5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/>
              <a:t>Cicle formatiu de grau mitjà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/>
              <a:t>(2 anys)</a:t>
            </a:r>
            <a:endParaRPr sz="1800"/>
          </a:p>
        </p:txBody>
      </p:sp>
      <p:cxnSp>
        <p:nvCxnSpPr>
          <p:cNvPr id="74" name="Google Shape;74;p15"/>
          <p:cNvCxnSpPr/>
          <p:nvPr/>
        </p:nvCxnSpPr>
        <p:spPr>
          <a:xfrm flipH="1" rot="10800000">
            <a:off x="3758275" y="1532875"/>
            <a:ext cx="1033200" cy="1555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triangle"/>
          </a:ln>
        </p:spPr>
      </p:cxnSp>
      <p:cxnSp>
        <p:nvCxnSpPr>
          <p:cNvPr id="75" name="Google Shape;75;p15"/>
          <p:cNvCxnSpPr/>
          <p:nvPr/>
        </p:nvCxnSpPr>
        <p:spPr>
          <a:xfrm>
            <a:off x="3803700" y="1623675"/>
            <a:ext cx="1260300" cy="1476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6" name="Google Shape;76;p15"/>
          <p:cNvSpPr txBox="1"/>
          <p:nvPr/>
        </p:nvSpPr>
        <p:spPr>
          <a:xfrm>
            <a:off x="5952125" y="790500"/>
            <a:ext cx="1628100" cy="59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/>
              <a:t>2n Batxillerat 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5"/>
          <p:cNvSpPr txBox="1"/>
          <p:nvPr/>
        </p:nvSpPr>
        <p:spPr>
          <a:xfrm>
            <a:off x="7480475" y="572050"/>
            <a:ext cx="310800" cy="8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PAU</a:t>
            </a:r>
            <a:endParaRPr/>
          </a:p>
        </p:txBody>
      </p:sp>
      <p:sp>
        <p:nvSpPr>
          <p:cNvPr id="78" name="Google Shape;78;p15"/>
          <p:cNvSpPr txBox="1"/>
          <p:nvPr/>
        </p:nvSpPr>
        <p:spPr>
          <a:xfrm>
            <a:off x="8148725" y="641050"/>
            <a:ext cx="1162800" cy="23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/>
              <a:t>UNIVERSITAT</a:t>
            </a:r>
            <a:endParaRPr sz="1800"/>
          </a:p>
        </p:txBody>
      </p:sp>
      <p:cxnSp>
        <p:nvCxnSpPr>
          <p:cNvPr id="79" name="Google Shape;79;p15"/>
          <p:cNvCxnSpPr/>
          <p:nvPr/>
        </p:nvCxnSpPr>
        <p:spPr>
          <a:xfrm>
            <a:off x="3805900" y="1087950"/>
            <a:ext cx="466200" cy="3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0" name="Google Shape;80;p15"/>
          <p:cNvCxnSpPr/>
          <p:nvPr/>
        </p:nvCxnSpPr>
        <p:spPr>
          <a:xfrm>
            <a:off x="5696150" y="1089450"/>
            <a:ext cx="255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1" name="Google Shape;81;p15"/>
          <p:cNvCxnSpPr/>
          <p:nvPr/>
        </p:nvCxnSpPr>
        <p:spPr>
          <a:xfrm flipH="1" rot="10800000">
            <a:off x="7427825" y="1087950"/>
            <a:ext cx="706200" cy="1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2" name="Google Shape;82;p15"/>
          <p:cNvCxnSpPr/>
          <p:nvPr/>
        </p:nvCxnSpPr>
        <p:spPr>
          <a:xfrm>
            <a:off x="6727525" y="3667825"/>
            <a:ext cx="466200" cy="3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3" name="Google Shape;83;p15"/>
          <p:cNvSpPr txBox="1"/>
          <p:nvPr/>
        </p:nvSpPr>
        <p:spPr>
          <a:xfrm>
            <a:off x="7286150" y="3114325"/>
            <a:ext cx="1968900" cy="5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/>
              <a:t>Cicle formatiu de grau superior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/>
              <a:t>(2 anys)</a:t>
            </a:r>
            <a:endParaRPr sz="1800"/>
          </a:p>
        </p:txBody>
      </p:sp>
      <p:cxnSp>
        <p:nvCxnSpPr>
          <p:cNvPr id="84" name="Google Shape;84;p15"/>
          <p:cNvCxnSpPr/>
          <p:nvPr/>
        </p:nvCxnSpPr>
        <p:spPr>
          <a:xfrm flipH="1" rot="10800000">
            <a:off x="7580225" y="1350650"/>
            <a:ext cx="1014000" cy="1694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5" name="Google Shape;85;p15"/>
          <p:cNvSpPr txBox="1"/>
          <p:nvPr/>
        </p:nvSpPr>
        <p:spPr>
          <a:xfrm>
            <a:off x="7791325" y="503250"/>
            <a:ext cx="1701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>
                <a:solidFill>
                  <a:srgbClr val="FF0000"/>
                </a:solidFill>
              </a:rPr>
              <a:t>NOTA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86" name="Google Shape;86;p15"/>
          <p:cNvSpPr txBox="1"/>
          <p:nvPr/>
        </p:nvSpPr>
        <p:spPr>
          <a:xfrm>
            <a:off x="3957800" y="133225"/>
            <a:ext cx="26319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600" u="sng">
                <a:solidFill>
                  <a:srgbClr val="FF0000"/>
                </a:solidFill>
              </a:rPr>
              <a:t>ITINERARIS GENERALS</a:t>
            </a:r>
            <a:endParaRPr sz="1600" u="sng">
              <a:solidFill>
                <a:srgbClr val="FF0000"/>
              </a:solidFill>
            </a:endParaRPr>
          </a:p>
        </p:txBody>
      </p:sp>
      <p:cxnSp>
        <p:nvCxnSpPr>
          <p:cNvPr id="87" name="Google Shape;87;p15"/>
          <p:cNvCxnSpPr>
            <a:endCxn id="83" idx="0"/>
          </p:cNvCxnSpPr>
          <p:nvPr/>
        </p:nvCxnSpPr>
        <p:spPr>
          <a:xfrm>
            <a:off x="7085000" y="1351225"/>
            <a:ext cx="1185600" cy="1763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8" name="Google Shape;88;p15"/>
          <p:cNvSpPr txBox="1"/>
          <p:nvPr/>
        </p:nvSpPr>
        <p:spPr>
          <a:xfrm>
            <a:off x="1422025" y="1709575"/>
            <a:ext cx="1628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mat acadèmiques</a:t>
            </a:r>
            <a:endParaRPr/>
          </a:p>
        </p:txBody>
      </p:sp>
      <p:sp>
        <p:nvSpPr>
          <p:cNvPr id="89" name="Google Shape;89;p15"/>
          <p:cNvSpPr txBox="1"/>
          <p:nvPr/>
        </p:nvSpPr>
        <p:spPr>
          <a:xfrm>
            <a:off x="1436850" y="2846275"/>
            <a:ext cx="1317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mat aplicades</a:t>
            </a:r>
            <a:endParaRPr/>
          </a:p>
        </p:txBody>
      </p:sp>
      <p:sp>
        <p:nvSpPr>
          <p:cNvPr id="90" name="Google Shape;90;p15"/>
          <p:cNvSpPr txBox="1"/>
          <p:nvPr/>
        </p:nvSpPr>
        <p:spPr>
          <a:xfrm>
            <a:off x="6900" y="2187700"/>
            <a:ext cx="1458000" cy="2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2000"/>
              <a:t>2n</a:t>
            </a:r>
            <a:r>
              <a:rPr lang="ca" sz="2000"/>
              <a:t> ESO</a:t>
            </a:r>
            <a:endParaRPr sz="2000"/>
          </a:p>
        </p:txBody>
      </p:sp>
      <p:cxnSp>
        <p:nvCxnSpPr>
          <p:cNvPr id="91" name="Google Shape;91;p15"/>
          <p:cNvCxnSpPr/>
          <p:nvPr/>
        </p:nvCxnSpPr>
        <p:spPr>
          <a:xfrm flipH="1" rot="10800000">
            <a:off x="1124075" y="2425325"/>
            <a:ext cx="286800" cy="4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2" name="Google Shape;92;p15"/>
          <p:cNvSpPr txBox="1"/>
          <p:nvPr/>
        </p:nvSpPr>
        <p:spPr>
          <a:xfrm>
            <a:off x="4072950" y="3354600"/>
            <a:ext cx="1265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200">
                <a:solidFill>
                  <a:srgbClr val="FF0000"/>
                </a:solidFill>
              </a:rPr>
              <a:t>NOTA ESO</a:t>
            </a:r>
            <a:endParaRPr sz="1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/>
          <p:nvPr/>
        </p:nvSpPr>
        <p:spPr>
          <a:xfrm>
            <a:off x="6464950" y="1528100"/>
            <a:ext cx="1653600" cy="22452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6"/>
          <p:cNvSpPr txBox="1"/>
          <p:nvPr/>
        </p:nvSpPr>
        <p:spPr>
          <a:xfrm>
            <a:off x="1996425" y="1074900"/>
            <a:ext cx="1946400" cy="128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Matemàtiques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GH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Tecnologia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Física i química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Ed. Física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EPVA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Música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Castellà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Valencià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Anglés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6"/>
          <p:cNvSpPr txBox="1"/>
          <p:nvPr/>
        </p:nvSpPr>
        <p:spPr>
          <a:xfrm>
            <a:off x="4557625" y="2165400"/>
            <a:ext cx="1244400" cy="10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    Valors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        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    Religió</a:t>
            </a:r>
            <a:endParaRPr/>
          </a:p>
        </p:txBody>
      </p:sp>
      <p:sp>
        <p:nvSpPr>
          <p:cNvPr id="100" name="Google Shape;100;p16"/>
          <p:cNvSpPr txBox="1"/>
          <p:nvPr/>
        </p:nvSpPr>
        <p:spPr>
          <a:xfrm>
            <a:off x="3945650" y="2440650"/>
            <a:ext cx="4218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2800"/>
              <a:t>+</a:t>
            </a:r>
            <a:endParaRPr sz="2800"/>
          </a:p>
        </p:txBody>
      </p:sp>
      <p:sp>
        <p:nvSpPr>
          <p:cNvPr id="101" name="Google Shape;101;p16"/>
          <p:cNvSpPr txBox="1"/>
          <p:nvPr/>
        </p:nvSpPr>
        <p:spPr>
          <a:xfrm>
            <a:off x="5887600" y="2427825"/>
            <a:ext cx="4218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2800"/>
              <a:t>+</a:t>
            </a:r>
            <a:endParaRPr sz="2800"/>
          </a:p>
        </p:txBody>
      </p:sp>
      <p:sp>
        <p:nvSpPr>
          <p:cNvPr id="102" name="Google Shape;102;p16"/>
          <p:cNvSpPr txBox="1"/>
          <p:nvPr/>
        </p:nvSpPr>
        <p:spPr>
          <a:xfrm>
            <a:off x="6602400" y="1633375"/>
            <a:ext cx="1668600" cy="26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Cultura clàssica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Robòtica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Francés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Informàtica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Taller de reforç*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a">
                <a:solidFill>
                  <a:schemeClr val="dk1"/>
                </a:solidFill>
              </a:rPr>
              <a:t>Taller de bicis*</a:t>
            </a:r>
            <a:endParaRPr/>
          </a:p>
        </p:txBody>
      </p:sp>
      <p:sp>
        <p:nvSpPr>
          <p:cNvPr id="103" name="Google Shape;103;p16"/>
          <p:cNvSpPr txBox="1"/>
          <p:nvPr/>
        </p:nvSpPr>
        <p:spPr>
          <a:xfrm>
            <a:off x="6448150" y="1040925"/>
            <a:ext cx="1551000" cy="2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Cursar 1 d’entre: </a:t>
            </a:r>
            <a:endParaRPr/>
          </a:p>
        </p:txBody>
      </p:sp>
      <p:sp>
        <p:nvSpPr>
          <p:cNvPr id="104" name="Google Shape;104;p16"/>
          <p:cNvSpPr txBox="1"/>
          <p:nvPr/>
        </p:nvSpPr>
        <p:spPr>
          <a:xfrm>
            <a:off x="235500" y="2492500"/>
            <a:ext cx="1458000" cy="2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2000"/>
              <a:t>2n ESO</a:t>
            </a:r>
            <a:endParaRPr sz="2000"/>
          </a:p>
        </p:txBody>
      </p:sp>
      <p:sp>
        <p:nvSpPr>
          <p:cNvPr id="105" name="Google Shape;105;p16"/>
          <p:cNvSpPr/>
          <p:nvPr/>
        </p:nvSpPr>
        <p:spPr>
          <a:xfrm>
            <a:off x="1503450" y="985875"/>
            <a:ext cx="197100" cy="3462900"/>
          </a:xfrm>
          <a:prstGeom prst="lef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Alumnat que cursa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 2n d’ESO</a:t>
            </a:r>
            <a:endParaRPr/>
          </a:p>
        </p:txBody>
      </p:sp>
      <p:sp>
        <p:nvSpPr>
          <p:cNvPr id="111" name="Google Shape;111;p1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/>
        </p:nvSpPr>
        <p:spPr>
          <a:xfrm>
            <a:off x="311700" y="2187700"/>
            <a:ext cx="1458000" cy="2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2400"/>
              <a:t>3r ESO</a:t>
            </a:r>
            <a:endParaRPr sz="2400"/>
          </a:p>
        </p:txBody>
      </p:sp>
      <p:sp>
        <p:nvSpPr>
          <p:cNvPr id="117" name="Google Shape;117;p18"/>
          <p:cNvSpPr txBox="1"/>
          <p:nvPr/>
        </p:nvSpPr>
        <p:spPr>
          <a:xfrm>
            <a:off x="1517975" y="711850"/>
            <a:ext cx="1908300" cy="2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/>
              <a:t>4t ESO ensenyaments acadèmics</a:t>
            </a:r>
            <a:endParaRPr sz="1800"/>
          </a:p>
        </p:txBody>
      </p:sp>
      <p:sp>
        <p:nvSpPr>
          <p:cNvPr id="118" name="Google Shape;118;p18"/>
          <p:cNvSpPr txBox="1"/>
          <p:nvPr/>
        </p:nvSpPr>
        <p:spPr>
          <a:xfrm>
            <a:off x="1594175" y="3118725"/>
            <a:ext cx="1850100" cy="8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>
                <a:solidFill>
                  <a:schemeClr val="dk1"/>
                </a:solidFill>
              </a:rPr>
              <a:t>4t ESO ensenyaments aplicats</a:t>
            </a:r>
            <a:endParaRPr sz="1800">
              <a:solidFill>
                <a:schemeClr val="dk1"/>
              </a:solidFill>
            </a:endParaRPr>
          </a:p>
        </p:txBody>
      </p:sp>
      <p:cxnSp>
        <p:nvCxnSpPr>
          <p:cNvPr id="119" name="Google Shape;119;p18"/>
          <p:cNvCxnSpPr>
            <a:stCxn id="116" idx="0"/>
          </p:cNvCxnSpPr>
          <p:nvPr/>
        </p:nvCxnSpPr>
        <p:spPr>
          <a:xfrm flipH="1" rot="10800000">
            <a:off x="1040700" y="1489600"/>
            <a:ext cx="491400" cy="698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0" name="Google Shape;120;p18"/>
          <p:cNvCxnSpPr>
            <a:endCxn id="118" idx="1"/>
          </p:cNvCxnSpPr>
          <p:nvPr/>
        </p:nvCxnSpPr>
        <p:spPr>
          <a:xfrm>
            <a:off x="1134575" y="2797575"/>
            <a:ext cx="459600" cy="737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21" name="Google Shape;121;p18"/>
          <p:cNvSpPr txBox="1"/>
          <p:nvPr/>
        </p:nvSpPr>
        <p:spPr>
          <a:xfrm>
            <a:off x="3552350" y="790500"/>
            <a:ext cx="1458000" cy="59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/>
              <a:t>1r Batxillerat 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2" name="Google Shape;122;p18"/>
          <p:cNvCxnSpPr/>
          <p:nvPr/>
        </p:nvCxnSpPr>
        <p:spPr>
          <a:xfrm>
            <a:off x="3360875" y="3690150"/>
            <a:ext cx="715200" cy="11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23" name="Google Shape;123;p18"/>
          <p:cNvSpPr txBox="1"/>
          <p:nvPr/>
        </p:nvSpPr>
        <p:spPr>
          <a:xfrm>
            <a:off x="4245000" y="3114325"/>
            <a:ext cx="1628100" cy="5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/>
              <a:t>Cicle formatiu de grau mitjà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/>
              <a:t>(2 anys)</a:t>
            </a:r>
            <a:endParaRPr sz="1800"/>
          </a:p>
        </p:txBody>
      </p:sp>
      <p:sp>
        <p:nvSpPr>
          <p:cNvPr id="124" name="Google Shape;124;p18"/>
          <p:cNvSpPr txBox="1"/>
          <p:nvPr/>
        </p:nvSpPr>
        <p:spPr>
          <a:xfrm>
            <a:off x="3240000" y="4302000"/>
            <a:ext cx="1332000" cy="2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Gestió administrativa</a:t>
            </a:r>
            <a:endParaRPr/>
          </a:p>
        </p:txBody>
      </p:sp>
      <p:sp>
        <p:nvSpPr>
          <p:cNvPr id="125" name="Google Shape;125;p18"/>
          <p:cNvSpPr txBox="1"/>
          <p:nvPr/>
        </p:nvSpPr>
        <p:spPr>
          <a:xfrm>
            <a:off x="4514575" y="4302000"/>
            <a:ext cx="1458000" cy="2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Instal·lacions elèctriques</a:t>
            </a:r>
            <a:endParaRPr/>
          </a:p>
        </p:txBody>
      </p:sp>
      <p:cxnSp>
        <p:nvCxnSpPr>
          <p:cNvPr id="126" name="Google Shape;126;p18"/>
          <p:cNvCxnSpPr/>
          <p:nvPr/>
        </p:nvCxnSpPr>
        <p:spPr>
          <a:xfrm flipH="1">
            <a:off x="4129650" y="4055825"/>
            <a:ext cx="584400" cy="28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7" name="Google Shape;127;p18"/>
          <p:cNvCxnSpPr/>
          <p:nvPr/>
        </p:nvCxnSpPr>
        <p:spPr>
          <a:xfrm>
            <a:off x="4736450" y="4063000"/>
            <a:ext cx="236700" cy="28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8" name="Google Shape;128;p18"/>
          <p:cNvCxnSpPr/>
          <p:nvPr/>
        </p:nvCxnSpPr>
        <p:spPr>
          <a:xfrm flipH="1" rot="10800000">
            <a:off x="2263563" y="1665000"/>
            <a:ext cx="1118700" cy="139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triangle"/>
          </a:ln>
        </p:spPr>
      </p:cxnSp>
      <p:cxnSp>
        <p:nvCxnSpPr>
          <p:cNvPr id="129" name="Google Shape;129;p18"/>
          <p:cNvCxnSpPr/>
          <p:nvPr/>
        </p:nvCxnSpPr>
        <p:spPr>
          <a:xfrm>
            <a:off x="2263575" y="1841400"/>
            <a:ext cx="1162800" cy="1437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0" name="Google Shape;130;p18"/>
          <p:cNvSpPr txBox="1"/>
          <p:nvPr/>
        </p:nvSpPr>
        <p:spPr>
          <a:xfrm>
            <a:off x="5266325" y="790500"/>
            <a:ext cx="1628100" cy="59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/>
              <a:t>2n</a:t>
            </a:r>
            <a:r>
              <a:rPr lang="ca" sz="1800"/>
              <a:t> Batxillerat 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8"/>
          <p:cNvSpPr txBox="1"/>
          <p:nvPr/>
        </p:nvSpPr>
        <p:spPr>
          <a:xfrm>
            <a:off x="6870875" y="572050"/>
            <a:ext cx="310800" cy="8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PAU</a:t>
            </a:r>
            <a:endParaRPr/>
          </a:p>
        </p:txBody>
      </p:sp>
      <p:sp>
        <p:nvSpPr>
          <p:cNvPr id="132" name="Google Shape;132;p18"/>
          <p:cNvSpPr txBox="1"/>
          <p:nvPr/>
        </p:nvSpPr>
        <p:spPr>
          <a:xfrm>
            <a:off x="7462925" y="793450"/>
            <a:ext cx="1681200" cy="23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/>
              <a:t>UNIVERSITAT</a:t>
            </a:r>
            <a:endParaRPr sz="1800"/>
          </a:p>
        </p:txBody>
      </p:sp>
      <p:cxnSp>
        <p:nvCxnSpPr>
          <p:cNvPr id="133" name="Google Shape;133;p18"/>
          <p:cNvCxnSpPr/>
          <p:nvPr/>
        </p:nvCxnSpPr>
        <p:spPr>
          <a:xfrm>
            <a:off x="3120100" y="1087950"/>
            <a:ext cx="466200" cy="3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4" name="Google Shape;134;p18"/>
          <p:cNvCxnSpPr/>
          <p:nvPr/>
        </p:nvCxnSpPr>
        <p:spPr>
          <a:xfrm>
            <a:off x="5010350" y="1089450"/>
            <a:ext cx="255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5" name="Google Shape;135;p18"/>
          <p:cNvCxnSpPr/>
          <p:nvPr/>
        </p:nvCxnSpPr>
        <p:spPr>
          <a:xfrm flipH="1" rot="10800000">
            <a:off x="6818225" y="1087950"/>
            <a:ext cx="706200" cy="1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6" name="Google Shape;136;p18"/>
          <p:cNvCxnSpPr/>
          <p:nvPr/>
        </p:nvCxnSpPr>
        <p:spPr>
          <a:xfrm>
            <a:off x="5813125" y="3667825"/>
            <a:ext cx="466200" cy="3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7" name="Google Shape;137;p18"/>
          <p:cNvSpPr txBox="1"/>
          <p:nvPr/>
        </p:nvSpPr>
        <p:spPr>
          <a:xfrm>
            <a:off x="6600350" y="3114325"/>
            <a:ext cx="1968900" cy="5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/>
              <a:t>Cicle formatiu de grau superior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/>
              <a:t>(2 anys)</a:t>
            </a:r>
            <a:endParaRPr sz="1800"/>
          </a:p>
        </p:txBody>
      </p:sp>
      <p:cxnSp>
        <p:nvCxnSpPr>
          <p:cNvPr id="138" name="Google Shape;138;p18"/>
          <p:cNvCxnSpPr/>
          <p:nvPr/>
        </p:nvCxnSpPr>
        <p:spPr>
          <a:xfrm flipH="1" rot="10800000">
            <a:off x="7163900" y="1332200"/>
            <a:ext cx="1014000" cy="1694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9" name="Google Shape;139;p18"/>
          <p:cNvSpPr txBox="1"/>
          <p:nvPr/>
        </p:nvSpPr>
        <p:spPr>
          <a:xfrm>
            <a:off x="6627200" y="4417400"/>
            <a:ext cx="1458000" cy="2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Administració i finances</a:t>
            </a:r>
            <a:endParaRPr/>
          </a:p>
        </p:txBody>
      </p:sp>
      <p:cxnSp>
        <p:nvCxnSpPr>
          <p:cNvPr id="140" name="Google Shape;140;p18"/>
          <p:cNvCxnSpPr/>
          <p:nvPr/>
        </p:nvCxnSpPr>
        <p:spPr>
          <a:xfrm>
            <a:off x="4773475" y="4070400"/>
            <a:ext cx="1021200" cy="303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1" name="Google Shape;141;p18"/>
          <p:cNvCxnSpPr/>
          <p:nvPr/>
        </p:nvCxnSpPr>
        <p:spPr>
          <a:xfrm flipH="1">
            <a:off x="7156625" y="4063000"/>
            <a:ext cx="347700" cy="296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2" name="Google Shape;142;p18"/>
          <p:cNvCxnSpPr/>
          <p:nvPr/>
        </p:nvCxnSpPr>
        <p:spPr>
          <a:xfrm>
            <a:off x="7763350" y="4063000"/>
            <a:ext cx="606900" cy="347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43" name="Google Shape;143;p18"/>
          <p:cNvSpPr txBox="1"/>
          <p:nvPr/>
        </p:nvSpPr>
        <p:spPr>
          <a:xfrm>
            <a:off x="7181725" y="503250"/>
            <a:ext cx="1701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>
                <a:solidFill>
                  <a:srgbClr val="FF0000"/>
                </a:solidFill>
              </a:rPr>
              <a:t>NOTA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44" name="Google Shape;144;p18"/>
          <p:cNvSpPr txBox="1"/>
          <p:nvPr/>
        </p:nvSpPr>
        <p:spPr>
          <a:xfrm>
            <a:off x="5150900" y="1576350"/>
            <a:ext cx="1938900" cy="6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Depén del grau hi ha assignatures que ponderen 0,1 o 0,2</a:t>
            </a:r>
            <a:endParaRPr/>
          </a:p>
        </p:txBody>
      </p:sp>
      <p:cxnSp>
        <p:nvCxnSpPr>
          <p:cNvPr id="145" name="Google Shape;145;p18"/>
          <p:cNvCxnSpPr>
            <a:endCxn id="144" idx="0"/>
          </p:cNvCxnSpPr>
          <p:nvPr/>
        </p:nvCxnSpPr>
        <p:spPr>
          <a:xfrm flipH="1">
            <a:off x="6120350" y="1206450"/>
            <a:ext cx="7500" cy="369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46" name="Google Shape;146;p18"/>
          <p:cNvSpPr txBox="1"/>
          <p:nvPr/>
        </p:nvSpPr>
        <p:spPr>
          <a:xfrm>
            <a:off x="3957800" y="133225"/>
            <a:ext cx="26319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600" u="sng">
                <a:solidFill>
                  <a:srgbClr val="FF0000"/>
                </a:solidFill>
              </a:rPr>
              <a:t>ITINERARIS GENERALS</a:t>
            </a:r>
            <a:endParaRPr sz="1600" u="sng">
              <a:solidFill>
                <a:srgbClr val="FF0000"/>
              </a:solidFill>
            </a:endParaRPr>
          </a:p>
        </p:txBody>
      </p:sp>
      <p:cxnSp>
        <p:nvCxnSpPr>
          <p:cNvPr id="147" name="Google Shape;147;p18"/>
          <p:cNvCxnSpPr/>
          <p:nvPr/>
        </p:nvCxnSpPr>
        <p:spPr>
          <a:xfrm>
            <a:off x="6801250" y="1428350"/>
            <a:ext cx="1265400" cy="1539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48" name="Google Shape;148;p18"/>
          <p:cNvSpPr txBox="1"/>
          <p:nvPr/>
        </p:nvSpPr>
        <p:spPr>
          <a:xfrm>
            <a:off x="355225" y="1709575"/>
            <a:ext cx="1628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mat acadèmiques</a:t>
            </a:r>
            <a:endParaRPr/>
          </a:p>
        </p:txBody>
      </p:sp>
      <p:sp>
        <p:nvSpPr>
          <p:cNvPr id="149" name="Google Shape;149;p18"/>
          <p:cNvSpPr txBox="1"/>
          <p:nvPr/>
        </p:nvSpPr>
        <p:spPr>
          <a:xfrm>
            <a:off x="446250" y="2846275"/>
            <a:ext cx="1317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mat aplicades</a:t>
            </a:r>
            <a:endParaRPr/>
          </a:p>
        </p:txBody>
      </p:sp>
      <p:sp>
        <p:nvSpPr>
          <p:cNvPr id="150" name="Google Shape;150;p18"/>
          <p:cNvSpPr txBox="1"/>
          <p:nvPr/>
        </p:nvSpPr>
        <p:spPr>
          <a:xfrm>
            <a:off x="3234750" y="3354600"/>
            <a:ext cx="1265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200">
                <a:solidFill>
                  <a:srgbClr val="FF0000"/>
                </a:solidFill>
              </a:rPr>
              <a:t>NOTA ESO</a:t>
            </a:r>
            <a:endParaRPr sz="1200">
              <a:solidFill>
                <a:srgbClr val="FF0000"/>
              </a:solidFill>
            </a:endParaRPr>
          </a:p>
        </p:txBody>
      </p:sp>
      <p:sp>
        <p:nvSpPr>
          <p:cNvPr id="151" name="Google Shape;151;p18"/>
          <p:cNvSpPr txBox="1"/>
          <p:nvPr/>
        </p:nvSpPr>
        <p:spPr>
          <a:xfrm>
            <a:off x="5736925" y="4417400"/>
            <a:ext cx="706200" cy="2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u="sng">
                <a:solidFill>
                  <a:schemeClr val="hlink"/>
                </a:solidFill>
                <a:hlinkClick r:id="rId3"/>
              </a:rPr>
              <a:t>Altres</a:t>
            </a:r>
            <a:endParaRPr/>
          </a:p>
        </p:txBody>
      </p:sp>
      <p:sp>
        <p:nvSpPr>
          <p:cNvPr id="152" name="Google Shape;152;p18"/>
          <p:cNvSpPr txBox="1"/>
          <p:nvPr/>
        </p:nvSpPr>
        <p:spPr>
          <a:xfrm>
            <a:off x="8022925" y="4417400"/>
            <a:ext cx="706200" cy="2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u="sng">
                <a:solidFill>
                  <a:schemeClr val="hlink"/>
                </a:solidFill>
                <a:hlinkClick r:id="rId4"/>
              </a:rPr>
              <a:t>Altres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9"/>
          <p:cNvSpPr/>
          <p:nvPr/>
        </p:nvSpPr>
        <p:spPr>
          <a:xfrm>
            <a:off x="7379350" y="1007950"/>
            <a:ext cx="1653600" cy="25266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9"/>
          <p:cNvSpPr txBox="1"/>
          <p:nvPr/>
        </p:nvSpPr>
        <p:spPr>
          <a:xfrm>
            <a:off x="311700" y="2187700"/>
            <a:ext cx="1458000" cy="2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2400"/>
              <a:t>2n ESO</a:t>
            </a:r>
            <a:endParaRPr sz="2400"/>
          </a:p>
        </p:txBody>
      </p:sp>
      <p:sp>
        <p:nvSpPr>
          <p:cNvPr id="159" name="Google Shape;159;p19"/>
          <p:cNvSpPr txBox="1"/>
          <p:nvPr/>
        </p:nvSpPr>
        <p:spPr>
          <a:xfrm>
            <a:off x="1670375" y="711850"/>
            <a:ext cx="2205300" cy="2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2000"/>
              <a:t>3r ESO 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600"/>
              <a:t>(amb matemàtiques acadèmiques)</a:t>
            </a:r>
            <a:endParaRPr sz="1600"/>
          </a:p>
        </p:txBody>
      </p:sp>
      <p:sp>
        <p:nvSpPr>
          <p:cNvPr id="160" name="Google Shape;160;p19"/>
          <p:cNvSpPr txBox="1"/>
          <p:nvPr/>
        </p:nvSpPr>
        <p:spPr>
          <a:xfrm>
            <a:off x="1746575" y="3118725"/>
            <a:ext cx="1850100" cy="8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2000">
                <a:solidFill>
                  <a:schemeClr val="dk1"/>
                </a:solidFill>
              </a:rPr>
              <a:t>3r d’ESO 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600">
                <a:solidFill>
                  <a:schemeClr val="dk1"/>
                </a:solidFill>
              </a:rPr>
              <a:t>(amb matemàtiques aplicades)</a:t>
            </a:r>
            <a:r>
              <a:rPr lang="ca" sz="2000">
                <a:solidFill>
                  <a:schemeClr val="dk1"/>
                </a:solidFill>
              </a:rPr>
              <a:t> </a:t>
            </a:r>
            <a:endParaRPr sz="2000">
              <a:solidFill>
                <a:schemeClr val="dk1"/>
              </a:solidFill>
            </a:endParaRPr>
          </a:p>
        </p:txBody>
      </p:sp>
      <p:sp>
        <p:nvSpPr>
          <p:cNvPr id="161" name="Google Shape;161;p19"/>
          <p:cNvSpPr txBox="1"/>
          <p:nvPr/>
        </p:nvSpPr>
        <p:spPr>
          <a:xfrm>
            <a:off x="3825225" y="1074900"/>
            <a:ext cx="1946400" cy="128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GH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Biologia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Física i química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Ed. Física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EPVA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Música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Castellà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Valencià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Anglés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9"/>
          <p:cNvSpPr txBox="1"/>
          <p:nvPr/>
        </p:nvSpPr>
        <p:spPr>
          <a:xfrm>
            <a:off x="5548225" y="2013000"/>
            <a:ext cx="1244400" cy="10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    Valors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        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    Religió</a:t>
            </a:r>
            <a:endParaRPr/>
          </a:p>
        </p:txBody>
      </p:sp>
      <p:sp>
        <p:nvSpPr>
          <p:cNvPr id="163" name="Google Shape;163;p19"/>
          <p:cNvSpPr txBox="1"/>
          <p:nvPr/>
        </p:nvSpPr>
        <p:spPr>
          <a:xfrm>
            <a:off x="5164850" y="2288250"/>
            <a:ext cx="4218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2800"/>
              <a:t>+</a:t>
            </a:r>
            <a:endParaRPr sz="2800"/>
          </a:p>
        </p:txBody>
      </p:sp>
      <p:sp>
        <p:nvSpPr>
          <p:cNvPr id="164" name="Google Shape;164;p19"/>
          <p:cNvSpPr txBox="1"/>
          <p:nvPr/>
        </p:nvSpPr>
        <p:spPr>
          <a:xfrm>
            <a:off x="6878200" y="2275425"/>
            <a:ext cx="4218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2800"/>
              <a:t>+</a:t>
            </a:r>
            <a:endParaRPr sz="2800"/>
          </a:p>
        </p:txBody>
      </p:sp>
      <p:sp>
        <p:nvSpPr>
          <p:cNvPr id="165" name="Google Shape;165;p19"/>
          <p:cNvSpPr txBox="1"/>
          <p:nvPr/>
        </p:nvSpPr>
        <p:spPr>
          <a:xfrm>
            <a:off x="7364400" y="1099975"/>
            <a:ext cx="1668600" cy="26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Cultura clàssica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Tecnologia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Francés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IAEE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Comp. oral anglés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TIC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Taller de reforç*</a:t>
            </a:r>
            <a:endParaRPr/>
          </a:p>
        </p:txBody>
      </p:sp>
      <p:cxnSp>
        <p:nvCxnSpPr>
          <p:cNvPr id="166" name="Google Shape;166;p19"/>
          <p:cNvCxnSpPr>
            <a:stCxn id="158" idx="0"/>
          </p:cNvCxnSpPr>
          <p:nvPr/>
        </p:nvCxnSpPr>
        <p:spPr>
          <a:xfrm flipH="1" rot="10800000">
            <a:off x="1040700" y="1183000"/>
            <a:ext cx="610800" cy="1004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7" name="Google Shape;167;p19"/>
          <p:cNvCxnSpPr/>
          <p:nvPr/>
        </p:nvCxnSpPr>
        <p:spPr>
          <a:xfrm>
            <a:off x="1072150" y="2785100"/>
            <a:ext cx="566700" cy="998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68" name="Google Shape;168;p19"/>
          <p:cNvSpPr txBox="1"/>
          <p:nvPr/>
        </p:nvSpPr>
        <p:spPr>
          <a:xfrm>
            <a:off x="7362550" y="583725"/>
            <a:ext cx="1551000" cy="2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Cursar 2 d’entre: </a:t>
            </a:r>
            <a:endParaRPr/>
          </a:p>
        </p:txBody>
      </p:sp>
      <p:sp>
        <p:nvSpPr>
          <p:cNvPr id="169" name="Google Shape;169;p19"/>
          <p:cNvSpPr txBox="1"/>
          <p:nvPr/>
        </p:nvSpPr>
        <p:spPr>
          <a:xfrm>
            <a:off x="1249125" y="300425"/>
            <a:ext cx="2988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u="sng">
                <a:solidFill>
                  <a:srgbClr val="FF0000"/>
                </a:solidFill>
              </a:rPr>
              <a:t>Itinerari per a cursar batxillerat</a:t>
            </a:r>
            <a:endParaRPr u="sng">
              <a:solidFill>
                <a:srgbClr val="FF0000"/>
              </a:solidFill>
            </a:endParaRPr>
          </a:p>
        </p:txBody>
      </p:sp>
      <p:sp>
        <p:nvSpPr>
          <p:cNvPr id="170" name="Google Shape;170;p19"/>
          <p:cNvSpPr txBox="1"/>
          <p:nvPr/>
        </p:nvSpPr>
        <p:spPr>
          <a:xfrm>
            <a:off x="1229075" y="4457775"/>
            <a:ext cx="2341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u="sng">
                <a:solidFill>
                  <a:srgbClr val="FF0000"/>
                </a:solidFill>
              </a:rPr>
              <a:t>Itinerari per a cursar cicles</a:t>
            </a:r>
            <a:endParaRPr u="sng">
              <a:solidFill>
                <a:srgbClr val="FF0000"/>
              </a:solidFill>
            </a:endParaRPr>
          </a:p>
        </p:txBody>
      </p:sp>
      <p:sp>
        <p:nvSpPr>
          <p:cNvPr id="171" name="Google Shape;171;p19"/>
          <p:cNvSpPr txBox="1"/>
          <p:nvPr/>
        </p:nvSpPr>
        <p:spPr>
          <a:xfrm>
            <a:off x="3241500" y="2277500"/>
            <a:ext cx="421800" cy="4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2800"/>
              <a:t>+</a:t>
            </a:r>
            <a:endParaRPr sz="2800"/>
          </a:p>
        </p:txBody>
      </p:sp>
      <p:cxnSp>
        <p:nvCxnSpPr>
          <p:cNvPr id="172" name="Google Shape;172;p19"/>
          <p:cNvCxnSpPr/>
          <p:nvPr/>
        </p:nvCxnSpPr>
        <p:spPr>
          <a:xfrm flipH="1">
            <a:off x="603550" y="2846725"/>
            <a:ext cx="300" cy="840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73" name="Google Shape;173;p19"/>
          <p:cNvSpPr txBox="1"/>
          <p:nvPr/>
        </p:nvSpPr>
        <p:spPr>
          <a:xfrm>
            <a:off x="285700" y="3744075"/>
            <a:ext cx="831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 u="sng">
                <a:solidFill>
                  <a:schemeClr val="hlink"/>
                </a:solidFill>
                <a:hlinkClick r:id="rId3"/>
              </a:rPr>
              <a:t>FPB</a:t>
            </a:r>
            <a:endParaRPr sz="18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Alumnat que cursa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 3r d’ESO</a:t>
            </a:r>
            <a:endParaRPr/>
          </a:p>
        </p:txBody>
      </p:sp>
      <p:sp>
        <p:nvSpPr>
          <p:cNvPr id="179" name="Google Shape;179;p2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1"/>
          <p:cNvSpPr txBox="1"/>
          <p:nvPr/>
        </p:nvSpPr>
        <p:spPr>
          <a:xfrm>
            <a:off x="311700" y="2187700"/>
            <a:ext cx="1458000" cy="2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2400"/>
              <a:t>3r ESO</a:t>
            </a:r>
            <a:endParaRPr sz="2400"/>
          </a:p>
        </p:txBody>
      </p:sp>
      <p:sp>
        <p:nvSpPr>
          <p:cNvPr id="185" name="Google Shape;185;p21"/>
          <p:cNvSpPr txBox="1"/>
          <p:nvPr/>
        </p:nvSpPr>
        <p:spPr>
          <a:xfrm>
            <a:off x="1517975" y="711850"/>
            <a:ext cx="1908300" cy="2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/>
              <a:t>4t ESO ensenyaments acadèmics</a:t>
            </a:r>
            <a:endParaRPr sz="1800"/>
          </a:p>
        </p:txBody>
      </p:sp>
      <p:sp>
        <p:nvSpPr>
          <p:cNvPr id="186" name="Google Shape;186;p21"/>
          <p:cNvSpPr txBox="1"/>
          <p:nvPr/>
        </p:nvSpPr>
        <p:spPr>
          <a:xfrm>
            <a:off x="1517975" y="3118725"/>
            <a:ext cx="1850100" cy="8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900">
                <a:solidFill>
                  <a:schemeClr val="dk1"/>
                </a:solidFill>
              </a:rPr>
              <a:t>4t ESO ensenyaments aplicats</a:t>
            </a:r>
            <a:endParaRPr sz="1900">
              <a:solidFill>
                <a:schemeClr val="dk1"/>
              </a:solidFill>
            </a:endParaRPr>
          </a:p>
        </p:txBody>
      </p:sp>
      <p:cxnSp>
        <p:nvCxnSpPr>
          <p:cNvPr id="187" name="Google Shape;187;p21"/>
          <p:cNvCxnSpPr>
            <a:stCxn id="184" idx="0"/>
          </p:cNvCxnSpPr>
          <p:nvPr/>
        </p:nvCxnSpPr>
        <p:spPr>
          <a:xfrm flipH="1" rot="10800000">
            <a:off x="1040700" y="1489600"/>
            <a:ext cx="491400" cy="698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8" name="Google Shape;188;p21"/>
          <p:cNvCxnSpPr>
            <a:endCxn id="186" idx="1"/>
          </p:cNvCxnSpPr>
          <p:nvPr/>
        </p:nvCxnSpPr>
        <p:spPr>
          <a:xfrm>
            <a:off x="1058375" y="2797575"/>
            <a:ext cx="459600" cy="737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89" name="Google Shape;189;p21"/>
          <p:cNvSpPr txBox="1"/>
          <p:nvPr/>
        </p:nvSpPr>
        <p:spPr>
          <a:xfrm>
            <a:off x="3552350" y="790500"/>
            <a:ext cx="1458000" cy="59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/>
              <a:t>1r Batxillerat 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90" name="Google Shape;190;p21"/>
          <p:cNvCxnSpPr/>
          <p:nvPr/>
        </p:nvCxnSpPr>
        <p:spPr>
          <a:xfrm>
            <a:off x="3500500" y="3712525"/>
            <a:ext cx="719700" cy="1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91" name="Google Shape;191;p21"/>
          <p:cNvSpPr txBox="1"/>
          <p:nvPr/>
        </p:nvSpPr>
        <p:spPr>
          <a:xfrm>
            <a:off x="4473600" y="3114325"/>
            <a:ext cx="1628100" cy="5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/>
              <a:t>Cicle formatiu de grau mitjà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/>
              <a:t>(2 anys)</a:t>
            </a:r>
            <a:endParaRPr sz="1800"/>
          </a:p>
        </p:txBody>
      </p:sp>
      <p:sp>
        <p:nvSpPr>
          <p:cNvPr id="192" name="Google Shape;192;p21"/>
          <p:cNvSpPr txBox="1"/>
          <p:nvPr/>
        </p:nvSpPr>
        <p:spPr>
          <a:xfrm>
            <a:off x="3240000" y="4302000"/>
            <a:ext cx="1332000" cy="2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Gestió administrativa</a:t>
            </a:r>
            <a:endParaRPr/>
          </a:p>
        </p:txBody>
      </p:sp>
      <p:sp>
        <p:nvSpPr>
          <p:cNvPr id="193" name="Google Shape;193;p21"/>
          <p:cNvSpPr txBox="1"/>
          <p:nvPr/>
        </p:nvSpPr>
        <p:spPr>
          <a:xfrm>
            <a:off x="4514575" y="4302000"/>
            <a:ext cx="1458000" cy="2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Instal·lacions elèctriques</a:t>
            </a:r>
            <a:endParaRPr/>
          </a:p>
        </p:txBody>
      </p:sp>
      <p:cxnSp>
        <p:nvCxnSpPr>
          <p:cNvPr id="194" name="Google Shape;194;p21"/>
          <p:cNvCxnSpPr/>
          <p:nvPr/>
        </p:nvCxnSpPr>
        <p:spPr>
          <a:xfrm flipH="1">
            <a:off x="4129650" y="4055825"/>
            <a:ext cx="584400" cy="28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95" name="Google Shape;195;p21"/>
          <p:cNvCxnSpPr/>
          <p:nvPr/>
        </p:nvCxnSpPr>
        <p:spPr>
          <a:xfrm>
            <a:off x="4736450" y="4063000"/>
            <a:ext cx="236700" cy="28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96" name="Google Shape;196;p21"/>
          <p:cNvCxnSpPr/>
          <p:nvPr/>
        </p:nvCxnSpPr>
        <p:spPr>
          <a:xfrm flipH="1" rot="10800000">
            <a:off x="2263563" y="1665000"/>
            <a:ext cx="1118700" cy="139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triangle"/>
          </a:ln>
        </p:spPr>
      </p:cxnSp>
      <p:cxnSp>
        <p:nvCxnSpPr>
          <p:cNvPr id="197" name="Google Shape;197;p21"/>
          <p:cNvCxnSpPr/>
          <p:nvPr/>
        </p:nvCxnSpPr>
        <p:spPr>
          <a:xfrm>
            <a:off x="2263575" y="1841400"/>
            <a:ext cx="1162800" cy="1437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98" name="Google Shape;198;p21"/>
          <p:cNvSpPr txBox="1"/>
          <p:nvPr/>
        </p:nvSpPr>
        <p:spPr>
          <a:xfrm>
            <a:off x="5266325" y="790500"/>
            <a:ext cx="1628100" cy="59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/>
              <a:t>2n Batxillerat 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21"/>
          <p:cNvSpPr txBox="1"/>
          <p:nvPr/>
        </p:nvSpPr>
        <p:spPr>
          <a:xfrm>
            <a:off x="6870875" y="572050"/>
            <a:ext cx="310800" cy="8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PAU</a:t>
            </a:r>
            <a:endParaRPr/>
          </a:p>
        </p:txBody>
      </p:sp>
      <p:sp>
        <p:nvSpPr>
          <p:cNvPr id="200" name="Google Shape;200;p21"/>
          <p:cNvSpPr txBox="1"/>
          <p:nvPr/>
        </p:nvSpPr>
        <p:spPr>
          <a:xfrm>
            <a:off x="7462925" y="793450"/>
            <a:ext cx="1681200" cy="23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/>
              <a:t>UNIVERSITAT</a:t>
            </a:r>
            <a:endParaRPr sz="1800"/>
          </a:p>
        </p:txBody>
      </p:sp>
      <p:cxnSp>
        <p:nvCxnSpPr>
          <p:cNvPr id="201" name="Google Shape;201;p21"/>
          <p:cNvCxnSpPr/>
          <p:nvPr/>
        </p:nvCxnSpPr>
        <p:spPr>
          <a:xfrm>
            <a:off x="3120100" y="1087950"/>
            <a:ext cx="466200" cy="3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02" name="Google Shape;202;p21"/>
          <p:cNvCxnSpPr/>
          <p:nvPr/>
        </p:nvCxnSpPr>
        <p:spPr>
          <a:xfrm>
            <a:off x="5010350" y="1089450"/>
            <a:ext cx="255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03" name="Google Shape;203;p21"/>
          <p:cNvCxnSpPr/>
          <p:nvPr/>
        </p:nvCxnSpPr>
        <p:spPr>
          <a:xfrm flipH="1" rot="10800000">
            <a:off x="6818225" y="1087950"/>
            <a:ext cx="706200" cy="1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04" name="Google Shape;204;p21"/>
          <p:cNvCxnSpPr/>
          <p:nvPr/>
        </p:nvCxnSpPr>
        <p:spPr>
          <a:xfrm>
            <a:off x="6041725" y="3667825"/>
            <a:ext cx="466200" cy="3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05" name="Google Shape;205;p21"/>
          <p:cNvSpPr txBox="1"/>
          <p:nvPr/>
        </p:nvSpPr>
        <p:spPr>
          <a:xfrm>
            <a:off x="6600350" y="3114325"/>
            <a:ext cx="1968900" cy="5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/>
              <a:t>Cicle formatiu de grau superior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/>
              <a:t>(2 anys)</a:t>
            </a:r>
            <a:endParaRPr sz="1800"/>
          </a:p>
        </p:txBody>
      </p:sp>
      <p:cxnSp>
        <p:nvCxnSpPr>
          <p:cNvPr id="206" name="Google Shape;206;p21"/>
          <p:cNvCxnSpPr/>
          <p:nvPr/>
        </p:nvCxnSpPr>
        <p:spPr>
          <a:xfrm flipH="1" rot="10800000">
            <a:off x="7163900" y="1332200"/>
            <a:ext cx="1014000" cy="1694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07" name="Google Shape;207;p21"/>
          <p:cNvSpPr txBox="1"/>
          <p:nvPr/>
        </p:nvSpPr>
        <p:spPr>
          <a:xfrm>
            <a:off x="5736925" y="4417400"/>
            <a:ext cx="706200" cy="2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u="sng">
                <a:solidFill>
                  <a:schemeClr val="hlink"/>
                </a:solidFill>
                <a:hlinkClick r:id="rId3"/>
              </a:rPr>
              <a:t>Altres</a:t>
            </a:r>
            <a:endParaRPr/>
          </a:p>
        </p:txBody>
      </p:sp>
      <p:sp>
        <p:nvSpPr>
          <p:cNvPr id="208" name="Google Shape;208;p21"/>
          <p:cNvSpPr txBox="1"/>
          <p:nvPr/>
        </p:nvSpPr>
        <p:spPr>
          <a:xfrm>
            <a:off x="6627200" y="4417400"/>
            <a:ext cx="1458000" cy="2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Administració i finances</a:t>
            </a:r>
            <a:endParaRPr/>
          </a:p>
        </p:txBody>
      </p:sp>
      <p:sp>
        <p:nvSpPr>
          <p:cNvPr id="209" name="Google Shape;209;p21"/>
          <p:cNvSpPr txBox="1"/>
          <p:nvPr/>
        </p:nvSpPr>
        <p:spPr>
          <a:xfrm>
            <a:off x="8230150" y="4540200"/>
            <a:ext cx="706200" cy="2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u="sng">
                <a:solidFill>
                  <a:schemeClr val="hlink"/>
                </a:solidFill>
                <a:hlinkClick r:id="rId4"/>
              </a:rPr>
              <a:t>Altres</a:t>
            </a:r>
            <a:endParaRPr/>
          </a:p>
        </p:txBody>
      </p:sp>
      <p:cxnSp>
        <p:nvCxnSpPr>
          <p:cNvPr id="210" name="Google Shape;210;p21"/>
          <p:cNvCxnSpPr/>
          <p:nvPr/>
        </p:nvCxnSpPr>
        <p:spPr>
          <a:xfrm>
            <a:off x="4773475" y="4070400"/>
            <a:ext cx="1021200" cy="303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11" name="Google Shape;211;p21"/>
          <p:cNvCxnSpPr/>
          <p:nvPr/>
        </p:nvCxnSpPr>
        <p:spPr>
          <a:xfrm flipH="1">
            <a:off x="7156625" y="4063000"/>
            <a:ext cx="347700" cy="296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12" name="Google Shape;212;p21"/>
          <p:cNvCxnSpPr/>
          <p:nvPr/>
        </p:nvCxnSpPr>
        <p:spPr>
          <a:xfrm>
            <a:off x="7763350" y="4063000"/>
            <a:ext cx="606900" cy="347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13" name="Google Shape;213;p21"/>
          <p:cNvSpPr txBox="1"/>
          <p:nvPr/>
        </p:nvSpPr>
        <p:spPr>
          <a:xfrm>
            <a:off x="7181725" y="503250"/>
            <a:ext cx="1701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>
                <a:solidFill>
                  <a:srgbClr val="FF0000"/>
                </a:solidFill>
              </a:rPr>
              <a:t>NOTA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214" name="Google Shape;214;p21"/>
          <p:cNvSpPr txBox="1"/>
          <p:nvPr/>
        </p:nvSpPr>
        <p:spPr>
          <a:xfrm>
            <a:off x="5150900" y="1576350"/>
            <a:ext cx="1938900" cy="6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Depén del grau hi ha assignatures que ponderen 0,1 o 0,2</a:t>
            </a:r>
            <a:endParaRPr/>
          </a:p>
        </p:txBody>
      </p:sp>
      <p:cxnSp>
        <p:nvCxnSpPr>
          <p:cNvPr id="215" name="Google Shape;215;p21"/>
          <p:cNvCxnSpPr>
            <a:endCxn id="214" idx="0"/>
          </p:cNvCxnSpPr>
          <p:nvPr/>
        </p:nvCxnSpPr>
        <p:spPr>
          <a:xfrm flipH="1">
            <a:off x="6120350" y="1206450"/>
            <a:ext cx="7500" cy="369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16" name="Google Shape;216;p21"/>
          <p:cNvSpPr txBox="1"/>
          <p:nvPr/>
        </p:nvSpPr>
        <p:spPr>
          <a:xfrm>
            <a:off x="3957800" y="133225"/>
            <a:ext cx="26694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600" u="sng">
                <a:solidFill>
                  <a:srgbClr val="FF0000"/>
                </a:solidFill>
              </a:rPr>
              <a:t>ITINERARIS GENERALS</a:t>
            </a:r>
            <a:endParaRPr sz="1600" u="sng">
              <a:solidFill>
                <a:srgbClr val="FF0000"/>
              </a:solidFill>
            </a:endParaRPr>
          </a:p>
        </p:txBody>
      </p:sp>
      <p:cxnSp>
        <p:nvCxnSpPr>
          <p:cNvPr id="217" name="Google Shape;217;p21"/>
          <p:cNvCxnSpPr/>
          <p:nvPr/>
        </p:nvCxnSpPr>
        <p:spPr>
          <a:xfrm>
            <a:off x="6801250" y="1428350"/>
            <a:ext cx="1265400" cy="1539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18" name="Google Shape;218;p21"/>
          <p:cNvSpPr txBox="1"/>
          <p:nvPr/>
        </p:nvSpPr>
        <p:spPr>
          <a:xfrm>
            <a:off x="355225" y="1709575"/>
            <a:ext cx="1628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mat acadèmiques</a:t>
            </a:r>
            <a:endParaRPr/>
          </a:p>
        </p:txBody>
      </p:sp>
      <p:sp>
        <p:nvSpPr>
          <p:cNvPr id="219" name="Google Shape;219;p21"/>
          <p:cNvSpPr txBox="1"/>
          <p:nvPr/>
        </p:nvSpPr>
        <p:spPr>
          <a:xfrm>
            <a:off x="446250" y="2846275"/>
            <a:ext cx="1317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mat aplicades</a:t>
            </a:r>
            <a:endParaRPr/>
          </a:p>
        </p:txBody>
      </p:sp>
      <p:sp>
        <p:nvSpPr>
          <p:cNvPr id="220" name="Google Shape;220;p21"/>
          <p:cNvSpPr txBox="1"/>
          <p:nvPr/>
        </p:nvSpPr>
        <p:spPr>
          <a:xfrm>
            <a:off x="3387150" y="3354600"/>
            <a:ext cx="1265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200">
                <a:solidFill>
                  <a:srgbClr val="FF0000"/>
                </a:solidFill>
              </a:rPr>
              <a:t>NOTA ESO</a:t>
            </a:r>
            <a:endParaRPr sz="1200">
              <a:solidFill>
                <a:srgbClr val="FF0000"/>
              </a:solidFill>
            </a:endParaRPr>
          </a:p>
        </p:txBody>
      </p:sp>
      <p:sp>
        <p:nvSpPr>
          <p:cNvPr id="221" name="Google Shape;221;p21"/>
          <p:cNvSpPr txBox="1"/>
          <p:nvPr/>
        </p:nvSpPr>
        <p:spPr>
          <a:xfrm>
            <a:off x="3215675" y="3687500"/>
            <a:ext cx="1400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200">
                <a:solidFill>
                  <a:srgbClr val="FF0000"/>
                </a:solidFill>
              </a:rPr>
              <a:t>PROVA 17 anys</a:t>
            </a:r>
            <a:endParaRPr sz="1200">
              <a:solidFill>
                <a:srgbClr val="FF0000"/>
              </a:solidFill>
            </a:endParaRPr>
          </a:p>
        </p:txBody>
      </p:sp>
      <p:sp>
        <p:nvSpPr>
          <p:cNvPr id="222" name="Google Shape;222;p21"/>
          <p:cNvSpPr txBox="1"/>
          <p:nvPr/>
        </p:nvSpPr>
        <p:spPr>
          <a:xfrm>
            <a:off x="8101700" y="2448925"/>
            <a:ext cx="951000" cy="3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200">
                <a:solidFill>
                  <a:srgbClr val="FF0000"/>
                </a:solidFill>
              </a:rPr>
              <a:t>NOTA batx</a:t>
            </a:r>
            <a:endParaRPr sz="12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000">
                <a:solidFill>
                  <a:srgbClr val="FF0000"/>
                </a:solidFill>
              </a:rPr>
              <a:t>       O</a:t>
            </a:r>
            <a:endParaRPr sz="1000">
              <a:solidFill>
                <a:srgbClr val="FF0000"/>
              </a:solidFill>
            </a:endParaRPr>
          </a:p>
        </p:txBody>
      </p:sp>
      <p:sp>
        <p:nvSpPr>
          <p:cNvPr id="223" name="Google Shape;223;p21"/>
          <p:cNvSpPr txBox="1"/>
          <p:nvPr/>
        </p:nvSpPr>
        <p:spPr>
          <a:xfrm>
            <a:off x="8101700" y="2769600"/>
            <a:ext cx="9510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200">
                <a:solidFill>
                  <a:srgbClr val="FF0000"/>
                </a:solidFill>
              </a:rPr>
              <a:t>PROVA </a:t>
            </a:r>
            <a:r>
              <a:rPr lang="ca" sz="1000">
                <a:solidFill>
                  <a:srgbClr val="FF0000"/>
                </a:solidFill>
              </a:rPr>
              <a:t>19 ANYS</a:t>
            </a:r>
            <a:endParaRPr sz="1000">
              <a:solidFill>
                <a:srgbClr val="FF0000"/>
              </a:solidFill>
            </a:endParaRPr>
          </a:p>
        </p:txBody>
      </p:sp>
      <p:cxnSp>
        <p:nvCxnSpPr>
          <p:cNvPr id="224" name="Google Shape;224;p21"/>
          <p:cNvCxnSpPr/>
          <p:nvPr/>
        </p:nvCxnSpPr>
        <p:spPr>
          <a:xfrm flipH="1">
            <a:off x="412150" y="2745975"/>
            <a:ext cx="300" cy="840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25" name="Google Shape;225;p21"/>
          <p:cNvSpPr txBox="1"/>
          <p:nvPr/>
        </p:nvSpPr>
        <p:spPr>
          <a:xfrm>
            <a:off x="133300" y="3591675"/>
            <a:ext cx="831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 u="sng">
                <a:solidFill>
                  <a:schemeClr val="hlink"/>
                </a:solidFill>
                <a:hlinkClick r:id="rId5"/>
              </a:rPr>
              <a:t>FPB</a:t>
            </a:r>
            <a:endParaRPr sz="18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