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84" r:id="rId4"/>
    <p:sldId id="272" r:id="rId5"/>
    <p:sldId id="273" r:id="rId6"/>
    <p:sldId id="285" r:id="rId7"/>
    <p:sldId id="276" r:id="rId8"/>
    <p:sldId id="277" r:id="rId9"/>
    <p:sldId id="278" r:id="rId10"/>
    <p:sldId id="279" r:id="rId11"/>
    <p:sldId id="286" r:id="rId12"/>
    <p:sldId id="281" r:id="rId13"/>
    <p:sldId id="287" r:id="rId14"/>
    <p:sldId id="289" r:id="rId15"/>
    <p:sldId id="263" r:id="rId16"/>
    <p:sldId id="264" r:id="rId17"/>
    <p:sldId id="270" r:id="rId18"/>
    <p:sldId id="265" r:id="rId19"/>
    <p:sldId id="266" r:id="rId20"/>
    <p:sldId id="268" r:id="rId21"/>
    <p:sldId id="26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AF9F-C3C2-49D4-A0C3-A86F789136B8}" type="datetimeFigureOut">
              <a:rPr lang="es-ES" smtClean="0"/>
              <a:pPr/>
              <a:t>23/05/2025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917-1449-42CB-855F-7E53301172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AF9F-C3C2-49D4-A0C3-A86F789136B8}" type="datetimeFigureOut">
              <a:rPr lang="es-ES" smtClean="0"/>
              <a:pPr/>
              <a:t>23/05/2025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917-1449-42CB-855F-7E53301172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AF9F-C3C2-49D4-A0C3-A86F789136B8}" type="datetimeFigureOut">
              <a:rPr lang="es-ES" smtClean="0"/>
              <a:pPr/>
              <a:t>23/05/2025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917-1449-42CB-855F-7E53301172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AF9F-C3C2-49D4-A0C3-A86F789136B8}" type="datetimeFigureOut">
              <a:rPr lang="es-ES" smtClean="0"/>
              <a:pPr/>
              <a:t>23/05/2025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917-1449-42CB-855F-7E53301172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AF9F-C3C2-49D4-A0C3-A86F789136B8}" type="datetimeFigureOut">
              <a:rPr lang="es-ES" smtClean="0"/>
              <a:pPr/>
              <a:t>23/05/2025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917-1449-42CB-855F-7E53301172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AF9F-C3C2-49D4-A0C3-A86F789136B8}" type="datetimeFigureOut">
              <a:rPr lang="es-ES" smtClean="0"/>
              <a:pPr/>
              <a:t>23/05/2025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917-1449-42CB-855F-7E53301172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AF9F-C3C2-49D4-A0C3-A86F789136B8}" type="datetimeFigureOut">
              <a:rPr lang="es-ES" smtClean="0"/>
              <a:pPr/>
              <a:t>23/05/2025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917-1449-42CB-855F-7E53301172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AF9F-C3C2-49D4-A0C3-A86F789136B8}" type="datetimeFigureOut">
              <a:rPr lang="es-ES" smtClean="0"/>
              <a:pPr/>
              <a:t>23/05/2025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917-1449-42CB-855F-7E53301172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AF9F-C3C2-49D4-A0C3-A86F789136B8}" type="datetimeFigureOut">
              <a:rPr lang="es-ES" smtClean="0"/>
              <a:pPr/>
              <a:t>23/05/2025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917-1449-42CB-855F-7E53301172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AF9F-C3C2-49D4-A0C3-A86F789136B8}" type="datetimeFigureOut">
              <a:rPr lang="es-ES" smtClean="0"/>
              <a:pPr/>
              <a:t>23/05/2025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917-1449-42CB-855F-7E53301172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AF9F-C3C2-49D4-A0C3-A86F789136B8}" type="datetimeFigureOut">
              <a:rPr lang="es-ES" smtClean="0"/>
              <a:pPr/>
              <a:t>23/05/2025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917-1449-42CB-855F-7E53301172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7AF9F-C3C2-49D4-A0C3-A86F789136B8}" type="datetimeFigureOut">
              <a:rPr lang="es-ES" smtClean="0"/>
              <a:pPr/>
              <a:t>23/05/2025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4917-1449-42CB-855F-7E53301172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way.office.com/F477xzjhQLqKTuYx?ref=Lin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s-ES" dirty="0" err="1"/>
              <a:t>Benvingudes</a:t>
            </a:r>
            <a:r>
              <a:rPr lang="es-ES" dirty="0"/>
              <a:t> al LLUÍS VIVES</a:t>
            </a:r>
          </a:p>
        </p:txBody>
      </p:sp>
      <p:pic>
        <p:nvPicPr>
          <p:cNvPr id="1026" name="Picture 2" descr="Archivo:IES Luis Vives 1.JPG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616624" cy="3744415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Benvinguts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 LLUÍS VIVES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4767277" cy="668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4667440" cy="33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-4354"/>
            <a:ext cx="5572163" cy="686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Taller relaciones digitales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es-ES" dirty="0">
                <a:hlinkClick r:id="rId2"/>
              </a:rPr>
              <a:t>Infografía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28868"/>
            <a:ext cx="81021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7868"/>
            <a:ext cx="8429684" cy="632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19106"/>
            <a:ext cx="2666992" cy="666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</a:t>
            </a:r>
            <a:r>
              <a:rPr lang="es-ES" dirty="0" err="1"/>
              <a:t>Horari</a:t>
            </a:r>
            <a:r>
              <a:rPr lang="es-ES" dirty="0"/>
              <a:t> escolar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dirty="0"/>
              <a:t>08:00 – 08:52 1a hora</a:t>
            </a:r>
          </a:p>
          <a:p>
            <a:pPr>
              <a:buNone/>
            </a:pPr>
            <a:r>
              <a:rPr lang="ca-ES" dirty="0"/>
              <a:t>08:52 – 09:44 2a hora</a:t>
            </a:r>
          </a:p>
          <a:p>
            <a:pPr>
              <a:buNone/>
            </a:pPr>
            <a:r>
              <a:rPr lang="ca-ES" dirty="0"/>
              <a:t>09:44 – 10:36  3a hora</a:t>
            </a:r>
          </a:p>
          <a:p>
            <a:pPr>
              <a:buNone/>
            </a:pPr>
            <a:r>
              <a:rPr lang="ca-ES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10:36 – 11:03 PATI</a:t>
            </a:r>
          </a:p>
          <a:p>
            <a:pPr>
              <a:buNone/>
            </a:pPr>
            <a:r>
              <a:rPr lang="ca-ES" dirty="0"/>
              <a:t>11:03 – 11:55 4a hora</a:t>
            </a:r>
          </a:p>
          <a:p>
            <a:pPr>
              <a:buNone/>
            </a:pPr>
            <a:r>
              <a:rPr lang="ca-ES" dirty="0"/>
              <a:t>11:55 – 12:47 5a hora</a:t>
            </a:r>
          </a:p>
          <a:p>
            <a:pPr>
              <a:buNone/>
            </a:pPr>
            <a:r>
              <a:rPr lang="ca-ES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12:47 – 13:01 PATI</a:t>
            </a:r>
          </a:p>
          <a:p>
            <a:pPr>
              <a:buNone/>
            </a:pPr>
            <a:r>
              <a:rPr lang="ca-ES" dirty="0"/>
              <a:t>13:01 – 13:53 6a </a:t>
            </a:r>
            <a:r>
              <a:rPr lang="ca-ES" dirty="0" smtClean="0"/>
              <a:t>hora</a:t>
            </a:r>
            <a:endParaRPr lang="ca-ES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Archivo:IES Luis Vives 1.JPG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976" y="0"/>
            <a:ext cx="1287024" cy="858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4. Fora de l’horari escolar 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dirty="0">
                <a:solidFill>
                  <a:schemeClr val="accent2"/>
                </a:solidFill>
              </a:rPr>
              <a:t>1. FORMACIÓ DE MEDIADORS (Comissió de Convivència)</a:t>
            </a:r>
          </a:p>
          <a:p>
            <a:pPr>
              <a:buNone/>
            </a:pPr>
            <a:endParaRPr lang="ca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ca-ES" dirty="0">
                <a:solidFill>
                  <a:schemeClr val="accent2"/>
                </a:solidFill>
              </a:rPr>
              <a:t>2. EXTRAESCOLARS (Organitzades per </a:t>
            </a:r>
            <a:r>
              <a:rPr lang="ca-ES" dirty="0" err="1">
                <a:solidFill>
                  <a:schemeClr val="accent2"/>
                </a:solidFill>
              </a:rPr>
              <a:t>l’AMPA</a:t>
            </a:r>
            <a:r>
              <a:rPr lang="ca-ES" dirty="0">
                <a:solidFill>
                  <a:schemeClr val="accent2"/>
                </a:solidFill>
              </a:rPr>
              <a:t>)</a:t>
            </a:r>
          </a:p>
          <a:p>
            <a:pPr>
              <a:buNone/>
            </a:pPr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2.1. Esports</a:t>
            </a:r>
          </a:p>
          <a:p>
            <a:pPr>
              <a:buNone/>
            </a:pPr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2.2. Tècniques de Treball Intel·lectual</a:t>
            </a:r>
          </a:p>
          <a:p>
            <a:pPr>
              <a:buNone/>
            </a:pPr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2.3. Escola de Famílies (per a mares i pares) </a:t>
            </a:r>
          </a:p>
        </p:txBody>
      </p:sp>
      <p:pic>
        <p:nvPicPr>
          <p:cNvPr id="4" name="Picture 2" descr="Archivo:IES Luis Vives 1.JPG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976" y="0"/>
            <a:ext cx="1287024" cy="858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5. Activitats complementàries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 d’Orientació, a través del Pla d’Acció </a:t>
            </a:r>
            <a:r>
              <a:rPr lang="ca-E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Tutorial</a:t>
            </a:r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1"/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Cohesió de grup i transició. </a:t>
            </a:r>
          </a:p>
          <a:p>
            <a:pPr lvl="1"/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Activitats per a treballar la bona convivència </a:t>
            </a:r>
          </a:p>
          <a:p>
            <a:pPr lvl="1"/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Tècniques de treball intel·lectual.</a:t>
            </a:r>
          </a:p>
          <a:p>
            <a:pPr lvl="1"/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Bones pràctiques TIC (</a:t>
            </a:r>
            <a:r>
              <a:rPr lang="ca-E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Clickeando</a:t>
            </a:r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ca-ES" dirty="0"/>
              <a:t>Activitats Departamentals. </a:t>
            </a:r>
          </a:p>
          <a:p>
            <a:r>
              <a:rPr lang="ca-ES" dirty="0">
                <a:solidFill>
                  <a:srgbClr val="00B050"/>
                </a:solidFill>
              </a:rPr>
              <a:t>Activitats Convivència i Igualtat</a:t>
            </a:r>
          </a:p>
          <a:p>
            <a:pPr lvl="1"/>
            <a:r>
              <a:rPr lang="ca-ES" dirty="0">
                <a:solidFill>
                  <a:srgbClr val="00B050"/>
                </a:solidFill>
              </a:rPr>
              <a:t>Formació mediadors escolars. </a:t>
            </a:r>
          </a:p>
          <a:p>
            <a:pPr lvl="1"/>
            <a:r>
              <a:rPr lang="ca-ES" dirty="0">
                <a:solidFill>
                  <a:srgbClr val="00B050"/>
                </a:solidFill>
              </a:rPr>
              <a:t>Celebració de dates concretes</a:t>
            </a:r>
          </a:p>
          <a:p>
            <a:pPr lvl="1"/>
            <a:r>
              <a:rPr lang="ca-ES" dirty="0">
                <a:solidFill>
                  <a:srgbClr val="00B050"/>
                </a:solidFill>
              </a:rPr>
              <a:t>Visites amb una ullada de gènere. </a:t>
            </a:r>
          </a:p>
          <a:p>
            <a:r>
              <a:rPr lang="ca-ES" dirty="0" err="1">
                <a:solidFill>
                  <a:schemeClr val="accent2">
                    <a:lumMod val="75000"/>
                  </a:schemeClr>
                </a:solidFill>
              </a:rPr>
              <a:t>Erasmus</a:t>
            </a:r>
            <a:r>
              <a:rPr lang="ca-ES" dirty="0">
                <a:solidFill>
                  <a:schemeClr val="accent2">
                    <a:lumMod val="75000"/>
                  </a:schemeClr>
                </a:solidFill>
              </a:rPr>
              <a:t> +</a:t>
            </a:r>
          </a:p>
          <a:p>
            <a:r>
              <a:rPr lang="ca-ES" dirty="0"/>
              <a:t>Programes d’Innovació Educativa. 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pic>
        <p:nvPicPr>
          <p:cNvPr id="4" name="Picture 2" descr="Archivo:IES Luis Vives 1.JPG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809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6. </a:t>
            </a:r>
            <a:r>
              <a:rPr lang="es-ES" dirty="0" err="1"/>
              <a:t>Criteris</a:t>
            </a:r>
            <a:r>
              <a:rPr lang="es-ES" dirty="0"/>
              <a:t> de </a:t>
            </a:r>
            <a:r>
              <a:rPr lang="es-ES" dirty="0" err="1"/>
              <a:t>promoció</a:t>
            </a:r>
            <a:r>
              <a:rPr lang="es-ES" dirty="0"/>
              <a:t> de </a:t>
            </a:r>
            <a:r>
              <a:rPr lang="es-ES" dirty="0" err="1"/>
              <a:t>curs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79600" indent="-1879600"/>
            <a:r>
              <a:rPr lang="es-ES" dirty="0" err="1"/>
              <a:t>Amb</a:t>
            </a:r>
            <a:r>
              <a:rPr lang="es-ES" dirty="0"/>
              <a:t> totes les </a:t>
            </a:r>
            <a:r>
              <a:rPr lang="es-ES" dirty="0" err="1"/>
              <a:t>assignatures</a:t>
            </a:r>
            <a:r>
              <a:rPr lang="es-ES" dirty="0"/>
              <a:t> </a:t>
            </a:r>
            <a:r>
              <a:rPr lang="es-ES" dirty="0" err="1"/>
              <a:t>aprovades</a:t>
            </a:r>
            <a:r>
              <a:rPr lang="es-ES" dirty="0"/>
              <a:t> </a:t>
            </a:r>
            <a:r>
              <a:rPr lang="es-ES" dirty="0" err="1"/>
              <a:t>l’alumnat</a:t>
            </a:r>
            <a:r>
              <a:rPr lang="es-ES" dirty="0"/>
              <a:t> PASSA a 2n </a:t>
            </a:r>
            <a:r>
              <a:rPr lang="es-ES" dirty="0" err="1"/>
              <a:t>d’E.S.O</a:t>
            </a:r>
            <a:r>
              <a:rPr lang="es-ES" dirty="0"/>
              <a:t>.</a:t>
            </a:r>
          </a:p>
          <a:p>
            <a:endParaRPr lang="es-ES" dirty="0"/>
          </a:p>
          <a:p>
            <a:pPr marL="1879600" indent="-1879600"/>
            <a:r>
              <a:rPr lang="es-ES" dirty="0"/>
              <a:t>&gt; 2 </a:t>
            </a:r>
            <a:r>
              <a:rPr lang="es-ES" dirty="0" err="1"/>
              <a:t>assignatures</a:t>
            </a:r>
            <a:r>
              <a:rPr lang="es-ES" dirty="0"/>
              <a:t>: </a:t>
            </a:r>
            <a:r>
              <a:rPr lang="es-ES" dirty="0" err="1"/>
              <a:t>Aquell</a:t>
            </a:r>
            <a:r>
              <a:rPr lang="es-ES" dirty="0"/>
              <a:t> </a:t>
            </a:r>
            <a:r>
              <a:rPr lang="es-ES" dirty="0" err="1"/>
              <a:t>alumnat</a:t>
            </a:r>
            <a:r>
              <a:rPr lang="es-ES" dirty="0"/>
              <a:t> que no ha </a:t>
            </a:r>
            <a:r>
              <a:rPr lang="es-ES" dirty="0" err="1"/>
              <a:t>assolit</a:t>
            </a:r>
            <a:r>
              <a:rPr lang="es-ES" dirty="0"/>
              <a:t> les </a:t>
            </a:r>
            <a:r>
              <a:rPr lang="es-ES" dirty="0" err="1"/>
              <a:t>competències</a:t>
            </a:r>
            <a:r>
              <a:rPr lang="es-ES" dirty="0"/>
              <a:t> </a:t>
            </a:r>
            <a:r>
              <a:rPr lang="es-ES" dirty="0" err="1"/>
              <a:t>bàsiques</a:t>
            </a:r>
            <a:r>
              <a:rPr lang="es-ES" dirty="0"/>
              <a:t>.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2532" name="Picture 4" descr="Más de 300 imágenes gratis de Aprobado y Correc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40" y="1484784"/>
            <a:ext cx="1296988" cy="1296988"/>
          </a:xfrm>
          <a:prstGeom prst="rect">
            <a:avLst/>
          </a:prstGeom>
          <a:noFill/>
        </p:spPr>
      </p:pic>
      <p:pic>
        <p:nvPicPr>
          <p:cNvPr id="22534" name="Picture 6" descr="El hombre de negocios de dibujos animados con el concepto de • vinilos para  la pared triste, con tristeza, fallar | myloview.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1169243" cy="1169243"/>
          </a:xfrm>
          <a:prstGeom prst="rect">
            <a:avLst/>
          </a:prstGeom>
          <a:noFill/>
        </p:spPr>
      </p:pic>
      <p:pic>
        <p:nvPicPr>
          <p:cNvPr id="6" name="Picture 2" descr="Archivo:IES Luis Vives 1.JPG - Wikipedia, la enciclopedia lib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0"/>
            <a:ext cx="1071538" cy="714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7. En cas de dubtes:</a:t>
            </a:r>
            <a:br>
              <a:rPr lang="ca-ES" dirty="0"/>
            </a:br>
            <a:r>
              <a:rPr lang="ca-ES" dirty="0"/>
              <a:t>On cal anar? 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s-ES" dirty="0"/>
          </a:p>
          <a:p>
            <a:pPr>
              <a:buFont typeface="Arial" charset="0"/>
              <a:buChar char="•"/>
            </a:pPr>
            <a:endParaRPr lang="es-ES" dirty="0"/>
          </a:p>
          <a:p>
            <a:pPr>
              <a:buFont typeface="Arial" charset="0"/>
              <a:buChar char="•"/>
            </a:pPr>
            <a:endParaRPr lang="es-ES" dirty="0"/>
          </a:p>
          <a:p>
            <a:pPr>
              <a:buFont typeface="Arial" charset="0"/>
              <a:buChar char="•"/>
            </a:pPr>
            <a:r>
              <a:rPr lang="es-ES" dirty="0" err="1"/>
              <a:t>Curriculars</a:t>
            </a:r>
            <a:r>
              <a:rPr lang="es-ES" dirty="0"/>
              <a:t>: </a:t>
            </a:r>
            <a:r>
              <a:rPr lang="es-ES" dirty="0" err="1"/>
              <a:t>Professorat</a:t>
            </a:r>
            <a:r>
              <a:rPr lang="es-ES" dirty="0"/>
              <a:t> de cada </a:t>
            </a:r>
            <a:r>
              <a:rPr lang="es-ES" dirty="0" err="1"/>
              <a:t>assignatura</a:t>
            </a:r>
            <a:endParaRPr lang="es-ES" dirty="0"/>
          </a:p>
          <a:p>
            <a:pPr>
              <a:buFont typeface="Arial" charset="0"/>
              <a:buChar char="•"/>
            </a:pPr>
            <a:r>
              <a:rPr lang="es-ES" dirty="0" err="1"/>
              <a:t>Personals</a:t>
            </a:r>
            <a:r>
              <a:rPr lang="es-ES" dirty="0"/>
              <a:t>, </a:t>
            </a:r>
            <a:r>
              <a:rPr lang="es-ES" dirty="0" err="1"/>
              <a:t>acadèmics</a:t>
            </a:r>
            <a:r>
              <a:rPr lang="es-ES" dirty="0"/>
              <a:t>, </a:t>
            </a:r>
            <a:r>
              <a:rPr lang="es-ES" dirty="0" err="1"/>
              <a:t>d’aprenentatge</a:t>
            </a:r>
            <a:r>
              <a:rPr lang="es-ES" dirty="0"/>
              <a:t>.: </a:t>
            </a:r>
          </a:p>
          <a:p>
            <a:pPr lvl="1">
              <a:buFont typeface="Arial" charset="0"/>
              <a:buChar char="•"/>
            </a:pPr>
            <a:r>
              <a:rPr lang="es-ES" dirty="0"/>
              <a:t>Tutor/a</a:t>
            </a:r>
          </a:p>
          <a:p>
            <a:pPr lvl="1">
              <a:buFont typeface="Arial" charset="0"/>
              <a:buChar char="•"/>
            </a:pPr>
            <a:r>
              <a:rPr lang="es-ES" dirty="0" err="1"/>
              <a:t>Caporalia</a:t>
            </a:r>
            <a:r>
              <a:rPr lang="es-ES" dirty="0"/>
              <a:t> </a:t>
            </a:r>
            <a:r>
              <a:rPr lang="es-ES" dirty="0" err="1"/>
              <a:t>d’Estudis</a:t>
            </a:r>
            <a:endParaRPr lang="es-ES" dirty="0"/>
          </a:p>
          <a:p>
            <a:pPr lvl="1">
              <a:buFont typeface="Arial" charset="0"/>
              <a:buChar char="•"/>
            </a:pPr>
            <a:r>
              <a:rPr lang="es-ES" dirty="0" err="1"/>
              <a:t>Departament</a:t>
            </a:r>
            <a:r>
              <a:rPr lang="es-ES" dirty="0"/>
              <a:t> </a:t>
            </a:r>
            <a:r>
              <a:rPr lang="es-ES" dirty="0" err="1"/>
              <a:t>d’Orientació</a:t>
            </a:r>
            <a:endParaRPr lang="es-ES" dirty="0"/>
          </a:p>
          <a:p>
            <a:endParaRPr lang="es-ES" dirty="0"/>
          </a:p>
        </p:txBody>
      </p:sp>
      <p:sp>
        <p:nvSpPr>
          <p:cNvPr id="21506" name="AutoShape 2" descr="Fotos de Dudas, Imágenes de Dudas ⬇ Descargar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0" name="AutoShape 6" descr="Fotos de Dudas, Imágenes de Dudas ⬇ Descargar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2" name="AutoShape 8" descr="Papeles adhesivos Fotos De Stock"/>
          <p:cNvSpPr>
            <a:spLocks noChangeAspect="1" noChangeArrowheads="1"/>
          </p:cNvSpPr>
          <p:nvPr/>
        </p:nvSpPr>
        <p:spPr bwMode="auto">
          <a:xfrm>
            <a:off x="155575" y="-914400"/>
            <a:ext cx="28575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6161">
            <a:off x="5538523" y="1595067"/>
            <a:ext cx="2807086" cy="142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Archivo:IES Luis Vives 1.JPG - Wikipedia, la enciclopedia lib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6976" y="0"/>
            <a:ext cx="1287024" cy="858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14" descr="▷ Graduado en ESO Online: Obtén el Título por Inter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94837"/>
            <a:ext cx="1392832" cy="64418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8229600" cy="1143000"/>
          </a:xfrm>
        </p:spPr>
        <p:txBody>
          <a:bodyPr>
            <a:noAutofit/>
          </a:bodyPr>
          <a:lstStyle/>
          <a:p>
            <a:r>
              <a:rPr lang="ca-ES" sz="7200" dirty="0"/>
              <a:t>1. Cap a on anem?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520" y="1846565"/>
            <a:ext cx="32403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600" dirty="0"/>
              <a:t>6é Ed. primària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860032" y="1774557"/>
            <a:ext cx="2592288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1r ESO</a:t>
            </a:r>
          </a:p>
          <a:p>
            <a:r>
              <a:rPr lang="ca-ES" sz="3200" dirty="0"/>
              <a:t>       2n ESO</a:t>
            </a:r>
          </a:p>
          <a:p>
            <a:r>
              <a:rPr lang="ca-ES" sz="3200" dirty="0"/>
              <a:t>       3r ESO    </a:t>
            </a:r>
          </a:p>
          <a:p>
            <a:r>
              <a:rPr lang="ca-ES" sz="3200" dirty="0"/>
              <a:t>       4t ESO        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2771800" y="5086925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499992" y="5086925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55576" y="5879013"/>
            <a:ext cx="25922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600" dirty="0"/>
              <a:t>Batxillerat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995936" y="5879013"/>
            <a:ext cx="48600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Cicles Formatius Grau Mitjà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131840" y="4438853"/>
            <a:ext cx="47525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(Títol Graduat/da en E.S.O.)</a:t>
            </a:r>
          </a:p>
        </p:txBody>
      </p:sp>
      <p:sp>
        <p:nvSpPr>
          <p:cNvPr id="18438" name="AutoShape 6" descr="▷ Graduado en ESO Online: Obtén el Título por Internet"/>
          <p:cNvSpPr>
            <a:spLocks noChangeAspect="1" noChangeArrowheads="1"/>
          </p:cNvSpPr>
          <p:nvPr/>
        </p:nvSpPr>
        <p:spPr bwMode="auto">
          <a:xfrm>
            <a:off x="155575" y="-693738"/>
            <a:ext cx="3143250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31 Flecha abajo"/>
          <p:cNvSpPr/>
          <p:nvPr/>
        </p:nvSpPr>
        <p:spPr>
          <a:xfrm rot="16200000">
            <a:off x="3707904" y="1810561"/>
            <a:ext cx="864096" cy="86409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33 Conector recto de flecha"/>
          <p:cNvCxnSpPr/>
          <p:nvPr/>
        </p:nvCxnSpPr>
        <p:spPr>
          <a:xfrm flipH="1">
            <a:off x="4714876" y="3786190"/>
            <a:ext cx="1512168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286380" y="2857496"/>
            <a:ext cx="3714776" cy="95410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a-ES" sz="3200" dirty="0"/>
              <a:t>                          PDC</a:t>
            </a:r>
          </a:p>
          <a:p>
            <a:endParaRPr lang="ca-ES" sz="2400" dirty="0"/>
          </a:p>
        </p:txBody>
      </p:sp>
      <p:cxnSp>
        <p:nvCxnSpPr>
          <p:cNvPr id="19" name="18 Conector recto de flecha"/>
          <p:cNvCxnSpPr/>
          <p:nvPr/>
        </p:nvCxnSpPr>
        <p:spPr>
          <a:xfrm rot="10800000" flipV="1">
            <a:off x="7500958" y="3786190"/>
            <a:ext cx="797788" cy="714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Archivo:IES Luis Vives 1.JPG - Wikipedia, la enciclopedia lib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6976" y="0"/>
            <a:ext cx="1287024" cy="858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8. RECOMANACIONS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5501208"/>
          </a:xfrm>
        </p:spPr>
        <p:txBody>
          <a:bodyPr>
            <a:normAutofit fontScale="85000" lnSpcReduction="10000"/>
          </a:bodyPr>
          <a:lstStyle/>
          <a:p>
            <a:r>
              <a:rPr lang="ca-ES" sz="3800" dirty="0">
                <a:solidFill>
                  <a:srgbClr val="FF0066"/>
                </a:solidFill>
              </a:rPr>
              <a:t>És important que l’alumnat </a:t>
            </a:r>
            <a:r>
              <a:rPr lang="ca-ES" sz="3800" dirty="0" err="1">
                <a:solidFill>
                  <a:srgbClr val="FF0066"/>
                </a:solidFill>
              </a:rPr>
              <a:t>siga</a:t>
            </a:r>
            <a:r>
              <a:rPr lang="ca-ES" sz="3800" dirty="0">
                <a:solidFill>
                  <a:srgbClr val="FF0066"/>
                </a:solidFill>
              </a:rPr>
              <a:t> </a:t>
            </a:r>
            <a:r>
              <a:rPr lang="ca-ES" sz="3800" b="1" dirty="0">
                <a:solidFill>
                  <a:srgbClr val="FF0066"/>
                </a:solidFill>
              </a:rPr>
              <a:t>puntual. </a:t>
            </a:r>
            <a:r>
              <a:rPr lang="ca-ES" sz="3800" dirty="0">
                <a:solidFill>
                  <a:srgbClr val="FF0066"/>
                </a:solidFill>
              </a:rPr>
              <a:t>La porta es tanca a les 8:05.</a:t>
            </a:r>
          </a:p>
          <a:p>
            <a:r>
              <a:rPr lang="ca-ES" sz="3800" dirty="0">
                <a:solidFill>
                  <a:schemeClr val="accent6">
                    <a:lumMod val="75000"/>
                  </a:schemeClr>
                </a:solidFill>
              </a:rPr>
              <a:t>Haurien d’anotar els deures, treballs i exàmens a </a:t>
            </a:r>
            <a:r>
              <a:rPr lang="ca-ES" sz="3800" b="1" dirty="0">
                <a:solidFill>
                  <a:schemeClr val="accent6">
                    <a:lumMod val="75000"/>
                  </a:schemeClr>
                </a:solidFill>
              </a:rPr>
              <a:t>l’agenda </a:t>
            </a:r>
          </a:p>
          <a:p>
            <a:r>
              <a:rPr lang="ca-ES" sz="3800" u="sng" dirty="0">
                <a:solidFill>
                  <a:schemeClr val="tx2"/>
                </a:solidFill>
              </a:rPr>
              <a:t>La família, hauria de supervisar l’agenda escolar diàriament, i controlar que les tasques es fan, així com que porten la motxilla amb tot el material del dia següent</a:t>
            </a:r>
            <a:r>
              <a:rPr lang="ca-ES" sz="3800" dirty="0">
                <a:solidFill>
                  <a:schemeClr val="tx2"/>
                </a:solidFill>
              </a:rPr>
              <a:t>. Recomanable ús de llibretes més que fulls solts.</a:t>
            </a:r>
          </a:p>
          <a:p>
            <a:r>
              <a:rPr lang="ca-ES" sz="3800" dirty="0">
                <a:solidFill>
                  <a:srgbClr val="FF0000"/>
                </a:solidFill>
              </a:rPr>
              <a:t>Recomanem tindre </a:t>
            </a:r>
            <a:r>
              <a:rPr lang="ca-ES" sz="3800" b="1" dirty="0">
                <a:solidFill>
                  <a:srgbClr val="FF0000"/>
                </a:solidFill>
              </a:rPr>
              <a:t>l’horari</a:t>
            </a:r>
            <a:r>
              <a:rPr lang="ca-ES" sz="3800" dirty="0">
                <a:solidFill>
                  <a:srgbClr val="FF0000"/>
                </a:solidFill>
              </a:rPr>
              <a:t> escolar en un lloc visible de la casa.</a:t>
            </a:r>
          </a:p>
          <a:p>
            <a:pPr lvl="1"/>
            <a:endParaRPr lang="ca-ES" dirty="0"/>
          </a:p>
          <a:p>
            <a:pPr lvl="1"/>
            <a:endParaRPr lang="ca-ES" dirty="0"/>
          </a:p>
          <a:p>
            <a:pPr lvl="1"/>
            <a:endParaRPr lang="ca-ES" dirty="0"/>
          </a:p>
          <a:p>
            <a:pPr lvl="1"/>
            <a:endParaRPr lang="es-ES" dirty="0"/>
          </a:p>
        </p:txBody>
      </p:sp>
      <p:pic>
        <p:nvPicPr>
          <p:cNvPr id="4" name="Picture 2" descr="Archivo:IES Luis Vives 1.JPG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976" y="0"/>
            <a:ext cx="1287024" cy="858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7467"/>
          </a:xfrm>
        </p:spPr>
        <p:txBody>
          <a:bodyPr>
            <a:normAutofit fontScale="77500" lnSpcReduction="20000"/>
          </a:bodyPr>
          <a:lstStyle/>
          <a:p>
            <a:r>
              <a:rPr lang="ca-ES" dirty="0">
                <a:solidFill>
                  <a:srgbClr val="FF0000"/>
                </a:solidFill>
              </a:rPr>
              <a:t>No està </a:t>
            </a:r>
            <a:r>
              <a:rPr lang="ca-ES" dirty="0" err="1">
                <a:solidFill>
                  <a:srgbClr val="FF0000"/>
                </a:solidFill>
              </a:rPr>
              <a:t>permés</a:t>
            </a:r>
            <a:r>
              <a:rPr lang="ca-ES" dirty="0">
                <a:solidFill>
                  <a:srgbClr val="FF0000"/>
                </a:solidFill>
              </a:rPr>
              <a:t> l’ús del </a:t>
            </a:r>
            <a:r>
              <a:rPr lang="ca-ES" b="1" dirty="0">
                <a:solidFill>
                  <a:srgbClr val="FF0000"/>
                </a:solidFill>
              </a:rPr>
              <a:t>mòbil</a:t>
            </a:r>
            <a:r>
              <a:rPr lang="ca-ES" dirty="0">
                <a:solidFill>
                  <a:srgbClr val="FF0000"/>
                </a:solidFill>
              </a:rPr>
              <a:t> a </a:t>
            </a:r>
            <a:r>
              <a:rPr lang="ca-ES" dirty="0" err="1">
                <a:solidFill>
                  <a:srgbClr val="FF0000"/>
                </a:solidFill>
              </a:rPr>
              <a:t>l’IES</a:t>
            </a:r>
            <a:r>
              <a:rPr lang="ca-ES" dirty="0">
                <a:solidFill>
                  <a:srgbClr val="FF0000"/>
                </a:solidFill>
              </a:rPr>
              <a:t>, segons Decret 17 d’abril de 2024, excepte ús educatiu amb supervisió del professorat. </a:t>
            </a:r>
          </a:p>
          <a:p>
            <a:r>
              <a:rPr lang="ca-ES" dirty="0">
                <a:solidFill>
                  <a:schemeClr val="accent4">
                    <a:lumMod val="75000"/>
                  </a:schemeClr>
                </a:solidFill>
              </a:rPr>
              <a:t>Supervisió del </a:t>
            </a:r>
            <a:r>
              <a:rPr lang="ca-ES" dirty="0" err="1">
                <a:solidFill>
                  <a:schemeClr val="accent4">
                    <a:lumMod val="75000"/>
                  </a:schemeClr>
                </a:solidFill>
              </a:rPr>
              <a:t>whatsapp</a:t>
            </a:r>
            <a:r>
              <a:rPr lang="ca-ES" dirty="0">
                <a:solidFill>
                  <a:schemeClr val="accent4">
                    <a:lumMod val="75000"/>
                  </a:schemeClr>
                </a:solidFill>
              </a:rPr>
              <a:t>, especialment del grup de classe</a:t>
            </a:r>
          </a:p>
          <a:p>
            <a:r>
              <a:rPr lang="ca-ES" dirty="0">
                <a:solidFill>
                  <a:schemeClr val="tx2"/>
                </a:solidFill>
              </a:rPr>
              <a:t>Controlar el temps d’oci amb dispositius mòbils i jocs </a:t>
            </a:r>
            <a:r>
              <a:rPr lang="ca-ES" dirty="0" err="1">
                <a:solidFill>
                  <a:schemeClr val="tx2"/>
                </a:solidFill>
              </a:rPr>
              <a:t>online</a:t>
            </a:r>
            <a:endParaRPr lang="ca-E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ca-ES" dirty="0">
                <a:solidFill>
                  <a:schemeClr val="accent5">
                    <a:lumMod val="75000"/>
                  </a:schemeClr>
                </a:solidFill>
              </a:rPr>
              <a:t>Implicació en les decisions del centre pel que fa a la convivència i disciplina. </a:t>
            </a:r>
          </a:p>
          <a:p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Comunicació fluïda amb el tutor/a i equip docent a través de la Web Família o presencialment. </a:t>
            </a:r>
          </a:p>
          <a:p>
            <a:r>
              <a:rPr lang="ca-ES" dirty="0">
                <a:solidFill>
                  <a:schemeClr val="accent5">
                    <a:lumMod val="75000"/>
                  </a:schemeClr>
                </a:solidFill>
              </a:rPr>
              <a:t>Revisió periòdica de les xarxes socials del centre: </a:t>
            </a:r>
            <a:r>
              <a:rPr lang="ca-ES" dirty="0" err="1">
                <a:solidFill>
                  <a:schemeClr val="accent5">
                    <a:lumMod val="75000"/>
                  </a:schemeClr>
                </a:solidFill>
              </a:rPr>
              <a:t>Ítaca</a:t>
            </a:r>
            <a:r>
              <a:rPr lang="ca-ES" dirty="0">
                <a:solidFill>
                  <a:schemeClr val="accent5">
                    <a:lumMod val="75000"/>
                  </a:schemeClr>
                </a:solidFill>
              </a:rPr>
              <a:t> , WEB del Centre, Instagram, etc.. Hi trobareu informació valuosa.  </a:t>
            </a:r>
          </a:p>
          <a:p>
            <a:pPr>
              <a:buNone/>
            </a:pPr>
            <a:endParaRPr lang="ca-E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a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a-ES" dirty="0"/>
          </a:p>
        </p:txBody>
      </p:sp>
      <p:pic>
        <p:nvPicPr>
          <p:cNvPr id="4" name="Picture 2" descr="Archivo:IES Luis Vives 1.JPG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976" y="0"/>
            <a:ext cx="1287024" cy="858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2. Què estudiem a 1r </a:t>
            </a:r>
            <a:r>
              <a:rPr lang="ca-ES" dirty="0" err="1"/>
              <a:t>d’E.S.O</a:t>
            </a:r>
            <a:r>
              <a:rPr lang="ca-ES" dirty="0"/>
              <a:t>.?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" y="1268760"/>
            <a:ext cx="8902824" cy="5589240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s-ES" sz="2000" b="1" dirty="0"/>
              <a:t>MATÈRIES OBLIGATÒRIES:</a:t>
            </a:r>
          </a:p>
          <a:p>
            <a:pPr>
              <a:buNone/>
            </a:pPr>
            <a:endParaRPr lang="es-ES" sz="2000" dirty="0"/>
          </a:p>
          <a:p>
            <a:r>
              <a:rPr lang="ca-ES" sz="2000" dirty="0"/>
              <a:t>Valencià: Llengua i Literatura</a:t>
            </a:r>
          </a:p>
          <a:p>
            <a:r>
              <a:rPr lang="ca-ES" sz="2000" dirty="0"/>
              <a:t>Castellà: Llengua i Literatura</a:t>
            </a:r>
          </a:p>
          <a:p>
            <a:r>
              <a:rPr lang="ca-ES" sz="2000" dirty="0"/>
              <a:t>1a Llengua Estrangera: </a:t>
            </a:r>
          </a:p>
          <a:p>
            <a:pPr>
              <a:buNone/>
            </a:pPr>
            <a:r>
              <a:rPr lang="ca-ES" sz="2000" dirty="0"/>
              <a:t>      </a:t>
            </a:r>
            <a:r>
              <a:rPr lang="ca-ES" sz="2000" dirty="0" err="1"/>
              <a:t>Anglés</a:t>
            </a:r>
            <a:r>
              <a:rPr lang="ca-ES" sz="2000" dirty="0"/>
              <a:t> / Alemany / </a:t>
            </a:r>
            <a:r>
              <a:rPr lang="ca-ES" sz="2000" dirty="0" err="1"/>
              <a:t>Francés</a:t>
            </a:r>
            <a:endParaRPr lang="ca-ES" sz="2000" dirty="0"/>
          </a:p>
          <a:p>
            <a:r>
              <a:rPr lang="ca-ES" sz="2000" dirty="0"/>
              <a:t>Geografia i Història</a:t>
            </a:r>
          </a:p>
          <a:p>
            <a:r>
              <a:rPr lang="ca-ES" sz="2000" dirty="0"/>
              <a:t>Educació Física</a:t>
            </a:r>
          </a:p>
          <a:p>
            <a:r>
              <a:rPr lang="ca-ES" sz="2000" dirty="0"/>
              <a:t>Matemàtiques</a:t>
            </a:r>
          </a:p>
          <a:p>
            <a:r>
              <a:rPr lang="ca-ES" sz="2000" dirty="0"/>
              <a:t>Biologia i Geologia</a:t>
            </a:r>
          </a:p>
          <a:p>
            <a:r>
              <a:rPr lang="ca-ES" sz="2000" dirty="0"/>
              <a:t>Música</a:t>
            </a:r>
          </a:p>
          <a:p>
            <a:r>
              <a:rPr lang="ca-ES" sz="2000" dirty="0"/>
              <a:t>Tecnologia i digitalizació (veure detall)*</a:t>
            </a:r>
          </a:p>
          <a:p>
            <a:r>
              <a:rPr lang="ca-ES" sz="2000" dirty="0" err="1"/>
              <a:t>Tutoría</a:t>
            </a:r>
            <a:r>
              <a:rPr lang="ca-ES" sz="2000" dirty="0"/>
              <a:t> (1)</a:t>
            </a:r>
          </a:p>
          <a:p>
            <a:pPr>
              <a:buNone/>
            </a:pPr>
            <a:endParaRPr lang="es-ES" sz="1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072330" y="450057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)</a:t>
            </a:r>
          </a:p>
        </p:txBody>
      </p:sp>
      <p:pic>
        <p:nvPicPr>
          <p:cNvPr id="6" name="Picture 2" descr="Archivo:IES Luis Vives 1.JPG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1071538" cy="714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*</a:t>
            </a:r>
            <a:r>
              <a:rPr lang="es-ES" dirty="0" err="1"/>
              <a:t>Tecnologia</a:t>
            </a:r>
            <a:r>
              <a:rPr lang="es-ES" dirty="0"/>
              <a:t> i </a:t>
            </a:r>
            <a:r>
              <a:rPr lang="es-ES" dirty="0" err="1"/>
              <a:t>Digitalització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38300"/>
            <a:ext cx="5629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90488"/>
            <a:ext cx="56007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00034" y="1500174"/>
            <a:ext cx="8286808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ca-ES" sz="2000" b="1" dirty="0"/>
              <a:t>OPTATIVA (Triar-ne una entre):  (2h.)</a:t>
            </a:r>
          </a:p>
          <a:p>
            <a:r>
              <a:rPr lang="ca-ES" sz="2000" dirty="0"/>
              <a:t>Religió / Atenció Educativa (1h.)</a:t>
            </a:r>
          </a:p>
          <a:p>
            <a:pPr>
              <a:buNone/>
            </a:pPr>
            <a:endParaRPr lang="ca-ES" sz="2000" dirty="0"/>
          </a:p>
          <a:p>
            <a:pPr>
              <a:buNone/>
            </a:pPr>
            <a:endParaRPr lang="ca-ES" sz="800" dirty="0"/>
          </a:p>
          <a:p>
            <a:pPr>
              <a:buFont typeface="Arial" pitchFamily="34" charset="0"/>
              <a:buChar char="•"/>
            </a:pPr>
            <a:r>
              <a:rPr lang="ca-ES" sz="2000" dirty="0"/>
              <a:t>Laboratori d’art escèniques</a:t>
            </a:r>
          </a:p>
          <a:p>
            <a:pPr>
              <a:buFont typeface="Arial" pitchFamily="34" charset="0"/>
              <a:buChar char="•"/>
            </a:pPr>
            <a:r>
              <a:rPr lang="ca-ES" sz="2000" dirty="0"/>
              <a:t>Laboratori de creació audiovisual  </a:t>
            </a:r>
          </a:p>
          <a:p>
            <a:pPr>
              <a:buFont typeface="Arial" pitchFamily="34" charset="0"/>
              <a:buChar char="•"/>
            </a:pPr>
            <a:r>
              <a:rPr lang="ca-ES" sz="2000" dirty="0"/>
              <a:t>2na llengua estrangera (francès o alemany)</a:t>
            </a:r>
          </a:p>
          <a:p>
            <a:pPr>
              <a:buFont typeface="Arial" pitchFamily="34" charset="0"/>
              <a:buChar char="•"/>
            </a:pPr>
            <a:r>
              <a:rPr lang="ca-ES" sz="2000" dirty="0"/>
              <a:t>Taller d’Aprofundiment d'anglès oral</a:t>
            </a:r>
          </a:p>
          <a:p>
            <a:pPr>
              <a:buFont typeface="Arial" pitchFamily="34" charset="0"/>
              <a:buChar char="•"/>
            </a:pPr>
            <a:r>
              <a:rPr lang="ca-ES" sz="2000" dirty="0"/>
              <a:t>Taller de relacions digitals responsables (informàtica</a:t>
            </a:r>
            <a:r>
              <a:rPr lang="ca-ES" sz="2000" dirty="0" smtClean="0"/>
              <a:t>)</a:t>
            </a:r>
            <a:endParaRPr lang="ca-ES" sz="2000" dirty="0"/>
          </a:p>
          <a:p>
            <a:pPr>
              <a:buFont typeface="Arial" pitchFamily="34" charset="0"/>
              <a:buChar char="•"/>
            </a:pPr>
            <a:r>
              <a:rPr lang="ca-ES" sz="2000" dirty="0"/>
              <a:t>Taller de Reforç Valencià i Castellà</a:t>
            </a:r>
          </a:p>
          <a:p>
            <a:pPr>
              <a:buFont typeface="Arial" pitchFamily="34" charset="0"/>
              <a:buChar char="•"/>
            </a:pPr>
            <a:r>
              <a:rPr lang="ca-ES" sz="2000" dirty="0"/>
              <a:t> Taller de Reforç Matemàtiques</a:t>
            </a:r>
          </a:p>
          <a:p>
            <a:pPr>
              <a:buFont typeface="Arial" pitchFamily="34" charset="0"/>
              <a:buChar char="•"/>
            </a:pPr>
            <a:r>
              <a:rPr lang="ca-ES" sz="2000" dirty="0"/>
              <a:t> Finances i Consum Responsables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/>
              <a:t>Laboratori d’art escèniques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633743" cy="380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8734" y="0"/>
            <a:ext cx="48465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2na </a:t>
            </a:r>
            <a:r>
              <a:rPr lang="es-ES" dirty="0" err="1"/>
              <a:t>llengüa</a:t>
            </a:r>
            <a:r>
              <a:rPr lang="es-ES" dirty="0"/>
              <a:t> </a:t>
            </a:r>
            <a:r>
              <a:rPr lang="es-ES" dirty="0" err="1"/>
              <a:t>extrangera</a:t>
            </a:r>
            <a:r>
              <a:rPr lang="es-ES" dirty="0"/>
              <a:t>: Francés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14422"/>
            <a:ext cx="56578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495925"/>
            <a:ext cx="55911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564</Words>
  <Application>Microsoft Office PowerPoint</Application>
  <PresentationFormat>Presentación en pantalla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Benvingudes al LLUÍS VIVES</vt:lpstr>
      <vt:lpstr>1. Cap a on anem?</vt:lpstr>
      <vt:lpstr>2. Què estudiem a 1r d’E.S.O.?</vt:lpstr>
      <vt:lpstr>*Tecnologia i Digitalització</vt:lpstr>
      <vt:lpstr>Diapositiva 5</vt:lpstr>
      <vt:lpstr>Diapositiva 6</vt:lpstr>
      <vt:lpstr>Laboratori d’art escèniques</vt:lpstr>
      <vt:lpstr>Diapositiva 8</vt:lpstr>
      <vt:lpstr>2na llengüa extrangera: Francés</vt:lpstr>
      <vt:lpstr>Diapositiva 10</vt:lpstr>
      <vt:lpstr>Diapositiva 11</vt:lpstr>
      <vt:lpstr>Taller relaciones digitales</vt:lpstr>
      <vt:lpstr>Diapositiva 13</vt:lpstr>
      <vt:lpstr>Diapositiva 14</vt:lpstr>
      <vt:lpstr>3. Horari escolar</vt:lpstr>
      <vt:lpstr>4. Fora de l’horari escolar …</vt:lpstr>
      <vt:lpstr>5. Activitats complementàries</vt:lpstr>
      <vt:lpstr>6. Criteris de promoció de curs</vt:lpstr>
      <vt:lpstr>7. En cas de dubtes: On cal anar?   </vt:lpstr>
      <vt:lpstr>8. RECOMANACIONS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direccion</dc:creator>
  <cp:lastModifiedBy>direccion</cp:lastModifiedBy>
  <cp:revision>41</cp:revision>
  <dcterms:created xsi:type="dcterms:W3CDTF">2022-05-10T09:55:56Z</dcterms:created>
  <dcterms:modified xsi:type="dcterms:W3CDTF">2025-05-23T07:46:05Z</dcterms:modified>
</cp:coreProperties>
</file>