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8" r:id="rId3"/>
    <p:sldId id="263" r:id="rId4"/>
    <p:sldId id="265" r:id="rId5"/>
    <p:sldId id="260" r:id="rId6"/>
    <p:sldId id="261" r:id="rId7"/>
    <p:sldId id="266" r:id="rId8"/>
    <p:sldId id="259" r:id="rId9"/>
    <p:sldId id="268" r:id="rId10"/>
    <p:sldId id="264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A6A200"/>
    <a:srgbClr val="109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3508" autoAdjust="0"/>
  </p:normalViewPr>
  <p:slideViewPr>
    <p:cSldViewPr>
      <p:cViewPr varScale="1">
        <p:scale>
          <a:sx n="107" d="100"/>
          <a:sy n="107" d="100"/>
        </p:scale>
        <p:origin x="72" y="69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9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6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1700894"/>
            <a:ext cx="4191000" cy="3442608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1" y="0"/>
            <a:ext cx="1600201" cy="1657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4286250"/>
            <a:ext cx="5029200" cy="5715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748852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425402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" y="0"/>
            <a:ext cx="9144001" cy="51435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141319"/>
            <a:ext cx="3581400" cy="3002182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TYIgwyML7WQ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118197"/>
            <a:ext cx="6858000" cy="461665"/>
          </a:xfrm>
        </p:spPr>
        <p:txBody>
          <a:bodyPr/>
          <a:lstStyle/>
          <a:p>
            <a:r>
              <a:rPr lang="en-US" dirty="0"/>
              <a:t>Latvia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19622"/>
            <a:ext cx="6858000" cy="1323439"/>
          </a:xfrm>
        </p:spPr>
        <p:txBody>
          <a:bodyPr/>
          <a:lstStyle/>
          <a:p>
            <a:r>
              <a:rPr lang="en-GB" b="1" dirty="0"/>
              <a:t>The National Prides in European Context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1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Websites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http://latvijasdargumi.unesco.lv/en/detailed-information/internationally-recognised-objects/</a:t>
            </a:r>
          </a:p>
        </p:txBody>
      </p:sp>
    </p:spTree>
    <p:extLst>
      <p:ext uri="{BB962C8B-B14F-4D97-AF65-F5344CB8AC3E}">
        <p14:creationId xmlns:p14="http://schemas.microsoft.com/office/powerpoint/2010/main" val="184278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4294967295"/>
          </p:nvPr>
        </p:nvSpPr>
        <p:spPr>
          <a:xfrm>
            <a:off x="611560" y="987573"/>
            <a:ext cx="3600078" cy="4032101"/>
          </a:xfrm>
        </p:spPr>
        <p:txBody>
          <a:bodyPr>
            <a:normAutofit fontScale="92500"/>
          </a:bodyPr>
          <a:lstStyle/>
          <a:p>
            <a:pPr marL="0" lvl="0">
              <a:spcBef>
                <a:spcPts val="0"/>
              </a:spcBef>
            </a:pPr>
            <a:r>
              <a:rPr lang="en-GB" sz="2400" dirty="0"/>
              <a:t>The UNESCO World heritage site - Historic Centre of Riga - Old Town Riga is a popular tourism district in the historical and geographical center of the Latvian </a:t>
            </a:r>
            <a:r>
              <a:rPr lang="en-GB" sz="2400" dirty="0" smtClean="0"/>
              <a:t>capital</a:t>
            </a:r>
            <a:endParaRPr lang="lv-LV" sz="2400" dirty="0" smtClean="0"/>
          </a:p>
          <a:p>
            <a:pPr marL="0" lvl="0">
              <a:spcBef>
                <a:spcPts val="0"/>
              </a:spcBef>
            </a:pPr>
            <a:r>
              <a:rPr lang="en-GB" sz="2400" dirty="0" smtClean="0"/>
              <a:t>cobble-stone </a:t>
            </a:r>
            <a:r>
              <a:rPr lang="en-GB" sz="2400" dirty="0"/>
              <a:t>streets, Medieval-era buildings, unique sacral structures and an abundance of architectural gems.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/>
          <a:lstStyle/>
          <a:p>
            <a:r>
              <a:rPr lang="lv-LV" sz="3600" b="1" dirty="0" smtClean="0"/>
              <a:t>       Old </a:t>
            </a:r>
            <a:r>
              <a:rPr lang="lv-LV" sz="3600" b="1" dirty="0"/>
              <a:t>Town </a:t>
            </a:r>
            <a:r>
              <a:rPr lang="lv-LV" sz="3600" b="1" dirty="0" smtClean="0"/>
              <a:t>Riga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4099"/>
            <a:ext cx="3054698" cy="458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51471"/>
            <a:ext cx="7884368" cy="1296143"/>
          </a:xfrm>
        </p:spPr>
        <p:txBody>
          <a:bodyPr>
            <a:normAutofit/>
          </a:bodyPr>
          <a:lstStyle/>
          <a:p>
            <a:r>
              <a:rPr lang="en-GB" dirty="0"/>
              <a:t>It is generally recognized that Riga has the finest collection of art nouveau buildings in Europe.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65" y="1059582"/>
            <a:ext cx="4626567" cy="347060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15042"/>
            <a:ext cx="2664296" cy="355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546848" cy="3960440"/>
          </a:xfrm>
        </p:spPr>
        <p:txBody>
          <a:bodyPr>
            <a:noAutofit/>
          </a:bodyPr>
          <a:lstStyle/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lv-LV" sz="2200" dirty="0"/>
              <a:t>The Latvian Song and Dance Celebrations is the most magnificent event in the Latvian cultural life, attracting thousands of viewers and listeners every five years, one week.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lv-LV" sz="2200" dirty="0" smtClean="0"/>
              <a:t> The song and dance festival, which includes choirs and dance groups from all over Latvia, is included in the UNESCO World Heritage List of Oral and Intangible Cultural Heritage.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lv-LV" sz="2200" dirty="0" smtClean="0"/>
              <a:t>Since 1873, this festival has taken place 26 times.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lv-LV" sz="2200" dirty="0" smtClean="0">
                <a:hlinkClick r:id="rId2"/>
              </a:rPr>
              <a:t>video</a:t>
            </a:r>
            <a:endParaRPr lang="lv-LV" sz="2200" dirty="0" smtClean="0"/>
          </a:p>
          <a:p>
            <a:pPr marL="0">
              <a:lnSpc>
                <a:spcPct val="80000"/>
              </a:lnSpc>
              <a:spcBef>
                <a:spcPts val="0"/>
              </a:spcBef>
            </a:pPr>
            <a:endParaRPr lang="lv-LV" sz="2200" dirty="0" smtClean="0"/>
          </a:p>
          <a:p>
            <a:pPr marL="0">
              <a:lnSpc>
                <a:spcPct val="80000"/>
              </a:lnSpc>
              <a:spcBef>
                <a:spcPts val="0"/>
              </a:spcBef>
            </a:pPr>
            <a:endParaRPr lang="en-US" sz="22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b="1" dirty="0"/>
              <a:t>The Song and Dance Celebrations </a:t>
            </a:r>
            <a:endParaRPr lang="en-US" sz="3600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11" y="1563638"/>
            <a:ext cx="3487058" cy="2347111"/>
          </a:xfrm>
        </p:spPr>
      </p:pic>
    </p:spTree>
    <p:extLst>
      <p:ext uri="{BB962C8B-B14F-4D97-AF65-F5344CB8AC3E}">
        <p14:creationId xmlns:p14="http://schemas.microsoft.com/office/powerpoint/2010/main" val="8888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95536" y="205979"/>
            <a:ext cx="8291264" cy="853603"/>
          </a:xfrm>
        </p:spPr>
        <p:txBody>
          <a:bodyPr>
            <a:normAutofit/>
          </a:bodyPr>
          <a:lstStyle/>
          <a:p>
            <a:r>
              <a:rPr lang="lv-LV" sz="3600" b="1" dirty="0"/>
              <a:t>Baltic Way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787773"/>
            <a:ext cx="7964810" cy="1806849"/>
          </a:xfrm>
        </p:spPr>
        <p:txBody>
          <a:bodyPr>
            <a:noAutofit/>
          </a:bodyPr>
          <a:lstStyle/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lv-LV" sz="2200" dirty="0"/>
              <a:t>The Baltic Way – the Human Chain linking three Baltic capital cities (Tallinn, Riga, Vilnius) was a campaign held on August 23, 1989 at 19.00, when about 2 million people held their  hands for 15 minutes. 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lv-LV" sz="2200" dirty="0"/>
              <a:t>The length of the chain was 600 km. 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lv-LV" sz="2200" dirty="0"/>
              <a:t>This demonstration was organized to draw the world's attention to the Baltic states drive for freedom.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8340"/>
            <a:ext cx="5218162" cy="239763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75605"/>
            <a:ext cx="912115" cy="13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400" dirty="0" smtClean="0"/>
              <a:t>The monument to the Baltic Way on the Latvian-Estonian border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0" y="1548159"/>
            <a:ext cx="4038600" cy="2446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71442"/>
            <a:ext cx="3652986" cy="243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7200" y="987575"/>
            <a:ext cx="4078770" cy="3607048"/>
          </a:xfrm>
        </p:spPr>
        <p:txBody>
          <a:bodyPr>
            <a:noAutofit/>
          </a:bodyPr>
          <a:lstStyle/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en-US" sz="2200" dirty="0"/>
              <a:t>The UNESCO World memory site  - The Cabinet of Folksongs/ </a:t>
            </a:r>
            <a:r>
              <a:rPr lang="en-US" sz="2200" dirty="0" err="1"/>
              <a:t>Dainu</a:t>
            </a:r>
            <a:r>
              <a:rPr lang="en-US" sz="2200" dirty="0"/>
              <a:t> </a:t>
            </a:r>
            <a:r>
              <a:rPr lang="en-US" sz="2200" dirty="0" err="1"/>
              <a:t>skapis</a:t>
            </a:r>
            <a:r>
              <a:rPr lang="en-US" sz="2200" dirty="0"/>
              <a:t> - a cabinet with 73 drawers used as an editor's tool by </a:t>
            </a:r>
            <a:r>
              <a:rPr lang="en-US" sz="2200" dirty="0" err="1"/>
              <a:t>Krišjānis</a:t>
            </a:r>
            <a:r>
              <a:rPr lang="en-US" sz="2200" dirty="0"/>
              <a:t> Barons (1835-1923) working at the most famous edition of Latvian folksongs “</a:t>
            </a:r>
            <a:r>
              <a:rPr lang="en-US" sz="2200" dirty="0" err="1"/>
              <a:t>Latvju</a:t>
            </a:r>
            <a:r>
              <a:rPr lang="en-US" sz="2200" dirty="0"/>
              <a:t> </a:t>
            </a:r>
            <a:r>
              <a:rPr lang="en-US" sz="2200" dirty="0" err="1"/>
              <a:t>Dainas</a:t>
            </a:r>
            <a:r>
              <a:rPr lang="en-US" sz="2200" dirty="0"/>
              <a:t>” (published in 6 volumes / 8 tomes between 1894 and 1915).</a:t>
            </a:r>
            <a:endParaRPr lang="lv-LV" sz="2200" dirty="0"/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lv-LV" sz="2200" dirty="0" smtClean="0"/>
              <a:t>Documentary </a:t>
            </a:r>
            <a:r>
              <a:rPr lang="lv-LV" sz="2200" dirty="0"/>
              <a:t>heritage </a:t>
            </a:r>
            <a:r>
              <a:rPr lang="lv-LV" sz="2200" dirty="0" smtClean="0"/>
              <a:t>included in </a:t>
            </a:r>
            <a:r>
              <a:rPr lang="lv-LV" sz="2200" dirty="0"/>
              <a:t>the UNESCO Memory of the World Register in 2001.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The Cabinet of Folksongs</a:t>
            </a:r>
          </a:p>
        </p:txBody>
      </p:sp>
      <p:pic>
        <p:nvPicPr>
          <p:cNvPr id="7" name="Satura vietturis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347614"/>
            <a:ext cx="1944722" cy="2916325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70" y="1347614"/>
            <a:ext cx="216078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dirty="0"/>
              <a:t>The source material for each of the printed songs, sent in to Barons by thousands of singers and informants, consists of over 350,000 hand-written paper slips sized 3 x 11 cm in many handwritings.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0987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35903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5410944" cy="3394472"/>
          </a:xfrm>
        </p:spPr>
        <p:txBody>
          <a:bodyPr>
            <a:noAutofit/>
          </a:bodyPr>
          <a:lstStyle/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en-GB" sz="2000" dirty="0"/>
              <a:t>The </a:t>
            </a:r>
            <a:r>
              <a:rPr lang="en-GB" sz="2000" dirty="0" err="1"/>
              <a:t>Suiti</a:t>
            </a:r>
            <a:r>
              <a:rPr lang="en-GB" sz="2000" dirty="0"/>
              <a:t> cultural space is a unique phenomenon in Latvian culture. The </a:t>
            </a:r>
            <a:r>
              <a:rPr lang="en-GB" sz="2000" dirty="0" err="1"/>
              <a:t>Suiti</a:t>
            </a:r>
            <a:r>
              <a:rPr lang="en-GB" sz="2000" dirty="0"/>
              <a:t> are a small Catholic community in the Protestant (Lutheran) western part of Latvia. </a:t>
            </a:r>
            <a:endParaRPr lang="lv-LV" sz="2000" dirty="0"/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en-GB" sz="2000" dirty="0"/>
              <a:t>The </a:t>
            </a:r>
            <a:r>
              <a:rPr lang="en-GB" sz="2000" dirty="0" err="1"/>
              <a:t>Suiti</a:t>
            </a:r>
            <a:r>
              <a:rPr lang="en-GB" sz="2000" dirty="0"/>
              <a:t> cultural space is characterized by a number of distinct features, including vocal drone singing performed by </a:t>
            </a:r>
            <a:r>
              <a:rPr lang="en-GB" sz="2000" dirty="0" err="1"/>
              <a:t>Suiti</a:t>
            </a:r>
            <a:r>
              <a:rPr lang="en-GB" sz="2000" dirty="0"/>
              <a:t> women, wedding traditions, </a:t>
            </a:r>
            <a:r>
              <a:rPr lang="en-GB" sz="2000" dirty="0" err="1"/>
              <a:t>colorful</a:t>
            </a:r>
            <a:r>
              <a:rPr lang="en-GB" sz="2000" dirty="0"/>
              <a:t> traditional costumes, the </a:t>
            </a:r>
            <a:r>
              <a:rPr lang="en-GB" sz="2000" dirty="0" err="1"/>
              <a:t>Suiti</a:t>
            </a:r>
            <a:r>
              <a:rPr lang="en-GB" sz="2000" dirty="0"/>
              <a:t> language, local cuisine, religious traditions, celebrations of seasonal traditions, and a remarkable number of folksongs, dances and melodies recorded in this community.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en-GB" sz="2000" dirty="0"/>
              <a:t>October 1, 2009 </a:t>
            </a:r>
            <a:r>
              <a:rPr lang="en-GB" sz="2000" dirty="0" err="1"/>
              <a:t>Suiti</a:t>
            </a:r>
            <a:r>
              <a:rPr lang="en-GB" sz="2000" dirty="0"/>
              <a:t> cultural space was included in the UNESCO List of Intangible Cultural Heritage in Need of Urgent Safeguarding.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The </a:t>
            </a:r>
            <a:r>
              <a:rPr lang="en-GB" sz="3600" b="1" dirty="0" err="1"/>
              <a:t>Suiti</a:t>
            </a:r>
            <a:r>
              <a:rPr lang="en-GB" sz="3600" b="1" dirty="0"/>
              <a:t> cultural space</a:t>
            </a:r>
            <a:endParaRPr lang="en-US" sz="3600" b="1" dirty="0"/>
          </a:p>
        </p:txBody>
      </p:sp>
      <p:pic>
        <p:nvPicPr>
          <p:cNvPr id="3" name="Satura vietturis 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r="2872"/>
          <a:stretch/>
        </p:blipFill>
        <p:spPr>
          <a:xfrm>
            <a:off x="5940152" y="1779662"/>
            <a:ext cx="2882835" cy="2095203"/>
          </a:xfrm>
        </p:spPr>
      </p:pic>
    </p:spTree>
    <p:extLst>
      <p:ext uri="{BB962C8B-B14F-4D97-AF65-F5344CB8AC3E}">
        <p14:creationId xmlns:p14="http://schemas.microsoft.com/office/powerpoint/2010/main" val="18833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design slide">
  <a:themeElements>
    <a:clrScheme name="Pilsētniecisk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TS010385378</Template>
  <TotalTime>176</TotalTime>
  <Words>467</Words>
  <Application>Microsoft Office PowerPoint</Application>
  <PresentationFormat>On-screen Show (16:9)</PresentationFormat>
  <Paragraphs>27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Business design slide</vt:lpstr>
      <vt:lpstr>The National Prides in European Context</vt:lpstr>
      <vt:lpstr>       Old Town Riga</vt:lpstr>
      <vt:lpstr>PowerPoint Presentation</vt:lpstr>
      <vt:lpstr>The Song and Dance Celebrations </vt:lpstr>
      <vt:lpstr>Baltic Way</vt:lpstr>
      <vt:lpstr>The monument to the Baltic Way on the Latvian-Estonian border</vt:lpstr>
      <vt:lpstr>The Cabinet of Folksongs</vt:lpstr>
      <vt:lpstr>PowerPoint Presentation</vt:lpstr>
      <vt:lpstr>The Suiti cultural space</vt:lpstr>
      <vt:lpstr>Websites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Lietotajs</dc:creator>
  <cp:lastModifiedBy>JAVI</cp:lastModifiedBy>
  <cp:revision>26</cp:revision>
  <dcterms:created xsi:type="dcterms:W3CDTF">2013-01-04T15:07:57Z</dcterms:created>
  <dcterms:modified xsi:type="dcterms:W3CDTF">2019-03-10T19:22:31Z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