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ledó Núñez" userId="652c54d58298b657" providerId="LiveId" clId="{932B03B1-5B4B-443A-A65E-550461142403}"/>
    <pc:docChg chg="undo custSel addSld modSld">
      <pc:chgData name="Lledó Núñez" userId="652c54d58298b657" providerId="LiveId" clId="{932B03B1-5B4B-443A-A65E-550461142403}" dt="2026-06-04T12:16:21.816" v="469" actId="26606"/>
      <pc:docMkLst>
        <pc:docMk/>
      </pc:docMkLst>
      <pc:sldChg chg="modSp mod">
        <pc:chgData name="Lledó Núñez" userId="652c54d58298b657" providerId="LiveId" clId="{932B03B1-5B4B-443A-A65E-550461142403}" dt="2026-06-04T09:37:52.651" v="108" actId="20577"/>
        <pc:sldMkLst>
          <pc:docMk/>
          <pc:sldMk cId="2615598500" sldId="257"/>
        </pc:sldMkLst>
        <pc:spChg chg="mod">
          <ac:chgData name="Lledó Núñez" userId="652c54d58298b657" providerId="LiveId" clId="{932B03B1-5B4B-443A-A65E-550461142403}" dt="2026-06-04T09:37:52.651" v="108" actId="20577"/>
          <ac:spMkLst>
            <pc:docMk/>
            <pc:sldMk cId="2615598500" sldId="257"/>
            <ac:spMk id="2" creationId="{73C85EE0-E2BE-60C9-89FC-14DF91E09AA5}"/>
          </ac:spMkLst>
        </pc:spChg>
        <pc:graphicFrameChg chg="mod modGraphic">
          <ac:chgData name="Lledó Núñez" userId="652c54d58298b657" providerId="LiveId" clId="{932B03B1-5B4B-443A-A65E-550461142403}" dt="2026-06-04T09:37:22.593" v="103" actId="2165"/>
          <ac:graphicFrameMkLst>
            <pc:docMk/>
            <pc:sldMk cId="2615598500" sldId="257"/>
            <ac:graphicFrameMk id="4" creationId="{2DDE2326-36F9-EB9C-0418-1A8AC01D2844}"/>
          </ac:graphicFrameMkLst>
        </pc:graphicFrameChg>
      </pc:sldChg>
      <pc:sldChg chg="modSp add mod">
        <pc:chgData name="Lledó Núñez" userId="652c54d58298b657" providerId="LiveId" clId="{932B03B1-5B4B-443A-A65E-550461142403}" dt="2026-06-04T11:45:59.373" v="462" actId="20577"/>
        <pc:sldMkLst>
          <pc:docMk/>
          <pc:sldMk cId="281303996" sldId="258"/>
        </pc:sldMkLst>
        <pc:spChg chg="mod">
          <ac:chgData name="Lledó Núñez" userId="652c54d58298b657" providerId="LiveId" clId="{932B03B1-5B4B-443A-A65E-550461142403}" dt="2026-06-04T09:38:01.533" v="113" actId="20577"/>
          <ac:spMkLst>
            <pc:docMk/>
            <pc:sldMk cId="281303996" sldId="258"/>
            <ac:spMk id="2" creationId="{51EB5FC1-058F-F86D-931B-4073BE810BC4}"/>
          </ac:spMkLst>
        </pc:spChg>
        <pc:graphicFrameChg chg="mod modGraphic">
          <ac:chgData name="Lledó Núñez" userId="652c54d58298b657" providerId="LiveId" clId="{932B03B1-5B4B-443A-A65E-550461142403}" dt="2026-06-04T11:45:59.373" v="462" actId="20577"/>
          <ac:graphicFrameMkLst>
            <pc:docMk/>
            <pc:sldMk cId="281303996" sldId="258"/>
            <ac:graphicFrameMk id="4" creationId="{5A399B42-18F8-350C-ED31-8060F42ADDCC}"/>
          </ac:graphicFrameMkLst>
        </pc:graphicFrameChg>
      </pc:sldChg>
      <pc:sldChg chg="addSp delSp modSp add mod setBg">
        <pc:chgData name="Lledó Núñez" userId="652c54d58298b657" providerId="LiveId" clId="{932B03B1-5B4B-443A-A65E-550461142403}" dt="2026-06-04T12:16:21.816" v="469" actId="26606"/>
        <pc:sldMkLst>
          <pc:docMk/>
          <pc:sldMk cId="3032786652" sldId="259"/>
        </pc:sldMkLst>
        <pc:spChg chg="mod ord">
          <ac:chgData name="Lledó Núñez" userId="652c54d58298b657" providerId="LiveId" clId="{932B03B1-5B4B-443A-A65E-550461142403}" dt="2026-06-04T12:16:21.816" v="469" actId="26606"/>
          <ac:spMkLst>
            <pc:docMk/>
            <pc:sldMk cId="3032786652" sldId="259"/>
            <ac:spMk id="2" creationId="{9D2FDE30-4BB0-231E-5602-A469E02E55E4}"/>
          </ac:spMkLst>
        </pc:spChg>
        <pc:spChg chg="add del mod">
          <ac:chgData name="Lledó Núñez" userId="652c54d58298b657" providerId="LiveId" clId="{932B03B1-5B4B-443A-A65E-550461142403}" dt="2026-06-04T12:16:02.395" v="467" actId="931"/>
          <ac:spMkLst>
            <pc:docMk/>
            <pc:sldMk cId="3032786652" sldId="259"/>
            <ac:spMk id="5" creationId="{03D089DC-E5D8-6D3B-6C98-7F328B4C27E9}"/>
          </ac:spMkLst>
        </pc:spChg>
        <pc:spChg chg="add">
          <ac:chgData name="Lledó Núñez" userId="652c54d58298b657" providerId="LiveId" clId="{932B03B1-5B4B-443A-A65E-550461142403}" dt="2026-06-04T12:16:21.816" v="469" actId="26606"/>
          <ac:spMkLst>
            <pc:docMk/>
            <pc:sldMk cId="3032786652" sldId="259"/>
            <ac:spMk id="12" creationId="{C63C853E-3842-4594-86A9-051FFAF4D343}"/>
          </ac:spMkLst>
        </pc:spChg>
        <pc:spChg chg="add">
          <ac:chgData name="Lledó Núñez" userId="652c54d58298b657" providerId="LiveId" clId="{932B03B1-5B4B-443A-A65E-550461142403}" dt="2026-06-04T12:16:21.816" v="469" actId="26606"/>
          <ac:spMkLst>
            <pc:docMk/>
            <pc:sldMk cId="3032786652" sldId="259"/>
            <ac:spMk id="20" creationId="{95633E59-CFCD-4CB3-AB4B-F13B8BA438DA}"/>
          </ac:spMkLst>
        </pc:spChg>
        <pc:graphicFrameChg chg="del modGraphic">
          <ac:chgData name="Lledó Núñez" userId="652c54d58298b657" providerId="LiveId" clId="{932B03B1-5B4B-443A-A65E-550461142403}" dt="2026-06-04T11:46:39.660" v="466" actId="478"/>
          <ac:graphicFrameMkLst>
            <pc:docMk/>
            <pc:sldMk cId="3032786652" sldId="259"/>
            <ac:graphicFrameMk id="4" creationId="{D8004F38-4821-AA10-868E-E5ABA4529D2D}"/>
          </ac:graphicFrameMkLst>
        </pc:graphicFrameChg>
        <pc:picChg chg="add mod ord">
          <ac:chgData name="Lledó Núñez" userId="652c54d58298b657" providerId="LiveId" clId="{932B03B1-5B4B-443A-A65E-550461142403}" dt="2026-06-04T12:16:21.816" v="469" actId="26606"/>
          <ac:picMkLst>
            <pc:docMk/>
            <pc:sldMk cId="3032786652" sldId="259"/>
            <ac:picMk id="7" creationId="{73541AF7-02C9-FEFC-37E4-8BD05DC280DA}"/>
          </ac:picMkLst>
        </pc:picChg>
        <pc:picChg chg="add">
          <ac:chgData name="Lledó Núñez" userId="652c54d58298b657" providerId="LiveId" clId="{932B03B1-5B4B-443A-A65E-550461142403}" dt="2026-06-04T12:16:21.816" v="469" actId="26606"/>
          <ac:picMkLst>
            <pc:docMk/>
            <pc:sldMk cId="3032786652" sldId="259"/>
            <ac:picMk id="14" creationId="{B591CDC5-6B61-4116-B3B5-0FF42B6E606D}"/>
          </ac:picMkLst>
        </pc:picChg>
        <pc:cxnChg chg="add">
          <ac:chgData name="Lledó Núñez" userId="652c54d58298b657" providerId="LiveId" clId="{932B03B1-5B4B-443A-A65E-550461142403}" dt="2026-06-04T12:16:21.816" v="469" actId="26606"/>
          <ac:cxnSpMkLst>
            <pc:docMk/>
            <pc:sldMk cId="3032786652" sldId="259"/>
            <ac:cxnSpMk id="16" creationId="{25B08984-5BEB-422F-A364-2B41E6A516EB}"/>
          </ac:cxnSpMkLst>
        </pc:cxnChg>
        <pc:cxnChg chg="add">
          <ac:chgData name="Lledó Núñez" userId="652c54d58298b657" providerId="LiveId" clId="{932B03B1-5B4B-443A-A65E-550461142403}" dt="2026-06-04T12:16:21.816" v="469" actId="26606"/>
          <ac:cxnSpMkLst>
            <pc:docMk/>
            <pc:sldMk cId="3032786652" sldId="259"/>
            <ac:cxnSpMk id="18" creationId="{A8F413B1-54E0-4B16-92AB-1CC5C7D645BC}"/>
          </ac:cxnSpMkLst>
        </pc:cxnChg>
        <pc:cxnChg chg="add">
          <ac:chgData name="Lledó Núñez" userId="652c54d58298b657" providerId="LiveId" clId="{932B03B1-5B4B-443A-A65E-550461142403}" dt="2026-06-04T12:16:21.816" v="469" actId="26606"/>
          <ac:cxnSpMkLst>
            <pc:docMk/>
            <pc:sldMk cId="3032786652" sldId="259"/>
            <ac:cxnSpMk id="22" creationId="{7FFB1710-F59A-4B72-91E4-53C2300B705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21FE44-58E8-B424-136D-884F2A6477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PORTFÒLIO 25/26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884992-108D-A01B-1E43-EAC94844EF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“Creamos y vendemos una marca”</a:t>
            </a:r>
          </a:p>
          <a:p>
            <a:r>
              <a:rPr lang="es-ES" dirty="0"/>
              <a:t>LLEDÓ NÚÑEZ BELTRÁN</a:t>
            </a:r>
          </a:p>
        </p:txBody>
      </p:sp>
    </p:spTree>
    <p:extLst>
      <p:ext uri="{BB962C8B-B14F-4D97-AF65-F5344CB8AC3E}">
        <p14:creationId xmlns:p14="http://schemas.microsoft.com/office/powerpoint/2010/main" val="398138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85EE0-E2BE-60C9-89FC-14DF91E09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99738"/>
          </a:xfrm>
        </p:spPr>
        <p:txBody>
          <a:bodyPr/>
          <a:lstStyle/>
          <a:p>
            <a:r>
              <a:rPr lang="es-ES" dirty="0"/>
              <a:t>“CREAMOS Y VENDEMOS UNA MARCA” (i)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DDE2326-36F9-EB9C-0418-1A8AC01D2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031481"/>
              </p:ext>
            </p:extLst>
          </p:nvPr>
        </p:nvGraphicFramePr>
        <p:xfrm>
          <a:off x="932843" y="1521461"/>
          <a:ext cx="11008786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6900">
                  <a:extLst>
                    <a:ext uri="{9D8B030D-6E8A-4147-A177-3AD203B41FA5}">
                      <a16:colId xmlns:a16="http://schemas.microsoft.com/office/drawing/2014/main" val="2232657034"/>
                    </a:ext>
                  </a:extLst>
                </a:gridCol>
                <a:gridCol w="8011886">
                  <a:extLst>
                    <a:ext uri="{9D8B030D-6E8A-4147-A177-3AD203B41FA5}">
                      <a16:colId xmlns:a16="http://schemas.microsoft.com/office/drawing/2014/main" val="2479494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RESPOSTA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952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CURS: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2n Cicle de Grau </a:t>
                      </a:r>
                      <a:r>
                        <a:rPr lang="es-ES" dirty="0" err="1"/>
                        <a:t>Mitjà</a:t>
                      </a:r>
                      <a:r>
                        <a:rPr lang="es-E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508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PRODUCTE FINAL: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Pitch 2-3 min.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673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DESCRIPCIÓ DE LA TASCA: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 err="1"/>
                        <a:t>L'alumnat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organitzat</a:t>
                      </a:r>
                      <a:r>
                        <a:rPr lang="es-ES" dirty="0"/>
                        <a:t> en </a:t>
                      </a:r>
                      <a:r>
                        <a:rPr lang="es-ES" dirty="0" err="1"/>
                        <a:t>grups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treball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dissenyarà</a:t>
                      </a:r>
                      <a:r>
                        <a:rPr lang="es-ES" dirty="0"/>
                        <a:t> una marca </a:t>
                      </a:r>
                      <a:r>
                        <a:rPr lang="es-ES" dirty="0" err="1"/>
                        <a:t>pròpia</a:t>
                      </a:r>
                      <a:r>
                        <a:rPr lang="es-ES" dirty="0"/>
                        <a:t> i </a:t>
                      </a:r>
                      <a:r>
                        <a:rPr lang="es-ES" dirty="0" err="1"/>
                        <a:t>desenvoluparà</a:t>
                      </a:r>
                      <a:r>
                        <a:rPr lang="es-ES" dirty="0"/>
                        <a:t> una </a:t>
                      </a:r>
                      <a:r>
                        <a:rPr lang="es-ES" dirty="0" err="1"/>
                        <a:t>proposta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producte</a:t>
                      </a:r>
                      <a:r>
                        <a:rPr lang="es-ES" dirty="0"/>
                        <a:t> o </a:t>
                      </a:r>
                      <a:r>
                        <a:rPr lang="es-ES" dirty="0" err="1"/>
                        <a:t>servici</a:t>
                      </a:r>
                      <a:r>
                        <a:rPr lang="es-ES" dirty="0"/>
                        <a:t> innovador. A partir de </a:t>
                      </a:r>
                      <a:r>
                        <a:rPr lang="es-ES" dirty="0" err="1"/>
                        <a:t>l'anàlisi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prèvia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d'estratègies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publicitàries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reals</a:t>
                      </a:r>
                      <a:r>
                        <a:rPr lang="es-ES" dirty="0"/>
                        <a:t>, cada </a:t>
                      </a:r>
                      <a:r>
                        <a:rPr lang="es-ES" dirty="0" err="1"/>
                        <a:t>equip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definirà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els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elements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bàsics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màrqueting</a:t>
                      </a:r>
                      <a:r>
                        <a:rPr lang="es-ES" dirty="0"/>
                        <a:t> del </a:t>
                      </a:r>
                      <a:r>
                        <a:rPr lang="es-ES" dirty="0" err="1"/>
                        <a:t>seu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projecte</a:t>
                      </a:r>
                      <a:r>
                        <a:rPr lang="es-ES" dirty="0"/>
                        <a:t>: </a:t>
                      </a:r>
                      <a:r>
                        <a:rPr lang="es-ES" dirty="0" err="1"/>
                        <a:t>públic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objectiu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proposta</a:t>
                      </a:r>
                      <a:r>
                        <a:rPr lang="es-ES" dirty="0"/>
                        <a:t> de valor, </a:t>
                      </a:r>
                      <a:r>
                        <a:rPr lang="es-ES" dirty="0" err="1"/>
                        <a:t>imatge</a:t>
                      </a:r>
                      <a:r>
                        <a:rPr lang="es-ES" dirty="0"/>
                        <a:t> de marca, </a:t>
                      </a:r>
                      <a:r>
                        <a:rPr lang="es-ES" dirty="0" err="1"/>
                        <a:t>canals</a:t>
                      </a:r>
                      <a:r>
                        <a:rPr lang="es-ES" dirty="0"/>
                        <a:t> de venda i </a:t>
                      </a:r>
                      <a:r>
                        <a:rPr lang="es-ES" dirty="0" err="1"/>
                        <a:t>missatge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publicitari</a:t>
                      </a:r>
                      <a:r>
                        <a:rPr lang="es-E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08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OBJECTIUS: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1. </a:t>
                      </a:r>
                      <a:r>
                        <a:rPr lang="es-ES" dirty="0" err="1"/>
                        <a:t>Analitzar</a:t>
                      </a:r>
                      <a:r>
                        <a:rPr lang="es-ES" dirty="0"/>
                        <a:t> el </a:t>
                      </a:r>
                      <a:r>
                        <a:rPr lang="es-ES" dirty="0" err="1"/>
                        <a:t>públic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objectiu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d'un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producte</a:t>
                      </a:r>
                      <a:r>
                        <a:rPr lang="es-ES" dirty="0"/>
                        <a:t> o </a:t>
                      </a:r>
                      <a:r>
                        <a:rPr lang="es-ES" dirty="0" err="1"/>
                        <a:t>servici</a:t>
                      </a:r>
                      <a:r>
                        <a:rPr lang="es-ES" dirty="0"/>
                        <a:t>.</a:t>
                      </a:r>
                    </a:p>
                    <a:p>
                      <a:r>
                        <a:rPr lang="es-ES" dirty="0"/>
                        <a:t>2. Crear </a:t>
                      </a:r>
                      <a:r>
                        <a:rPr lang="es-ES" dirty="0" err="1"/>
                        <a:t>els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elements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bàsics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d'una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identitat</a:t>
                      </a:r>
                      <a:r>
                        <a:rPr lang="es-ES" dirty="0"/>
                        <a:t> de marca (</a:t>
                      </a:r>
                      <a:r>
                        <a:rPr lang="es-ES" dirty="0" err="1"/>
                        <a:t>nom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logotip</a:t>
                      </a:r>
                      <a:r>
                        <a:rPr lang="es-ES" dirty="0"/>
                        <a:t> i </a:t>
                      </a:r>
                      <a:r>
                        <a:rPr lang="es-ES" dirty="0" err="1"/>
                        <a:t>eslògan</a:t>
                      </a:r>
                      <a:r>
                        <a:rPr lang="es-ES" dirty="0"/>
                        <a:t>).</a:t>
                      </a:r>
                    </a:p>
                    <a:p>
                      <a:r>
                        <a:rPr lang="es-ES" dirty="0"/>
                        <a:t>3. Aplicar </a:t>
                      </a:r>
                      <a:r>
                        <a:rPr lang="es-ES" dirty="0" err="1"/>
                        <a:t>conceptes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fonamentals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màrqueting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relacionats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amb</a:t>
                      </a:r>
                      <a:r>
                        <a:rPr lang="es-ES" dirty="0"/>
                        <a:t> el </a:t>
                      </a:r>
                      <a:r>
                        <a:rPr lang="es-ES" dirty="0" err="1"/>
                        <a:t>producte</a:t>
                      </a:r>
                      <a:r>
                        <a:rPr lang="es-ES" dirty="0"/>
                        <a:t>, el preu, la </a:t>
                      </a:r>
                      <a:r>
                        <a:rPr lang="es-ES" dirty="0" err="1"/>
                        <a:t>distribució</a:t>
                      </a:r>
                      <a:r>
                        <a:rPr lang="es-ES" dirty="0"/>
                        <a:t> i la </a:t>
                      </a:r>
                      <a:r>
                        <a:rPr lang="es-ES" dirty="0" err="1"/>
                        <a:t>promoció</a:t>
                      </a:r>
                      <a:r>
                        <a:rPr lang="es-ES" dirty="0"/>
                        <a:t>.</a:t>
                      </a:r>
                    </a:p>
                    <a:p>
                      <a:r>
                        <a:rPr lang="es-ES" dirty="0"/>
                        <a:t>4. Elaborar un </a:t>
                      </a:r>
                      <a:r>
                        <a:rPr lang="es-ES" dirty="0" err="1"/>
                        <a:t>discurs</a:t>
                      </a:r>
                      <a:r>
                        <a:rPr lang="es-ES" dirty="0"/>
                        <a:t> comercial </a:t>
                      </a:r>
                      <a:r>
                        <a:rPr lang="es-ES" dirty="0" err="1"/>
                        <a:t>breu</a:t>
                      </a:r>
                      <a:r>
                        <a:rPr lang="es-ES" dirty="0"/>
                        <a:t> i </a:t>
                      </a:r>
                      <a:r>
                        <a:rPr lang="es-ES" dirty="0" err="1"/>
                        <a:t>persuasiu</a:t>
                      </a:r>
                      <a:r>
                        <a:rPr lang="es-ES" dirty="0"/>
                        <a:t> (pitch).</a:t>
                      </a:r>
                    </a:p>
                    <a:p>
                      <a:r>
                        <a:rPr lang="es-ES" dirty="0"/>
                        <a:t>5. </a:t>
                      </a:r>
                      <a:r>
                        <a:rPr lang="es-ES" dirty="0" err="1"/>
                        <a:t>Millorar</a:t>
                      </a:r>
                      <a:r>
                        <a:rPr lang="es-ES" dirty="0"/>
                        <a:t> les </a:t>
                      </a:r>
                      <a:r>
                        <a:rPr lang="es-ES" dirty="0" err="1"/>
                        <a:t>habilitats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comunicació</a:t>
                      </a:r>
                      <a:r>
                        <a:rPr lang="es-ES" dirty="0"/>
                        <a:t> oral i </a:t>
                      </a:r>
                      <a:r>
                        <a:rPr lang="es-ES" dirty="0" err="1"/>
                        <a:t>expressió</a:t>
                      </a:r>
                      <a:r>
                        <a:rPr lang="es-ES" dirty="0"/>
                        <a:t> en </a:t>
                      </a:r>
                      <a:r>
                        <a:rPr lang="es-ES" dirty="0" err="1"/>
                        <a:t>públic</a:t>
                      </a:r>
                      <a:r>
                        <a:rPr lang="es-ES" dirty="0"/>
                        <a:t> i </a:t>
                      </a:r>
                      <a:r>
                        <a:rPr lang="es-ES" dirty="0" err="1"/>
                        <a:t>treballar</a:t>
                      </a:r>
                      <a:r>
                        <a:rPr lang="es-ES" dirty="0"/>
                        <a:t> de manera </a:t>
                      </a:r>
                      <a:r>
                        <a:rPr lang="es-ES" dirty="0" err="1"/>
                        <a:t>col·laborativa</a:t>
                      </a:r>
                      <a:r>
                        <a:rPr lang="es-ES" dirty="0"/>
                        <a:t>.</a:t>
                      </a:r>
                    </a:p>
                    <a:p>
                      <a:r>
                        <a:rPr lang="es-ES" dirty="0"/>
                        <a:t>6. </a:t>
                      </a:r>
                      <a:r>
                        <a:rPr lang="es-ES" dirty="0" err="1"/>
                        <a:t>Desenvolupar</a:t>
                      </a:r>
                      <a:r>
                        <a:rPr lang="es-ES" dirty="0"/>
                        <a:t> la </a:t>
                      </a:r>
                      <a:r>
                        <a:rPr lang="es-ES" dirty="0" err="1"/>
                        <a:t>creativitat</a:t>
                      </a:r>
                      <a:r>
                        <a:rPr lang="es-ES" dirty="0"/>
                        <a:t> i la iniciativa </a:t>
                      </a:r>
                      <a:r>
                        <a:rPr lang="es-ES" dirty="0" err="1"/>
                        <a:t>emprenedora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478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598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0A39-03A2-5F01-82DF-A33E753E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B5FC1-058F-F86D-931B-4073BE81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99738"/>
          </a:xfrm>
        </p:spPr>
        <p:txBody>
          <a:bodyPr/>
          <a:lstStyle/>
          <a:p>
            <a:r>
              <a:rPr lang="es-ES" dirty="0"/>
              <a:t>“CREAMOS Y VENDEMOS UNA MARCA” (II)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A399B42-18F8-350C-ED31-8060F42ADD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227203"/>
              </p:ext>
            </p:extLst>
          </p:nvPr>
        </p:nvGraphicFramePr>
        <p:xfrm>
          <a:off x="932843" y="1521461"/>
          <a:ext cx="11008786" cy="36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6900">
                  <a:extLst>
                    <a:ext uri="{9D8B030D-6E8A-4147-A177-3AD203B41FA5}">
                      <a16:colId xmlns:a16="http://schemas.microsoft.com/office/drawing/2014/main" val="2232657034"/>
                    </a:ext>
                  </a:extLst>
                </a:gridCol>
                <a:gridCol w="8011886">
                  <a:extLst>
                    <a:ext uri="{9D8B030D-6E8A-4147-A177-3AD203B41FA5}">
                      <a16:colId xmlns:a16="http://schemas.microsoft.com/office/drawing/2014/main" val="2479494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RESPOSTA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952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METODOLOGIA: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L'activitat</a:t>
                      </a:r>
                      <a:r>
                        <a:rPr lang="es-ES" dirty="0"/>
                        <a:t> es </a:t>
                      </a:r>
                      <a:r>
                        <a:rPr lang="es-ES" dirty="0" err="1"/>
                        <a:t>desenvolupa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mitjançant</a:t>
                      </a:r>
                      <a:r>
                        <a:rPr lang="es-ES" dirty="0"/>
                        <a:t> una </a:t>
                      </a:r>
                      <a:r>
                        <a:rPr lang="es-ES" dirty="0" err="1"/>
                        <a:t>metodologia</a:t>
                      </a:r>
                      <a:r>
                        <a:rPr lang="es-ES" dirty="0"/>
                        <a:t> activa, participativa i </a:t>
                      </a:r>
                      <a:r>
                        <a:rPr lang="es-ES" dirty="0" err="1"/>
                        <a:t>col·laborativa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situant</a:t>
                      </a:r>
                      <a:r>
                        <a:rPr lang="es-ES" dirty="0"/>
                        <a:t> a </a:t>
                      </a:r>
                      <a:r>
                        <a:rPr lang="es-ES" dirty="0" err="1"/>
                        <a:t>l'alumnat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com</a:t>
                      </a:r>
                      <a:r>
                        <a:rPr lang="es-ES" dirty="0"/>
                        <a:t> a protagonista del </a:t>
                      </a:r>
                      <a:r>
                        <a:rPr lang="es-ES" dirty="0" err="1"/>
                        <a:t>seu</a:t>
                      </a:r>
                      <a:r>
                        <a:rPr lang="es-ES" dirty="0"/>
                        <a:t> propi </a:t>
                      </a:r>
                      <a:r>
                        <a:rPr lang="es-ES" dirty="0" err="1"/>
                        <a:t>procés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d'aprenentatge</a:t>
                      </a:r>
                      <a:r>
                        <a:rPr lang="es-ES" dirty="0"/>
                        <a:t>.</a:t>
                      </a:r>
                    </a:p>
                    <a:p>
                      <a:r>
                        <a:rPr lang="es-ES" dirty="0"/>
                        <a:t>El </a:t>
                      </a:r>
                      <a:r>
                        <a:rPr lang="es-ES" dirty="0" err="1"/>
                        <a:t>treball</a:t>
                      </a:r>
                      <a:r>
                        <a:rPr lang="es-ES" dirty="0"/>
                        <a:t> es </a:t>
                      </a:r>
                      <a:r>
                        <a:rPr lang="es-ES" dirty="0" err="1"/>
                        <a:t>realitzarà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principalment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mitjançant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aprenentatge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cooperatiu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organitzant</a:t>
                      </a:r>
                      <a:r>
                        <a:rPr lang="es-ES" dirty="0"/>
                        <a:t> a </a:t>
                      </a:r>
                      <a:r>
                        <a:rPr lang="es-ES" dirty="0" err="1"/>
                        <a:t>l'alumnat</a:t>
                      </a:r>
                      <a:r>
                        <a:rPr lang="es-ES" dirty="0"/>
                        <a:t> en </a:t>
                      </a:r>
                      <a:r>
                        <a:rPr lang="es-ES" dirty="0" err="1"/>
                        <a:t>xicotets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grups</a:t>
                      </a:r>
                      <a:r>
                        <a:rPr lang="es-ES" dirty="0"/>
                        <a:t> que </a:t>
                      </a:r>
                      <a:r>
                        <a:rPr lang="es-ES" dirty="0" err="1"/>
                        <a:t>hauran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d'assumir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responsabilitats</a:t>
                      </a:r>
                      <a:r>
                        <a:rPr lang="es-ES" dirty="0"/>
                        <a:t> compartides.</a:t>
                      </a:r>
                    </a:p>
                    <a:p>
                      <a:r>
                        <a:rPr lang="es-ES" dirty="0" err="1"/>
                        <a:t>Així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mateix</a:t>
                      </a:r>
                      <a:r>
                        <a:rPr lang="es-ES" dirty="0"/>
                        <a:t>, </a:t>
                      </a:r>
                      <a:r>
                        <a:rPr lang="es-ES" dirty="0" err="1"/>
                        <a:t>s'emprarà</a:t>
                      </a:r>
                      <a:r>
                        <a:rPr lang="es-ES" dirty="0"/>
                        <a:t> una </a:t>
                      </a:r>
                      <a:r>
                        <a:rPr lang="es-ES" dirty="0" err="1"/>
                        <a:t>metodologia</a:t>
                      </a:r>
                      <a:r>
                        <a:rPr lang="es-ES" dirty="0"/>
                        <a:t> experiencial i competencial, ja que </a:t>
                      </a:r>
                      <a:r>
                        <a:rPr lang="es-ES" dirty="0" err="1"/>
                        <a:t>els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estudiants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hauran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d'aplicar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els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coneixements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adquirits</a:t>
                      </a:r>
                      <a:r>
                        <a:rPr lang="es-ES" dirty="0"/>
                        <a:t> en una </a:t>
                      </a:r>
                      <a:r>
                        <a:rPr lang="es-ES" dirty="0" err="1"/>
                        <a:t>situació</a:t>
                      </a:r>
                      <a:r>
                        <a:rPr lang="es-ES" dirty="0"/>
                        <a:t> práctica.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846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SEQÜENCIACIÓ: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err="1"/>
                        <a:t>Febrer</a:t>
                      </a:r>
                      <a:r>
                        <a:rPr lang="es-ES" dirty="0"/>
                        <a:t> (2n Trimestre)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733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AVALUACIÓ: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Instrument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d’avaluació</a:t>
                      </a:r>
                      <a:r>
                        <a:rPr lang="es-ES" dirty="0"/>
                        <a:t>: Rúbrica del </a:t>
                      </a:r>
                      <a:r>
                        <a:rPr lang="es-ES" dirty="0" err="1"/>
                        <a:t>treball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realitzat</a:t>
                      </a:r>
                      <a:r>
                        <a:rPr lang="es-ES" dirty="0"/>
                        <a:t> i del pitch </a:t>
                      </a:r>
                      <a:r>
                        <a:rPr lang="es-ES" dirty="0" err="1"/>
                        <a:t>elaborat</a:t>
                      </a:r>
                      <a:r>
                        <a:rPr lang="es-ES" dirty="0"/>
                        <a:t>. </a:t>
                      </a:r>
                      <a:r>
                        <a:rPr lang="es-ES" dirty="0" err="1"/>
                        <a:t>Tenint</a:t>
                      </a:r>
                      <a:r>
                        <a:rPr lang="es-ES" dirty="0"/>
                        <a:t> en </a:t>
                      </a:r>
                      <a:r>
                        <a:rPr lang="es-ES" dirty="0" err="1"/>
                        <a:t>compte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l’aplicació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conceptes</a:t>
                      </a:r>
                      <a:r>
                        <a:rPr lang="es-ES" dirty="0"/>
                        <a:t> de </a:t>
                      </a:r>
                      <a:r>
                        <a:rPr lang="es-ES" dirty="0" err="1"/>
                        <a:t>màrqueting</a:t>
                      </a:r>
                      <a:r>
                        <a:rPr lang="es-ES" dirty="0"/>
                        <a:t>, el </a:t>
                      </a:r>
                      <a:r>
                        <a:rPr lang="es-ES" dirty="0" err="1"/>
                        <a:t>treball</a:t>
                      </a:r>
                      <a:r>
                        <a:rPr lang="es-ES" dirty="0"/>
                        <a:t> en </a:t>
                      </a:r>
                      <a:r>
                        <a:rPr lang="es-ES" dirty="0" err="1"/>
                        <a:t>equip</a:t>
                      </a:r>
                      <a:r>
                        <a:rPr lang="es-ES" dirty="0"/>
                        <a:t>, la </a:t>
                      </a:r>
                      <a:r>
                        <a:rPr lang="es-ES" dirty="0" err="1"/>
                        <a:t>qüalitat</a:t>
                      </a:r>
                      <a:r>
                        <a:rPr lang="es-ES" dirty="0"/>
                        <a:t> del pitch i la comunicación verbal i no verbal de la </a:t>
                      </a:r>
                      <a:r>
                        <a:rPr lang="es-ES" dirty="0" err="1"/>
                        <a:t>presentació</a:t>
                      </a:r>
                      <a:r>
                        <a:rPr lang="es-E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386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30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4F6EF5-5992-AD84-2807-FDA96CE27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63C853E-3842-4594-86A9-051FFAF4D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91CDC5-6B61-4116-B3B5-0FF42B6E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B08984-5BEB-422F-A364-2B41E6A51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8F413B1-54E0-4B16-92AB-1CC5C7D64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73541AF7-02C9-FEFC-37E4-8BD05DC28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3380" r="-1" b="1617"/>
          <a:stretch>
            <a:fillRect/>
          </a:stretch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5633E59-CFCD-4CB3-AB4B-F13B8BA43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2FDE30-4BB0-231E-5602-A469E02E5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>
                <a:solidFill>
                  <a:srgbClr val="FFFFFE"/>
                </a:solidFill>
              </a:rPr>
              <a:t>“CREAMOS Y VENDEMOS UNA MARCA” (III)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FFB1710-F59A-4B72-91E4-53C2300B7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 w="31750">
            <a:solidFill>
              <a:srgbClr val="27A9BB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8665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{EE3D2801-8FE0-46D8-9A56-109725C6340D}TFc986dd65-aaf0-4d5c-bef9-9c391ee05f7b6a80d193-c6c005e2f19e</Template>
  <TotalTime>204</TotalTime>
  <Words>341</Words>
  <Application>Microsoft Office PowerPoint</Application>
  <PresentationFormat>Panorámica</PresentationFormat>
  <Paragraphs>31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Galería</vt:lpstr>
      <vt:lpstr>PORTFÒLIO 25/26</vt:lpstr>
      <vt:lpstr>“CREAMOS Y VENDEMOS UNA MARCA” (i)</vt:lpstr>
      <vt:lpstr>“CREAMOS Y VENDEMOS UNA MARCA” (II)</vt:lpstr>
      <vt:lpstr>“CREAMOS Y VENDEMOS UNA MARCA” (III)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Lledó Núñez</dc:creator>
  <cp:lastModifiedBy>Lledó Núñez</cp:lastModifiedBy>
  <cp:revision>1</cp:revision>
  <dcterms:created xsi:type="dcterms:W3CDTF">2026-06-04T08:52:25Z</dcterms:created>
  <dcterms:modified xsi:type="dcterms:W3CDTF">2026-06-04T12:16:28Z</dcterms:modified>
</cp:coreProperties>
</file>