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12190680" cy="68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3"/>
          <p:cNvSpPr/>
          <p:nvPr/>
        </p:nvSpPr>
        <p:spPr>
          <a:xfrm>
            <a:off x="6500880" y="1743120"/>
            <a:ext cx="5402520" cy="33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s-ES" sz="6600" b="0" strike="noStrike" spc="-1" dirty="0">
                <a:solidFill>
                  <a:srgbClr val="44546A"/>
                </a:solidFill>
                <a:latin typeface="Calibri"/>
                <a:ea typeface="Calibri"/>
              </a:rPr>
              <a:t>CAMINAN</a:t>
            </a:r>
            <a:r>
              <a:rPr lang="es-ES" sz="6600" spc="-1" dirty="0">
                <a:solidFill>
                  <a:srgbClr val="44546A"/>
                </a:solidFill>
                <a:latin typeface="Calibri"/>
                <a:ea typeface="Calibri"/>
              </a:rPr>
              <a:t>DO</a:t>
            </a:r>
            <a:r>
              <a:rPr lang="es-ES" sz="6600" b="0" strike="noStrike" spc="-1" dirty="0">
                <a:solidFill>
                  <a:srgbClr val="44546A"/>
                </a:solidFill>
                <a:latin typeface="Calibri"/>
                <a:ea typeface="Calibri"/>
              </a:rPr>
              <a:t> HACIA LA ESO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ES" sz="2700" b="0" strike="noStrike" spc="-1" dirty="0">
                <a:solidFill>
                  <a:srgbClr val="44546A"/>
                </a:solidFill>
                <a:latin typeface="Calibri"/>
                <a:ea typeface="Calibri"/>
              </a:rPr>
              <a:t>REUNIÓN INFORMATIVA DE TRANSICIÓN ENTRE ETAPAS, PARA FAMILIAS DE 6º.</a:t>
            </a:r>
            <a:endParaRPr lang="es-ES" sz="2700" b="0" strike="noStrike" spc="-1" dirty="0">
              <a:latin typeface="Arial"/>
            </a:endParaRPr>
          </a:p>
        </p:txBody>
      </p:sp>
      <p:grpSp>
        <p:nvGrpSpPr>
          <p:cNvPr id="118" name="Group 4"/>
          <p:cNvGrpSpPr/>
          <p:nvPr/>
        </p:nvGrpSpPr>
        <p:grpSpPr>
          <a:xfrm>
            <a:off x="421122" y="44822"/>
            <a:ext cx="6237720" cy="6863040"/>
            <a:chOff x="-5760" y="-6120"/>
            <a:chExt cx="6237720" cy="6863040"/>
          </a:xfrm>
        </p:grpSpPr>
        <p:sp>
          <p:nvSpPr>
            <p:cNvPr id="119" name="CustomShape 5"/>
            <p:cNvSpPr/>
            <p:nvPr/>
          </p:nvSpPr>
          <p:spPr>
            <a:xfrm flipH="1">
              <a:off x="3468" y="34560"/>
              <a:ext cx="6027480" cy="6816240"/>
            </a:xfrm>
            <a:custGeom>
              <a:avLst/>
              <a:gdLst/>
              <a:ahLst/>
              <a:cxnLst/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"/>
                  </a:srgbClr>
                </a:gs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0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120" name="CustomShape 6"/>
            <p:cNvSpPr/>
            <p:nvPr/>
          </p:nvSpPr>
          <p:spPr>
            <a:xfrm flipH="1">
              <a:off x="-5040" y="0"/>
              <a:ext cx="6163920" cy="6856920"/>
            </a:xfrm>
            <a:custGeom>
              <a:avLst/>
              <a:gdLst/>
              <a:ahLst/>
              <a:cxnLst/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"/>
                  </a:srgbClr>
                </a:gs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0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 flipH="1">
              <a:off x="-5760" y="-6120"/>
              <a:ext cx="6237720" cy="6856920"/>
            </a:xfrm>
            <a:custGeom>
              <a:avLst/>
              <a:gdLst/>
              <a:ahLst/>
              <a:cxnLst/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"/>
                  </a:srgbClr>
                </a:gs>
                <a:gs pos="2000">
                  <a:srgbClr val="FFFFFF">
                    <a:alpha val="10000"/>
                  </a:srgbClr>
                </a:gs>
                <a:gs pos="16000">
                  <a:srgbClr val="70AD47">
                    <a:alpha val="10000"/>
                  </a:srgbClr>
                </a:gs>
                <a:gs pos="85000">
                  <a:srgbClr val="4472C4">
                    <a:alpha val="1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0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ES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43BEA81-9C58-DFA1-0E39-193C74DE9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80" y="5180196"/>
            <a:ext cx="5797055" cy="18293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AD6B3B6-719E-472B-2A68-E3716FF99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61"/>
            <a:ext cx="12190680" cy="14466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D28DBC0-7847-A3F9-542B-F911EE987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0" y="5180196"/>
            <a:ext cx="2969963" cy="16706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154B72E-C73B-CF38-0E83-F81B65FF4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558" y="1475162"/>
            <a:ext cx="1914349" cy="15872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7E6C53B-A498-3559-D66D-E80158463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6" y="1428398"/>
            <a:ext cx="1801092" cy="16625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4226E4DA-CAA7-B70F-09D4-AA9E53CA3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050" y="2870222"/>
            <a:ext cx="2290550" cy="11452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1AC58F8-6CCB-C4AE-62BD-23396C442E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925" y="3535861"/>
            <a:ext cx="2969963" cy="11846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BE4D9F72-CD37-15D7-33F3-3BA1EC1773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4400" y="5424499"/>
            <a:ext cx="2333445" cy="10619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EB04D72A-E46B-0D69-A12C-143CFE683E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1038" y="4099218"/>
            <a:ext cx="2969964" cy="1203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98;p10"/>
          <p:cNvPicPr/>
          <p:nvPr/>
        </p:nvPicPr>
        <p:blipFill>
          <a:blip r:embed="rId2"/>
          <a:srcRect l="15644" t="25088" r="8767" b="15070"/>
          <a:stretch/>
        </p:blipFill>
        <p:spPr>
          <a:xfrm>
            <a:off x="1976040" y="923760"/>
            <a:ext cx="7980480" cy="4872960"/>
          </a:xfrm>
          <a:prstGeom prst="rect">
            <a:avLst/>
          </a:prstGeom>
          <a:ln>
            <a:noFill/>
          </a:ln>
        </p:spPr>
      </p:pic>
      <p:pic>
        <p:nvPicPr>
          <p:cNvPr id="166" name="Google Shape;199;p10"/>
          <p:cNvPicPr/>
          <p:nvPr/>
        </p:nvPicPr>
        <p:blipFill>
          <a:blip r:embed="rId3"/>
          <a:stretch/>
        </p:blipFill>
        <p:spPr>
          <a:xfrm>
            <a:off x="10446480" y="5797080"/>
            <a:ext cx="1377360" cy="93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204;p11"/>
          <p:cNvPicPr/>
          <p:nvPr/>
        </p:nvPicPr>
        <p:blipFill>
          <a:blip r:embed="rId2"/>
          <a:srcRect l="26563" t="25088" r="22207" b="14018"/>
          <a:stretch/>
        </p:blipFill>
        <p:spPr>
          <a:xfrm>
            <a:off x="2265840" y="507960"/>
            <a:ext cx="6832440" cy="5709600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83F327A-848C-90BA-9D27-1503ED4C8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925" y="5610955"/>
            <a:ext cx="2152075" cy="121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210;p12"/>
          <p:cNvPicPr/>
          <p:nvPr/>
        </p:nvPicPr>
        <p:blipFill>
          <a:blip r:embed="rId2"/>
          <a:srcRect r="1137"/>
          <a:stretch/>
        </p:blipFill>
        <p:spPr>
          <a:xfrm>
            <a:off x="946080" y="0"/>
            <a:ext cx="10299240" cy="6857640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7D94633-097C-D6DB-8DE5-52F115D2C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925" y="5459578"/>
            <a:ext cx="215207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609480" y="1040846"/>
            <a:ext cx="10972080" cy="11724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s-ES" sz="4400" b="0" strike="noStrike" spc="-1" dirty="0" smtClean="0">
                <a:solidFill>
                  <a:srgbClr val="4472C4"/>
                </a:solidFill>
                <a:latin typeface="Calibri"/>
                <a:ea typeface="Calibri"/>
              </a:rPr>
              <a:t>CARACTERÍSTICAS </a:t>
            </a:r>
            <a:r>
              <a:rPr lang="es-ES" sz="4400" b="0" strike="noStrike" spc="-1" dirty="0">
                <a:solidFill>
                  <a:srgbClr val="4472C4"/>
                </a:solidFill>
                <a:latin typeface="Calibri"/>
                <a:ea typeface="Calibri"/>
              </a:rPr>
              <a:t>DE </a:t>
            </a:r>
            <a:r>
              <a:rPr lang="es-ES" sz="4400" spc="-1" dirty="0" smtClean="0">
                <a:solidFill>
                  <a:srgbClr val="4472C4"/>
                </a:solidFill>
                <a:latin typeface="Calibri"/>
                <a:ea typeface="Calibri"/>
              </a:rPr>
              <a:t>LA </a:t>
            </a:r>
            <a:r>
              <a:rPr lang="es-ES" sz="4400" b="0" strike="noStrike" spc="-1" dirty="0" smtClean="0">
                <a:solidFill>
                  <a:srgbClr val="4472C4"/>
                </a:solidFill>
                <a:latin typeface="Calibri"/>
                <a:ea typeface="Calibri"/>
              </a:rPr>
              <a:t>ESO</a:t>
            </a:r>
            <a:endParaRPr lang="es-E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2" name="Group 2"/>
          <p:cNvGrpSpPr/>
          <p:nvPr/>
        </p:nvGrpSpPr>
        <p:grpSpPr>
          <a:xfrm>
            <a:off x="1733760" y="2422080"/>
            <a:ext cx="8135640" cy="2434320"/>
            <a:chOff x="1733760" y="2422080"/>
            <a:chExt cx="8135640" cy="2434320"/>
          </a:xfrm>
        </p:grpSpPr>
        <p:sp>
          <p:nvSpPr>
            <p:cNvPr id="173" name="CustomShape 3"/>
            <p:cNvSpPr/>
            <p:nvPr/>
          </p:nvSpPr>
          <p:spPr>
            <a:xfrm>
              <a:off x="4643280" y="2455560"/>
              <a:ext cx="2386080" cy="2386080"/>
            </a:xfrm>
            <a:prstGeom prst="ellipse">
              <a:avLst/>
            </a:prstGeom>
            <a:solidFill>
              <a:srgbClr val="4372C3">
                <a:alpha val="50000"/>
              </a:srgbClr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4"/>
            <p:cNvSpPr/>
            <p:nvPr/>
          </p:nvSpPr>
          <p:spPr>
            <a:xfrm>
              <a:off x="4961520" y="2684826"/>
              <a:ext cx="1856530" cy="12618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</a:pPr>
              <a:endParaRPr lang="es-ES" sz="18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629"/>
                </a:spcBef>
              </a:pPr>
              <a:endParaRPr lang="es-ES" sz="1800" b="0" strike="noStrike" spc="-1" dirty="0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629"/>
                </a:spcBef>
              </a:pPr>
              <a:r>
                <a:rPr lang="es-ES" sz="1800" b="1" strike="noStrike" spc="-1" dirty="0">
                  <a:solidFill>
                    <a:srgbClr val="000000"/>
                  </a:solidFill>
                  <a:latin typeface="Arial"/>
                  <a:ea typeface="Arial"/>
                </a:rPr>
                <a:t>OPCIONALIDAD</a:t>
              </a:r>
              <a:endParaRPr lang="es-ES" sz="1800" b="0" strike="noStrike" spc="-1" dirty="0">
                <a:latin typeface="Arial"/>
              </a:endParaRPr>
            </a:p>
          </p:txBody>
        </p:sp>
        <p:sp>
          <p:nvSpPr>
            <p:cNvPr id="175" name="CustomShape 5"/>
            <p:cNvSpPr/>
            <p:nvPr/>
          </p:nvSpPr>
          <p:spPr>
            <a:xfrm>
              <a:off x="7483320" y="2422080"/>
              <a:ext cx="2386080" cy="2386080"/>
            </a:xfrm>
            <a:prstGeom prst="ellipse">
              <a:avLst/>
            </a:prstGeom>
            <a:solidFill>
              <a:srgbClr val="4372C3">
                <a:alpha val="50000"/>
              </a:srgbClr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6"/>
            <p:cNvSpPr/>
            <p:nvPr/>
          </p:nvSpPr>
          <p:spPr>
            <a:xfrm>
              <a:off x="7705817" y="3038400"/>
              <a:ext cx="1938943" cy="1312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es-ES" sz="1900" b="1" spc="-1" dirty="0">
                  <a:solidFill>
                    <a:srgbClr val="000000"/>
                  </a:solidFill>
                  <a:latin typeface="Arial"/>
                  <a:ea typeface="Arial"/>
                </a:rPr>
                <a:t>E</a:t>
              </a:r>
              <a:r>
                <a:rPr lang="es-ES" sz="1900" b="1" strike="noStrike" spc="-1" dirty="0">
                  <a:solidFill>
                    <a:srgbClr val="000000"/>
                  </a:solidFill>
                  <a:latin typeface="Arial"/>
                  <a:ea typeface="Arial"/>
                </a:rPr>
                <a:t>VALUACIÓN</a:t>
              </a:r>
            </a:p>
            <a:p>
              <a:pPr algn="ctr">
                <a:lnSpc>
                  <a:spcPct val="90000"/>
                </a:lnSpc>
              </a:pPr>
              <a:r>
                <a:rPr lang="es-ES" sz="1900" b="1" strike="noStrike" spc="-1" dirty="0">
                  <a:solidFill>
                    <a:srgbClr val="000000"/>
                  </a:solidFill>
                  <a:latin typeface="Arial"/>
                  <a:ea typeface="Arial"/>
                </a:rPr>
                <a:t> Y</a:t>
              </a:r>
            </a:p>
            <a:p>
              <a:pPr algn="ctr">
                <a:lnSpc>
                  <a:spcPct val="90000"/>
                </a:lnSpc>
              </a:pPr>
              <a:r>
                <a:rPr lang="es-ES" sz="1900" b="1" strike="noStrike" spc="-1" dirty="0">
                  <a:solidFill>
                    <a:srgbClr val="000000"/>
                  </a:solidFill>
                  <a:latin typeface="Arial"/>
                  <a:ea typeface="Arial"/>
                </a:rPr>
                <a:t>Y</a:t>
              </a:r>
              <a:r>
                <a:rPr lang="es-ES" sz="1900" b="0" strike="noStrike" spc="-1" dirty="0">
                  <a:solidFill>
                    <a:srgbClr val="000000"/>
                  </a:solidFill>
                  <a:latin typeface="Arial"/>
                  <a:ea typeface="Arial"/>
                </a:rPr>
                <a:t> </a:t>
              </a:r>
              <a:r>
                <a:rPr lang="es-ES" sz="1900" b="1" strike="noStrike" spc="-1" dirty="0">
                  <a:solidFill>
                    <a:srgbClr val="000000"/>
                  </a:solidFill>
                  <a:latin typeface="Arial"/>
                  <a:ea typeface="Arial"/>
                </a:rPr>
                <a:t>PROMOCIÓN</a:t>
              </a:r>
              <a:endParaRPr lang="es-ES" sz="1900" b="0" strike="noStrike" spc="-1" dirty="0">
                <a:latin typeface="Arial"/>
              </a:endParaRPr>
            </a:p>
          </p:txBody>
        </p:sp>
        <p:sp>
          <p:nvSpPr>
            <p:cNvPr id="177" name="CustomShape 7"/>
            <p:cNvSpPr/>
            <p:nvPr/>
          </p:nvSpPr>
          <p:spPr>
            <a:xfrm>
              <a:off x="1733760" y="2470320"/>
              <a:ext cx="2386080" cy="2386080"/>
            </a:xfrm>
            <a:prstGeom prst="ellipse">
              <a:avLst/>
            </a:prstGeom>
            <a:solidFill>
              <a:srgbClr val="4372C3">
                <a:alpha val="50000"/>
              </a:srgbClr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8"/>
            <p:cNvSpPr/>
            <p:nvPr/>
          </p:nvSpPr>
          <p:spPr>
            <a:xfrm>
              <a:off x="1999310" y="2684826"/>
              <a:ext cx="1823487" cy="17000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es-ES" sz="2000" b="1" strike="noStrike" spc="-1" dirty="0">
                  <a:solidFill>
                    <a:srgbClr val="000000"/>
                  </a:solidFill>
                  <a:latin typeface="Arial"/>
                  <a:ea typeface="Arial"/>
                </a:rPr>
                <a:t>        MATERIAS</a:t>
              </a:r>
              <a:endParaRPr lang="es-ES" sz="2000" b="0" strike="noStrike" spc="-1" dirty="0">
                <a:latin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3EFBA0E1-8C1B-B59E-5F6C-D7664B0C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925" y="5644791"/>
            <a:ext cx="2152075" cy="121320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5138" y="358705"/>
            <a:ext cx="116668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NOTA </a:t>
            </a:r>
            <a:r>
              <a:rPr lang="ca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IMPORTANTE</a:t>
            </a:r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este curso se </a:t>
            </a:r>
            <a:r>
              <a:rPr lang="ca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tiene</a:t>
            </a:r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que confirmar la </a:t>
            </a:r>
            <a:r>
              <a:rPr lang="ca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plaza</a:t>
            </a:r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(del 6-9 de </a:t>
            </a:r>
            <a:r>
              <a:rPr lang="ca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mayo</a:t>
            </a:r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o se </a:t>
            </a:r>
            <a:r>
              <a:rPr lang="ca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perderá</a:t>
            </a:r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En caso de </a:t>
            </a:r>
            <a:r>
              <a:rPr lang="ca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confirmarse</a:t>
            </a:r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participar en el </a:t>
            </a:r>
            <a:r>
              <a:rPr lang="ca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proceso</a:t>
            </a:r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d’admisión</a:t>
            </a:r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ca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anulará</a:t>
            </a:r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por </a:t>
            </a:r>
            <a:r>
              <a:rPr lang="ca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duplicidad</a:t>
            </a:r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se </a:t>
            </a:r>
            <a:r>
              <a:rPr lang="ca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perderá</a:t>
            </a:r>
            <a:r>
              <a:rPr lang="ca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a-E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igualmente</a:t>
            </a:r>
            <a:r>
              <a:rPr lang="ca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ca-E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a-E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a-E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a-E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a-E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a-E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a-E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35A7C623-DF9E-CBEC-A053-74ADFE17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925" y="5367955"/>
            <a:ext cx="2152075" cy="1213209"/>
          </a:xfrm>
          <a:prstGeom prst="rect">
            <a:avLst/>
          </a:prstGeom>
        </p:spPr>
      </p:pic>
      <p:sp>
        <p:nvSpPr>
          <p:cNvPr id="180" name="TextShape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4472C4"/>
                </a:solidFill>
                <a:latin typeface="Arial"/>
                <a:ea typeface="Arial"/>
              </a:rPr>
              <a:t>MAT</a:t>
            </a:r>
            <a:r>
              <a:rPr lang="es-ES" sz="4400" spc="-1" dirty="0">
                <a:solidFill>
                  <a:srgbClr val="4472C4"/>
                </a:solidFill>
                <a:latin typeface="Arial"/>
                <a:ea typeface="Arial"/>
              </a:rPr>
              <a:t>E</a:t>
            </a:r>
            <a:r>
              <a:rPr lang="es-ES" sz="4400" b="0" strike="noStrike" spc="-1" dirty="0">
                <a:solidFill>
                  <a:srgbClr val="4472C4"/>
                </a:solidFill>
                <a:latin typeface="Arial"/>
                <a:ea typeface="Arial"/>
              </a:rPr>
              <a:t>RIAS</a:t>
            </a:r>
            <a:endParaRPr lang="es-E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924120" y="1020932"/>
            <a:ext cx="10972080" cy="49536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85000" lnSpcReduction="10000"/>
          </a:bodyPr>
          <a:lstStyle/>
          <a:p>
            <a:pPr marL="457200" indent="-405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Ámbito científico (</a:t>
            </a:r>
            <a:r>
              <a:rPr lang="es-ES" sz="3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Biología y geología, </a:t>
            </a:r>
            <a:r>
              <a:rPr lang="es-ES" sz="3100" spc="-1" dirty="0">
                <a:latin typeface="Arial"/>
              </a:rPr>
              <a:t>Matemáticas, </a:t>
            </a:r>
            <a:r>
              <a:rPr lang="es-ES" sz="3100" b="0" strike="noStrike" spc="-1" dirty="0">
                <a:latin typeface="Arial"/>
              </a:rPr>
              <a:t>Tecnología)</a:t>
            </a:r>
          </a:p>
          <a:p>
            <a:pPr marL="457200" indent="-405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Ámbito lingüístico </a:t>
            </a:r>
            <a:r>
              <a:rPr lang="es-ES" sz="3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(Lengua castellana y literatura, Geografía e Historia, </a:t>
            </a:r>
            <a:r>
              <a:rPr lang="es-ES" sz="3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Valencià</a:t>
            </a:r>
            <a:r>
              <a:rPr lang="es-ES" sz="3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lang="es-ES" sz="31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llengua</a:t>
            </a:r>
            <a:r>
              <a:rPr lang="es-ES" sz="3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 literatura)</a:t>
            </a:r>
          </a:p>
          <a:p>
            <a:pPr marL="457200" indent="-405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36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Educación </a:t>
            </a: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Física</a:t>
            </a:r>
            <a:endParaRPr lang="es-ES" sz="3600" b="0" strike="noStrike" spc="-1" dirty="0">
              <a:latin typeface="Arial"/>
            </a:endParaRPr>
          </a:p>
          <a:p>
            <a:pPr marL="457200" indent="-405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Música</a:t>
            </a:r>
            <a:endParaRPr lang="es-ES" sz="3600" b="0" strike="noStrike" spc="-1" dirty="0">
              <a:latin typeface="Arial"/>
            </a:endParaRPr>
          </a:p>
          <a:p>
            <a:pPr marL="457200" indent="-405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Lengua extranjera: inglés </a:t>
            </a:r>
            <a:endParaRPr lang="es-ES" sz="3600" b="0" strike="noStrike" spc="-1" dirty="0">
              <a:latin typeface="Arial"/>
            </a:endParaRPr>
          </a:p>
          <a:p>
            <a:pPr marL="457200" indent="-405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Tecnología y digitalización</a:t>
            </a:r>
            <a:endParaRPr lang="es-ES" sz="3600" b="0" strike="noStrike" spc="-1" dirty="0">
              <a:latin typeface="Arial"/>
            </a:endParaRPr>
          </a:p>
          <a:p>
            <a:pPr marL="457200" indent="-405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36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Tutoría</a:t>
            </a:r>
            <a:endParaRPr lang="es-ES" sz="3600" b="0" strike="noStrike" spc="-1" dirty="0">
              <a:latin typeface="Arial"/>
            </a:endParaRPr>
          </a:p>
          <a:p>
            <a:pPr marL="457200" indent="-405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36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Religión </a:t>
            </a: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 </a:t>
            </a:r>
            <a:r>
              <a:rPr lang="es-ES" sz="36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atención </a:t>
            </a: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educativa</a:t>
            </a:r>
            <a:endParaRPr lang="es-ES" sz="3600" b="0" strike="noStrike" spc="-1" dirty="0">
              <a:latin typeface="Arial"/>
            </a:endParaRPr>
          </a:p>
          <a:p>
            <a:pPr marL="457200" indent="-405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Optativa </a:t>
            </a:r>
            <a:r>
              <a:rPr lang="es-ES" sz="31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s-ES" sz="3100" spc="-1" dirty="0">
                <a:solidFill>
                  <a:srgbClr val="000000"/>
                </a:solidFill>
                <a:latin typeface="Arial"/>
              </a:rPr>
              <a:t>Competencia Comunicativa Oral en Inglés, Laboratorio de Artes Escénicas, Laboratorio de Creación Audiovisual, Francés 2n idioma, Taller de Relaciones Digitales </a:t>
            </a:r>
            <a:r>
              <a:rPr lang="es-ES" sz="3100" spc="-1" dirty="0" smtClean="0">
                <a:solidFill>
                  <a:srgbClr val="000000"/>
                </a:solidFill>
                <a:latin typeface="Arial"/>
              </a:rPr>
              <a:t>Responsables, taller </a:t>
            </a:r>
            <a:r>
              <a:rPr lang="es-ES" sz="3100" spc="-1" dirty="0">
                <a:solidFill>
                  <a:srgbClr val="000000"/>
                </a:solidFill>
                <a:latin typeface="Arial"/>
              </a:rPr>
              <a:t>de refuerzo y  taller  de profundización, Proyecto Interdisciplinar)     </a:t>
            </a:r>
            <a:endParaRPr lang="es-ES" sz="31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4472C4"/>
                </a:solidFill>
                <a:latin typeface="Arial"/>
                <a:ea typeface="Arial"/>
              </a:rPr>
              <a:t>OPCIONALI</a:t>
            </a:r>
            <a:r>
              <a:rPr lang="es-ES" sz="4400" spc="-1" dirty="0">
                <a:solidFill>
                  <a:srgbClr val="4472C4"/>
                </a:solidFill>
                <a:latin typeface="Arial"/>
                <a:ea typeface="Arial"/>
              </a:rPr>
              <a:t>D</a:t>
            </a:r>
            <a:r>
              <a:rPr lang="es-ES" sz="4400" b="0" strike="noStrike" spc="-1" dirty="0">
                <a:solidFill>
                  <a:srgbClr val="4472C4"/>
                </a:solidFill>
                <a:latin typeface="Arial"/>
                <a:ea typeface="Arial"/>
              </a:rPr>
              <a:t>AD</a:t>
            </a:r>
            <a:endParaRPr lang="es-E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792720" y="2294640"/>
            <a:ext cx="10244520" cy="34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90000"/>
              </a:lnSpc>
            </a:pPr>
            <a:r>
              <a:rPr lang="es-ES" sz="3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 educación secundaria introduce las asignaturas específicas (optativas) desde 1r curso.</a:t>
            </a:r>
            <a:endParaRPr lang="es-ES" sz="3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3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3000" spc="-1" dirty="0">
                <a:solidFill>
                  <a:srgbClr val="000000"/>
                </a:solidFill>
                <a:latin typeface="Calibri"/>
                <a:ea typeface="Calibri"/>
              </a:rPr>
              <a:t>El </a:t>
            </a:r>
            <a:r>
              <a:rPr lang="es-ES" sz="3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alumnado tiene que elegir entre la oferta del IES, ordenándolas  por orden de preferencia.</a:t>
            </a:r>
            <a:endParaRPr lang="es-ES" sz="3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3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3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Siempre que sea posible se le asignará la 1ª opción, en caso de no poder </a:t>
            </a:r>
            <a:r>
              <a:rPr lang="es-ES" sz="30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ser, </a:t>
            </a:r>
            <a:r>
              <a:rPr lang="es-ES" sz="3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se siguen criterios administrativos.</a:t>
            </a:r>
            <a:endParaRPr lang="es-ES" sz="3000" b="0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33E4C43-8676-C25B-F23C-916E2F510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202" y="5644791"/>
            <a:ext cx="215207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Optativas 1º ESO</a:t>
            </a:r>
            <a:endParaRPr lang="es-E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Competencia Comunicativa Oral en </a:t>
            </a:r>
            <a:r>
              <a:rPr lang="es-ES" sz="2800" spc="-1" dirty="0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lang="es-E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nglés</a:t>
            </a:r>
            <a:endParaRPr lang="es-ES" sz="2800" b="0" strike="noStrike" spc="-1" dirty="0">
              <a:latin typeface="Arial"/>
            </a:endParaRPr>
          </a:p>
          <a:p>
            <a:pPr marL="45720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Laboratorio de Artes Escénicas</a:t>
            </a:r>
            <a:endParaRPr lang="es-ES" sz="2800" b="0" strike="noStrike" spc="-1" dirty="0">
              <a:latin typeface="Arial"/>
            </a:endParaRPr>
          </a:p>
          <a:p>
            <a:pPr marL="45720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Laboratorio de Creación Audiovisual</a:t>
            </a:r>
            <a:endParaRPr lang="es-ES" sz="2800" b="0" strike="noStrike" spc="-1" dirty="0">
              <a:latin typeface="Arial"/>
            </a:endParaRPr>
          </a:p>
          <a:p>
            <a:pPr marL="45720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Francés 2º idioma</a:t>
            </a:r>
            <a:endParaRPr lang="es-ES" sz="2800" b="0" strike="noStrike" spc="-1" dirty="0">
              <a:latin typeface="Arial"/>
            </a:endParaRPr>
          </a:p>
          <a:p>
            <a:pPr marL="45720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Taller de Relaciones Digitales Responsables</a:t>
            </a:r>
            <a:endParaRPr lang="es-ES" sz="2800" b="0" strike="noStrike" spc="-1" dirty="0">
              <a:latin typeface="Arial"/>
            </a:endParaRPr>
          </a:p>
          <a:p>
            <a:pPr marL="45720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Talleres de refuerzo y de profundización.</a:t>
            </a:r>
          </a:p>
          <a:p>
            <a:pPr marL="45720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800" spc="-1" dirty="0">
                <a:solidFill>
                  <a:srgbClr val="000000"/>
                </a:solidFill>
                <a:latin typeface="Arial"/>
              </a:rPr>
              <a:t>Proyecto Interdisciplinar</a:t>
            </a:r>
            <a:endParaRPr lang="es-ES" sz="2800" b="0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CD589F3-2937-5180-8C69-3F4FBFBB9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925" y="5581440"/>
            <a:ext cx="215207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s-ES" sz="4400" spc="-1" dirty="0">
                <a:solidFill>
                  <a:srgbClr val="4472C4"/>
                </a:solidFill>
                <a:latin typeface="Arial"/>
                <a:ea typeface="Arial"/>
              </a:rPr>
              <a:t>E</a:t>
            </a:r>
            <a:r>
              <a:rPr lang="es-ES" sz="4400" b="0" strike="noStrike" spc="-1" dirty="0">
                <a:solidFill>
                  <a:srgbClr val="4472C4"/>
                </a:solidFill>
                <a:latin typeface="Arial"/>
                <a:ea typeface="Arial"/>
              </a:rPr>
              <a:t>VALUACIÓN Y PROMOCIÓN</a:t>
            </a:r>
            <a:endParaRPr lang="es-E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609480" y="1233996"/>
            <a:ext cx="10123623" cy="43769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ES" sz="4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Evaluaciones</a:t>
            </a: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inicial (primer </a:t>
            </a:r>
            <a:r>
              <a:rPr lang="es-ES" sz="44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contacto </a:t>
            </a: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con el alumnado), y tres más, una en cada trimestre.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Promoción</a:t>
            </a: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Promociona con 0, 1 </a:t>
            </a:r>
            <a:r>
              <a:rPr lang="es-ES" sz="4400" spc="-1" dirty="0">
                <a:solidFill>
                  <a:srgbClr val="000000"/>
                </a:solidFill>
                <a:latin typeface="Arial"/>
                <a:ea typeface="Arial"/>
              </a:rPr>
              <a:t>o</a:t>
            </a: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2 materias suspendidas.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Con 3 </a:t>
            </a:r>
            <a:r>
              <a:rPr lang="es-ES" sz="4400" spc="-1" dirty="0">
                <a:solidFill>
                  <a:srgbClr val="000000"/>
                </a:solidFill>
                <a:latin typeface="Arial"/>
                <a:ea typeface="Arial"/>
              </a:rPr>
              <a:t>o</a:t>
            </a: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m</a:t>
            </a:r>
            <a:r>
              <a:rPr lang="es-ES" sz="4400" spc="-1" dirty="0">
                <a:solidFill>
                  <a:srgbClr val="000000"/>
                </a:solidFill>
                <a:latin typeface="Arial"/>
                <a:ea typeface="Arial"/>
              </a:rPr>
              <a:t>á</a:t>
            </a: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s, la decisión le corresponde al equipo docente.</a:t>
            </a:r>
            <a:endParaRPr lang="es-ES" sz="4400" b="0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2A8087F8-D09C-4A61-9963-40EE789D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925" y="5371191"/>
            <a:ext cx="215207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F31D99B-405D-8750-9AFE-76754D9BB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325" y="5644791"/>
            <a:ext cx="2152075" cy="1213209"/>
          </a:xfrm>
          <a:prstGeom prst="rect">
            <a:avLst/>
          </a:prstGeom>
        </p:spPr>
      </p:pic>
      <p:sp>
        <p:nvSpPr>
          <p:cNvPr id="191" name="TextShape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4472C4"/>
                </a:solidFill>
                <a:latin typeface="Arial"/>
                <a:ea typeface="Arial"/>
              </a:rPr>
              <a:t>REGLAMENT</a:t>
            </a:r>
            <a:r>
              <a:rPr lang="es-ES" sz="4400" spc="-1" dirty="0">
                <a:solidFill>
                  <a:srgbClr val="4472C4"/>
                </a:solidFill>
                <a:latin typeface="Arial"/>
                <a:ea typeface="Arial"/>
              </a:rPr>
              <a:t>O</a:t>
            </a:r>
            <a:r>
              <a:rPr lang="es-ES" sz="4400" b="0" strike="noStrike" spc="-1" dirty="0">
                <a:solidFill>
                  <a:srgbClr val="4472C4"/>
                </a:solidFill>
                <a:latin typeface="Arial"/>
                <a:ea typeface="Arial"/>
              </a:rPr>
              <a:t> DE RÉGIMEN INTERNO</a:t>
            </a:r>
            <a:endParaRPr lang="es-E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717480" y="1418400"/>
            <a:ext cx="11473920" cy="487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Entrad</a:t>
            </a:r>
            <a:r>
              <a:rPr lang="es-ES" sz="2500" spc="-1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 y salidas del alumnado.</a:t>
            </a:r>
            <a:endParaRPr lang="es-E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5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Puntualidad.</a:t>
            </a:r>
            <a:endParaRPr lang="es-E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500" spc="-1" dirty="0">
                <a:solidFill>
                  <a:srgbClr val="000000"/>
                </a:solidFill>
                <a:latin typeface="Arial"/>
                <a:ea typeface="Arial"/>
              </a:rPr>
              <a:t>Pasillo</a:t>
            </a: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 y aulas.</a:t>
            </a:r>
            <a:endParaRPr lang="es-E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500" spc="-1" dirty="0">
                <a:solidFill>
                  <a:srgbClr val="000000"/>
                </a:solidFill>
                <a:latin typeface="Arial"/>
                <a:ea typeface="Arial"/>
              </a:rPr>
              <a:t>Baños</a:t>
            </a: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es-E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Actitud en el aula y dentro del centro.</a:t>
            </a:r>
            <a:endParaRPr lang="es-E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Telefon</a:t>
            </a:r>
            <a:r>
              <a:rPr lang="es-ES" sz="2500" spc="-1" dirty="0">
                <a:solidFill>
                  <a:srgbClr val="000000"/>
                </a:solidFill>
                <a:latin typeface="Arial"/>
                <a:ea typeface="Arial"/>
              </a:rPr>
              <a:t>í</a:t>
            </a: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 móvil y aparatos electrónicos.</a:t>
            </a:r>
            <a:endParaRPr lang="es-E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500" spc="-1" dirty="0">
                <a:solidFill>
                  <a:srgbClr val="000000"/>
                </a:solidFill>
                <a:latin typeface="Arial"/>
                <a:ea typeface="Arial"/>
              </a:rPr>
              <a:t>Recreos</a:t>
            </a:r>
            <a:endParaRPr lang="es-E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Cuidado de las aulas e instalaciones. Limpieza general del centro. Roturas y desperfectos.</a:t>
            </a:r>
            <a:endParaRPr lang="es-E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Viajes, salidas y visitas.(%)</a:t>
            </a:r>
            <a:endParaRPr lang="es-E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Faltas de asistencia. </a:t>
            </a:r>
          </a:p>
          <a:p>
            <a:pPr>
              <a:lnSpc>
                <a:spcPct val="90000"/>
              </a:lnSpc>
            </a:pP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Cada tutor/a informará en las reuniones de principio de curso sobre el funcionamiento del IES.</a:t>
            </a:r>
            <a:endParaRPr lang="es-ES" sz="25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El profesorado utiliza </a:t>
            </a:r>
            <a:r>
              <a:rPr lang="es-ES" sz="25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Itaca</a:t>
            </a: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es-ES" sz="25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Webfamilia</a:t>
            </a:r>
            <a:r>
              <a:rPr lang="es-ES" sz="25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para pasar lista y comunicarse con las familias.</a:t>
            </a:r>
            <a:endParaRPr lang="es-ES" sz="25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326A8BFB-05C2-7A4B-C42E-514534E09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925" y="5644791"/>
            <a:ext cx="2152075" cy="1213209"/>
          </a:xfrm>
          <a:prstGeom prst="rect">
            <a:avLst/>
          </a:prstGeom>
        </p:spPr>
      </p:pic>
      <p:sp>
        <p:nvSpPr>
          <p:cNvPr id="194" name="TextShape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4472C4"/>
                </a:solidFill>
                <a:latin typeface="Arial"/>
                <a:ea typeface="Arial"/>
              </a:rPr>
              <a:t>INFORMACI</a:t>
            </a:r>
            <a:r>
              <a:rPr lang="es-ES" sz="4400" spc="-1" dirty="0">
                <a:solidFill>
                  <a:srgbClr val="4472C4"/>
                </a:solidFill>
                <a:latin typeface="Arial"/>
                <a:ea typeface="Arial"/>
              </a:rPr>
              <a:t>ÓN</a:t>
            </a:r>
            <a:r>
              <a:rPr lang="es-ES" sz="4400" b="0" strike="noStrike" spc="-1" dirty="0">
                <a:solidFill>
                  <a:srgbClr val="4472C4"/>
                </a:solidFill>
                <a:latin typeface="Arial"/>
                <a:ea typeface="Arial"/>
              </a:rPr>
              <a:t> GENERAL</a:t>
            </a:r>
            <a:endParaRPr lang="es-E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727560" y="1418400"/>
            <a:ext cx="11129760" cy="492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1. </a:t>
            </a:r>
            <a:r>
              <a:rPr lang="es-ES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NOTIFICACIÓN DE FALTAS DE ASISTENCIA</a:t>
            </a: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s-ES" sz="2100" b="0" strike="noStrike" spc="-1" dirty="0">
              <a:latin typeface="Arial"/>
            </a:endParaRPr>
          </a:p>
          <a:p>
            <a:pPr indent="-123120">
              <a:lnSpc>
                <a:spcPct val="9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100" spc="-1" dirty="0">
                <a:solidFill>
                  <a:srgbClr val="000000"/>
                </a:solidFill>
                <a:latin typeface="Calibri"/>
                <a:ea typeface="Calibri"/>
              </a:rPr>
              <a:t>Es necesario</a:t>
            </a: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consultar la “</a:t>
            </a:r>
            <a:r>
              <a:rPr lang="es-ES" sz="2100" b="1" strike="noStrike" spc="-1" dirty="0">
                <a:solidFill>
                  <a:srgbClr val="FF0000"/>
                </a:solidFill>
                <a:latin typeface="Calibri"/>
                <a:ea typeface="Calibri"/>
              </a:rPr>
              <a:t>web familia</a:t>
            </a: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”.</a:t>
            </a:r>
            <a:endParaRPr lang="es-ES" sz="2100" b="0" strike="noStrike" spc="-1" dirty="0">
              <a:latin typeface="Arial"/>
            </a:endParaRPr>
          </a:p>
          <a:p>
            <a:pPr indent="-123120">
              <a:lnSpc>
                <a:spcPct val="9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Para la justificación de las faltas de asistencia se </a:t>
            </a:r>
            <a:r>
              <a:rPr lang="es-ES" sz="21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utilizará </a:t>
            </a: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 </a:t>
            </a:r>
            <a:r>
              <a:rPr lang="es-ES" sz="21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webfamilia</a:t>
            </a: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 </a:t>
            </a:r>
            <a:r>
              <a:rPr lang="es-ES" sz="2100" b="0" u="sng" strike="noStrike" spc="-1" dirty="0">
                <a:solidFill>
                  <a:srgbClr val="FF0000"/>
                </a:solidFill>
                <a:uFillTx/>
                <a:latin typeface="Calibri"/>
                <a:ea typeface="Calibri"/>
              </a:rPr>
              <a:t>la agenda escolar.</a:t>
            </a:r>
            <a:endParaRPr lang="es-ES" sz="2100" b="0" strike="noStrike" spc="-1" dirty="0">
              <a:latin typeface="Arial"/>
            </a:endParaRPr>
          </a:p>
          <a:p>
            <a:pPr indent="-123120">
              <a:lnSpc>
                <a:spcPct val="9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 justificante se mostrará a cada uno de los profesores/as del grupo, y finalmente al tutor.</a:t>
            </a:r>
            <a:endParaRPr lang="es-ES" sz="2100" b="0" strike="noStrike" spc="-1" dirty="0">
              <a:latin typeface="Arial"/>
            </a:endParaRPr>
          </a:p>
          <a:p>
            <a:pPr indent="-123120">
              <a:lnSpc>
                <a:spcPct val="9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Plan contra el absentismo escolar.</a:t>
            </a:r>
            <a:endParaRPr lang="es-E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2. COMUNICACIÓ</a:t>
            </a:r>
            <a:r>
              <a:rPr lang="es-ES" sz="2100" b="1" spc="-1" dirty="0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r>
              <a:rPr lang="es-ES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DE LAS </a:t>
            </a:r>
            <a:r>
              <a:rPr lang="es-ES" sz="2100" b="1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CALIFICACIONES </a:t>
            </a:r>
            <a:r>
              <a:rPr lang="es-ES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(CUANTITATIVA Y CUALITATIVA)</a:t>
            </a:r>
            <a:endParaRPr lang="es-E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Es necesario consultar las notas en la “web familia” en cada una de las evaluaciones. Sólo al final de curso se entregará al alumno el BOLETÍN DE NOTAS, </a:t>
            </a:r>
            <a:r>
              <a:rPr lang="es-ES" sz="2100" spc="-1" dirty="0">
                <a:solidFill>
                  <a:srgbClr val="000000"/>
                </a:solidFill>
                <a:latin typeface="Calibri"/>
                <a:ea typeface="Calibri"/>
              </a:rPr>
              <a:t>donde</a:t>
            </a: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aparecerá la </a:t>
            </a:r>
            <a:r>
              <a:rPr lang="es-ES" sz="21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calificación </a:t>
            </a: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obtenida en las distintas materias del curso.</a:t>
            </a:r>
            <a:endParaRPr lang="es-ES" sz="21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3. SOLICITUD P</a:t>
            </a:r>
            <a:r>
              <a:rPr lang="es-ES" sz="2100" b="1" spc="-1" dirty="0">
                <a:solidFill>
                  <a:srgbClr val="000000"/>
                </a:solidFill>
                <a:latin typeface="Calibri"/>
                <a:ea typeface="Calibri"/>
              </a:rPr>
              <a:t>ARA SALIR DEL</a:t>
            </a:r>
            <a:r>
              <a:rPr lang="es-ES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CENTRO DURANTE EL HORARIO LECTIVO.</a:t>
            </a:r>
          </a:p>
          <a:p>
            <a:pPr>
              <a:lnSpc>
                <a:spcPct val="90000"/>
              </a:lnSpc>
            </a:pPr>
            <a:r>
              <a:rPr lang="es-ES" sz="2100" strike="noStrike" spc="-1" dirty="0">
                <a:solidFill>
                  <a:srgbClr val="000000"/>
                </a:solidFill>
                <a:latin typeface="Calibri"/>
              </a:rPr>
              <a:t>Cuando el alumnado necesite salir del centro y la familia no pueda recogerlo deberá presentar una autorización por escrito. </a:t>
            </a:r>
            <a:endParaRPr lang="es-ES" sz="2100" strike="noStrike" spc="-1" dirty="0">
              <a:latin typeface="Arial"/>
            </a:endParaRPr>
          </a:p>
          <a:p>
            <a:pPr indent="-123120">
              <a:lnSpc>
                <a:spcPct val="9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</a:t>
            </a:r>
            <a:r>
              <a:rPr lang="es-ES" sz="2100" spc="-1" dirty="0">
                <a:solidFill>
                  <a:srgbClr val="000000"/>
                </a:solidFill>
                <a:latin typeface="Calibri"/>
                <a:ea typeface="Calibri"/>
              </a:rPr>
              <a:t>e </a:t>
            </a: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aconseja rellenar el modelo de solicitud de la agenda escolar.</a:t>
            </a:r>
            <a:endParaRPr lang="es-ES" sz="2100" b="0" strike="noStrike" spc="-1" dirty="0">
              <a:latin typeface="Arial"/>
            </a:endParaRPr>
          </a:p>
          <a:p>
            <a:pPr indent="-123120">
              <a:lnSpc>
                <a:spcPct val="9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 solicitud, firmada por la familia, se mostrará a algún miembro del equipo directivo para autorizar la salida del alumnado.</a:t>
            </a:r>
            <a:endParaRPr lang="es-ES" sz="2100" b="0" strike="noStrike" spc="-1" dirty="0">
              <a:latin typeface="Arial"/>
            </a:endParaRPr>
          </a:p>
          <a:p>
            <a:pPr indent="-123120">
              <a:lnSpc>
                <a:spcPct val="9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En conserjería se enseña la solicitud firmada con la autorización de la Dirección del centro.</a:t>
            </a:r>
            <a:endParaRPr lang="es-ES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100" b="0" strike="noStrike" spc="-1" dirty="0">
              <a:latin typeface="Arial"/>
            </a:endParaRPr>
          </a:p>
        </p:txBody>
      </p:sp>
      <p:pic>
        <p:nvPicPr>
          <p:cNvPr id="196" name="Google Shape;265;p18"/>
          <p:cNvPicPr/>
          <p:nvPr/>
        </p:nvPicPr>
        <p:blipFill>
          <a:blip r:embed="rId3"/>
          <a:stretch/>
        </p:blipFill>
        <p:spPr>
          <a:xfrm>
            <a:off x="10678680" y="2140948"/>
            <a:ext cx="1296720" cy="118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"/>
          <p:cNvGrpSpPr/>
          <p:nvPr/>
        </p:nvGrpSpPr>
        <p:grpSpPr>
          <a:xfrm>
            <a:off x="311400" y="589320"/>
            <a:ext cx="11568600" cy="5079600"/>
            <a:chOff x="311400" y="589320"/>
            <a:chExt cx="11568600" cy="5079600"/>
          </a:xfrm>
        </p:grpSpPr>
        <p:sp>
          <p:nvSpPr>
            <p:cNvPr id="123" name="CustomShape 2"/>
            <p:cNvSpPr/>
            <p:nvPr/>
          </p:nvSpPr>
          <p:spPr>
            <a:xfrm>
              <a:off x="1239480" y="589320"/>
              <a:ext cx="9712440" cy="5079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D3E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3"/>
            <p:cNvSpPr/>
            <p:nvPr/>
          </p:nvSpPr>
          <p:spPr>
            <a:xfrm>
              <a:off x="311400" y="1999440"/>
              <a:ext cx="1580040" cy="22593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4"/>
            <p:cNvSpPr/>
            <p:nvPr/>
          </p:nvSpPr>
          <p:spPr>
            <a:xfrm>
              <a:off x="388800" y="2076480"/>
              <a:ext cx="1425960" cy="210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 algn="ctr">
                <a:lnSpc>
                  <a:spcPct val="90000"/>
                </a:lnSpc>
              </a:pPr>
              <a:r>
                <a:rPr lang="es-ES" sz="1300" b="1" strike="noStrike" spc="-1" dirty="0">
                  <a:solidFill>
                    <a:srgbClr val="FFFFFF"/>
                  </a:solidFill>
                  <a:latin typeface="Arial"/>
                  <a:ea typeface="Arial"/>
                </a:rPr>
                <a:t>Activi</a:t>
              </a:r>
              <a:r>
                <a:rPr lang="es-ES" sz="1300" b="1" spc="-1" dirty="0">
                  <a:solidFill>
                    <a:srgbClr val="FFFFFF"/>
                  </a:solidFill>
                  <a:latin typeface="Arial"/>
                  <a:ea typeface="Arial"/>
                </a:rPr>
                <a:t>dades</a:t>
              </a:r>
              <a:r>
                <a:rPr lang="es-ES" sz="1300" b="1" strike="noStrike" spc="-1" dirty="0">
                  <a:solidFill>
                    <a:srgbClr val="FFFFFF"/>
                  </a:solidFill>
                  <a:latin typeface="Arial"/>
                  <a:ea typeface="Arial"/>
                </a:rPr>
                <a:t> organizadas</a:t>
              </a:r>
              <a:endParaRPr lang="es-ES" sz="1300" b="0" strike="noStrike" spc="-1" dirty="0">
                <a:latin typeface="Arial"/>
              </a:endParaRPr>
            </a:p>
          </p:txBody>
        </p:sp>
        <p:sp>
          <p:nvSpPr>
            <p:cNvPr id="126" name="CustomShape 5"/>
            <p:cNvSpPr/>
            <p:nvPr/>
          </p:nvSpPr>
          <p:spPr>
            <a:xfrm>
              <a:off x="1976400" y="1999440"/>
              <a:ext cx="1580040" cy="22593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6"/>
            <p:cNvSpPr/>
            <p:nvPr/>
          </p:nvSpPr>
          <p:spPr>
            <a:xfrm>
              <a:off x="2053440" y="2076480"/>
              <a:ext cx="1425960" cy="210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 algn="ctr">
                <a:lnSpc>
                  <a:spcPct val="90000"/>
                </a:lnSpc>
              </a:pPr>
              <a:r>
                <a:rPr lang="es-ES" sz="1300" b="1" strike="noStrike" spc="-1" dirty="0">
                  <a:solidFill>
                    <a:srgbClr val="FFFFFF"/>
                  </a:solidFill>
                  <a:latin typeface="Arial"/>
                  <a:ea typeface="Arial"/>
                </a:rPr>
                <a:t>El paso de EP a ESO</a:t>
              </a:r>
              <a:endParaRPr lang="es-ES" sz="1300" b="0" strike="noStrike" spc="-1" dirty="0">
                <a:latin typeface="Arial"/>
              </a:endParaRPr>
            </a:p>
          </p:txBody>
        </p:sp>
        <p:sp>
          <p:nvSpPr>
            <p:cNvPr id="128" name="CustomShape 7"/>
            <p:cNvSpPr/>
            <p:nvPr/>
          </p:nvSpPr>
          <p:spPr>
            <a:xfrm>
              <a:off x="3641040" y="1999440"/>
              <a:ext cx="1580040" cy="22593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8"/>
            <p:cNvSpPr/>
            <p:nvPr/>
          </p:nvSpPr>
          <p:spPr>
            <a:xfrm>
              <a:off x="3718080" y="2076480"/>
              <a:ext cx="1425960" cy="210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 algn="ctr">
                <a:lnSpc>
                  <a:spcPct val="90000"/>
                </a:lnSpc>
              </a:pPr>
              <a:r>
                <a:rPr lang="es-ES" sz="1300" b="1" strike="noStrike" spc="-1" dirty="0">
                  <a:solidFill>
                    <a:srgbClr val="FFFFFF"/>
                  </a:solidFill>
                  <a:latin typeface="Arial"/>
                  <a:ea typeface="Arial"/>
                </a:rPr>
                <a:t>Sistema educativo</a:t>
              </a:r>
              <a:endParaRPr lang="es-ES" sz="1300" b="0" strike="noStrike" spc="-1" dirty="0">
                <a:latin typeface="Arial"/>
              </a:endParaRPr>
            </a:p>
          </p:txBody>
        </p:sp>
        <p:sp>
          <p:nvSpPr>
            <p:cNvPr id="130" name="CustomShape 9"/>
            <p:cNvSpPr/>
            <p:nvPr/>
          </p:nvSpPr>
          <p:spPr>
            <a:xfrm>
              <a:off x="5263560" y="1999440"/>
              <a:ext cx="1580040" cy="22593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10"/>
            <p:cNvSpPr/>
            <p:nvPr/>
          </p:nvSpPr>
          <p:spPr>
            <a:xfrm>
              <a:off x="5340600" y="2076480"/>
              <a:ext cx="1425960" cy="210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 algn="ctr">
                <a:lnSpc>
                  <a:spcPct val="90000"/>
                </a:lnSpc>
              </a:pPr>
              <a:r>
                <a:rPr lang="es-ES" sz="1300" b="1" strike="noStrike" spc="-1" dirty="0">
                  <a:solidFill>
                    <a:srgbClr val="FFFFFF"/>
                  </a:solidFill>
                  <a:latin typeface="Arial"/>
                  <a:ea typeface="Arial"/>
                </a:rPr>
                <a:t>Características de la ESO</a:t>
              </a:r>
              <a:endParaRPr lang="es-ES" sz="1300" b="0" strike="noStrike" spc="-1" dirty="0">
                <a:latin typeface="Arial"/>
              </a:endParaRPr>
            </a:p>
          </p:txBody>
        </p:sp>
        <p:sp>
          <p:nvSpPr>
            <p:cNvPr id="132" name="CustomShape 11"/>
            <p:cNvSpPr/>
            <p:nvPr/>
          </p:nvSpPr>
          <p:spPr>
            <a:xfrm>
              <a:off x="6970680" y="1999440"/>
              <a:ext cx="1580040" cy="22593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12"/>
            <p:cNvSpPr/>
            <p:nvPr/>
          </p:nvSpPr>
          <p:spPr>
            <a:xfrm>
              <a:off x="7047720" y="2076480"/>
              <a:ext cx="1425960" cy="210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 algn="ctr">
                <a:lnSpc>
                  <a:spcPct val="90000"/>
                </a:lnSpc>
              </a:pPr>
              <a:r>
                <a:rPr lang="es-ES" sz="13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R.R.I</a:t>
              </a:r>
              <a:endParaRPr lang="es-ES" sz="1300" b="0" strike="noStrike" spc="-1">
                <a:latin typeface="Arial"/>
              </a:endParaRPr>
            </a:p>
          </p:txBody>
        </p:sp>
        <p:sp>
          <p:nvSpPr>
            <p:cNvPr id="134" name="CustomShape 13"/>
            <p:cNvSpPr/>
            <p:nvPr/>
          </p:nvSpPr>
          <p:spPr>
            <a:xfrm>
              <a:off x="8635320" y="1935720"/>
              <a:ext cx="1580040" cy="22593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14"/>
            <p:cNvSpPr/>
            <p:nvPr/>
          </p:nvSpPr>
          <p:spPr>
            <a:xfrm>
              <a:off x="8712360" y="2012760"/>
              <a:ext cx="1425960" cy="210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 algn="ctr">
                <a:lnSpc>
                  <a:spcPct val="90000"/>
                </a:lnSpc>
              </a:pPr>
              <a:r>
                <a:rPr lang="es-ES" sz="1300" b="1" strike="noStrike" spc="-1" dirty="0">
                  <a:solidFill>
                    <a:srgbClr val="FFFFFF"/>
                  </a:solidFill>
                  <a:latin typeface="Arial"/>
                  <a:ea typeface="Arial"/>
                </a:rPr>
                <a:t>Informaciones generales</a:t>
              </a:r>
              <a:endParaRPr lang="es-ES" sz="1300" b="0" strike="noStrike" spc="-1" dirty="0">
                <a:latin typeface="Arial"/>
              </a:endParaRPr>
            </a:p>
          </p:txBody>
        </p:sp>
        <p:sp>
          <p:nvSpPr>
            <p:cNvPr id="136" name="CustomShape 15"/>
            <p:cNvSpPr/>
            <p:nvPr/>
          </p:nvSpPr>
          <p:spPr>
            <a:xfrm>
              <a:off x="10299960" y="1935720"/>
              <a:ext cx="1580040" cy="22593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16"/>
            <p:cNvSpPr/>
            <p:nvPr/>
          </p:nvSpPr>
          <p:spPr>
            <a:xfrm>
              <a:off x="10377000" y="2012760"/>
              <a:ext cx="1425960" cy="2104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9680" tIns="49680" rIns="49680" bIns="49680" anchor="ctr"/>
            <a:lstStyle/>
            <a:p>
              <a:pPr algn="ctr">
                <a:lnSpc>
                  <a:spcPct val="90000"/>
                </a:lnSpc>
              </a:pPr>
              <a:r>
                <a:rPr lang="es-ES" sz="13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Matrícula</a:t>
              </a:r>
              <a:endParaRPr lang="es-ES" sz="1300" b="0" strike="noStrike" spc="-1">
                <a:latin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BF334BD-AFC1-D8BC-85FF-3083F619A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081" y="5647614"/>
            <a:ext cx="2151797" cy="121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73631" y="1114903"/>
            <a:ext cx="9874464" cy="51700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4. COMUNICACIÓ</a:t>
            </a:r>
            <a:r>
              <a:rPr lang="es-ES" sz="3200" b="1" spc="-1" dirty="0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r>
              <a:rPr lang="es-ES" sz="3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DEL HORARIO DE ATENCIÓN A FAMILIAS CON EL TUTOR.</a:t>
            </a:r>
            <a:endParaRPr lang="es-ES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Durant</a:t>
            </a:r>
            <a:r>
              <a:rPr lang="es-ES" sz="3200" spc="-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la primera semana de clase se notificará al alumnado.</a:t>
            </a:r>
            <a:endParaRPr lang="es-ES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3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5. COMUNICACIÓ</a:t>
            </a:r>
            <a:r>
              <a:rPr lang="es-ES" sz="3200" b="1" spc="-1" dirty="0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r>
              <a:rPr lang="es-ES" sz="3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DE LA REUNIÓN GENERAL DE FAMILIAS</a:t>
            </a:r>
            <a:endParaRPr lang="es-ES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Se avisará con </a:t>
            </a:r>
            <a:r>
              <a:rPr lang="es-ES" sz="3200" spc="-1" dirty="0">
                <a:solidFill>
                  <a:srgbClr val="000000"/>
                </a:solidFill>
                <a:latin typeface="Calibri"/>
                <a:ea typeface="Calibri"/>
              </a:rPr>
              <a:t>antelación por </a:t>
            </a:r>
            <a:r>
              <a:rPr lang="es-ES" sz="3200" spc="-1" dirty="0" err="1">
                <a:solidFill>
                  <a:srgbClr val="000000"/>
                </a:solidFill>
                <a:latin typeface="Calibri"/>
                <a:ea typeface="Calibri"/>
              </a:rPr>
              <a:t>webfamilia</a:t>
            </a:r>
            <a:r>
              <a:rPr lang="es-ES" sz="3200" spc="-1" dirty="0">
                <a:solidFill>
                  <a:srgbClr val="000000"/>
                </a:solidFill>
                <a:latin typeface="Calibri"/>
                <a:ea typeface="Calibri"/>
              </a:rPr>
              <a:t> y agenda.</a:t>
            </a:r>
            <a:endParaRPr lang="es-ES" sz="3200" b="0" strike="noStrike" spc="-1" dirty="0">
              <a:latin typeface="Arial"/>
            </a:endParaRP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 reunión se realizará durante el PRIMER TRIMESTRE del curso (octubre).</a:t>
            </a:r>
            <a:endParaRPr lang="es-ES" sz="32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9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s-ES" sz="3200" spc="-1" dirty="0">
                <a:solidFill>
                  <a:srgbClr val="000000"/>
                </a:solidFill>
                <a:latin typeface="Calibri"/>
              </a:rPr>
              <a:t> En el segundo y tercer trimestre el tutor se pondrá en contacto telefónicamente o les citará individualmente.</a:t>
            </a:r>
            <a:endParaRPr lang="es-ES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En la página web del centro se publicará el BOLETÍN  INFORMATIVO PARA FAMILIAS.</a:t>
            </a:r>
            <a:endParaRPr lang="es-ES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80B09CAC-6C13-E280-C952-DA28D2F8D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519" y="5644791"/>
            <a:ext cx="215207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s-ES" sz="4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6. ACTIVI</a:t>
            </a:r>
            <a:r>
              <a:rPr lang="es-ES" sz="4400" b="1" spc="-1" dirty="0">
                <a:solidFill>
                  <a:srgbClr val="000000"/>
                </a:solidFill>
                <a:latin typeface="Calibri"/>
                <a:ea typeface="Calibri"/>
              </a:rPr>
              <a:t>DADES</a:t>
            </a:r>
            <a:r>
              <a:rPr lang="es-ES" sz="4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EXTRAESCOLARES.</a:t>
            </a:r>
            <a:endParaRPr lang="es-E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719091" y="1047565"/>
            <a:ext cx="9294922" cy="45338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es-ES" sz="3200" b="0" strike="noStrike" spc="-1" dirty="0">
              <a:latin typeface="Arial"/>
            </a:endParaRPr>
          </a:p>
          <a:p>
            <a:pPr indent="-195120">
              <a:lnSpc>
                <a:spcPct val="9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</a:t>
            </a:r>
            <a:r>
              <a:rPr lang="es-ES" sz="4400" spc="-1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s-ES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 actividades extraescolares que se realizan fuera del Centro necesitarán: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La AUTORITZACIÓN firmada por la familia (según modelo  que se entregará al alumnado), y que el alumno no tenga faltas graves.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Si alguna de las dos condiciones no se cumple, el alumnado no podrá participar en la actividad.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 participación es muy importante, ya que las actividades están integradas en la programación de la materia que las organiza.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Habrán actividades sustitutivas para el alumnado que no participe. En </a:t>
            </a:r>
            <a:r>
              <a:rPr lang="es-ES" sz="4400" spc="-1" dirty="0">
                <a:solidFill>
                  <a:srgbClr val="000000"/>
                </a:solidFill>
                <a:latin typeface="Calibri"/>
                <a:ea typeface="Calibri"/>
              </a:rPr>
              <a:t>cualquier </a:t>
            </a:r>
            <a:r>
              <a:rPr lang="es-ES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caso se tiene que asistir al centro.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4400" b="0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7C1ED4C-17A6-BA0A-6A10-DFCF9383C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013" y="5644791"/>
            <a:ext cx="215207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7C88D64B-1FAB-2F9B-B816-8FB7C5775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925" y="5601721"/>
            <a:ext cx="2152075" cy="1213209"/>
          </a:xfrm>
          <a:prstGeom prst="rect">
            <a:avLst/>
          </a:prstGeom>
        </p:spPr>
      </p:pic>
      <p:sp>
        <p:nvSpPr>
          <p:cNvPr id="202" name="TextShape 1"/>
          <p:cNvSpPr txBox="1"/>
          <p:nvPr/>
        </p:nvSpPr>
        <p:spPr>
          <a:xfrm>
            <a:off x="884880" y="1110960"/>
            <a:ext cx="10775160" cy="5198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s-ES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7. COMUNICACIÓ</a:t>
            </a:r>
            <a:r>
              <a:rPr lang="es-ES" sz="2000" b="1" spc="-1" dirty="0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r>
              <a:rPr lang="es-ES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DE COMPORTAM</a:t>
            </a:r>
            <a:r>
              <a:rPr lang="es-ES" sz="2000" b="1" spc="-1" dirty="0">
                <a:solidFill>
                  <a:srgbClr val="000000"/>
                </a:solidFill>
                <a:latin typeface="Calibri"/>
                <a:ea typeface="Calibri"/>
              </a:rPr>
              <a:t>I</a:t>
            </a:r>
            <a:r>
              <a:rPr lang="es-ES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ENT</a:t>
            </a:r>
            <a:r>
              <a:rPr lang="es-ES" sz="2000" b="1" spc="-1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s-ES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Al alumnado amonestado se le entregará el 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ocumento redactado por el profesor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, que deberá devolver firmado por la familia.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La demora en la su devolución podrá ser nuevamente sancionada por escrito, como desobediencia.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De no estar de acuerdo con la amonestación es aconsejable ponerse en contacto, lo más pronto posible, con el profesor responsable de la amonestación, con el tutor, o con Jefatura de Estudios.</a:t>
            </a:r>
          </a:p>
          <a:p>
            <a:pPr>
              <a:lnSpc>
                <a:spcPct val="90000"/>
              </a:lnSpc>
            </a:pP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8. SOBRE USO DE MÓVILES.</a:t>
            </a:r>
            <a:endParaRPr lang="es-ES" sz="2000" b="0" strike="noStrike" spc="-1" dirty="0">
              <a:latin typeface="Arial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á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prohibido en todo el recinto escolar. En caso de utilizarlo se custodiará hasta que acuda un familiar adulto a recogerlo.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s-ES" sz="20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90000"/>
              </a:lnSpc>
            </a:pPr>
            <a:r>
              <a:rPr lang="es-ES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9. INICIO DE CURSO.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El grupo 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al que pertenece cada alumno/a se puede ver por </a:t>
            </a:r>
            <a:r>
              <a:rPr lang="es-ES" sz="2000" spc="-1" dirty="0" err="1">
                <a:solidFill>
                  <a:srgbClr val="000000"/>
                </a:solidFill>
                <a:latin typeface="Calibri"/>
                <a:ea typeface="Calibri"/>
              </a:rPr>
              <a:t>webfamilia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 el día antes del inicio de las clases, hasta ese </a:t>
            </a:r>
            <a:r>
              <a:rPr lang="es-ES" sz="2000" spc="-1" dirty="0" smtClean="0">
                <a:solidFill>
                  <a:srgbClr val="000000"/>
                </a:solidFill>
                <a:latin typeface="Calibri"/>
                <a:ea typeface="Calibri"/>
              </a:rPr>
              <a:t>día 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se están confeccionando los listados y puede haber cambios.</a:t>
            </a:r>
          </a:p>
          <a:p>
            <a:pPr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Los listados del alumnado estarán disponibles el 1r </a:t>
            </a:r>
            <a:r>
              <a:rPr lang="es-ES" sz="20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día 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de clase en la puerta del IES.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El horario de inicio de cada nivel se publicará en la página web y en el tablón de anuncios </a:t>
            </a:r>
          </a:p>
          <a:p>
            <a:pPr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del centro.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Permanecerán de 1 a 1,5 horas. Al día siguiente habrán clases </a:t>
            </a:r>
            <a:r>
              <a:rPr lang="es-ES" sz="20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normales 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desde las 8:20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10. WEB.</a:t>
            </a:r>
            <a:endParaRPr lang="es-ES" sz="2000" b="0" strike="noStrike" spc="-1" dirty="0">
              <a:latin typeface="Arial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Para poder consultar las faltas y notas del alumnado es necesario solicitar la “web familia” en </a:t>
            </a:r>
          </a:p>
          <a:p>
            <a:pPr>
              <a:lnSpc>
                <a:spcPct val="90000"/>
              </a:lnSpc>
            </a:pPr>
            <a:r>
              <a:rPr lang="es-ES" sz="2000" spc="-1" dirty="0">
                <a:solidFill>
                  <a:srgbClr val="000000"/>
                </a:solidFill>
                <a:latin typeface="Calibri"/>
              </a:rPr>
              <a:t>Los documentos de matrícula.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000" b="0" strike="noStrike" spc="-1" dirty="0">
              <a:latin typeface="Arial"/>
            </a:endParaRPr>
          </a:p>
        </p:txBody>
      </p:sp>
      <p:pic>
        <p:nvPicPr>
          <p:cNvPr id="204" name="Google Shape;285;p20"/>
          <p:cNvPicPr/>
          <p:nvPr/>
        </p:nvPicPr>
        <p:blipFill>
          <a:blip r:embed="rId3"/>
          <a:stretch/>
        </p:blipFill>
        <p:spPr>
          <a:xfrm>
            <a:off x="10407840" y="4022045"/>
            <a:ext cx="1798560" cy="179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346230" y="129601"/>
            <a:ext cx="10940850" cy="548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11. </a:t>
            </a:r>
            <a:r>
              <a:rPr lang="es-ES" sz="4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Página web IES</a:t>
            </a: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La página web del centro es  </a:t>
            </a:r>
            <a:r>
              <a:rPr lang="es-ES" sz="4400" b="0" strike="noStrike" spc="-1" dirty="0">
                <a:solidFill>
                  <a:srgbClr val="4472C4"/>
                </a:solidFill>
                <a:latin typeface="Arial"/>
                <a:ea typeface="Arial"/>
              </a:rPr>
              <a:t>www.iesbeatriu.org</a:t>
            </a: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se recomienda entrar </a:t>
            </a:r>
            <a:r>
              <a:rPr lang="es-ES" sz="4400" spc="-1" dirty="0">
                <a:solidFill>
                  <a:srgbClr val="000000"/>
                </a:solidFill>
                <a:latin typeface="Arial"/>
                <a:ea typeface="Arial"/>
              </a:rPr>
              <a:t>con frecuencia para estar informado de las novedades.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12. </a:t>
            </a:r>
            <a:r>
              <a:rPr lang="es-ES" sz="4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Transporte escolar</a:t>
            </a: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Los que tienen su residencia, y están empadronados en Benidorm, pueden solicitar la ayuda para el transporte escolar.</a:t>
            </a:r>
            <a:endParaRPr lang="es-ES" sz="4400" b="0" strike="noStrike" spc="-1" dirty="0">
              <a:latin typeface="Arial"/>
            </a:endParaRPr>
          </a:p>
          <a:p>
            <a:pPr indent="-132480">
              <a:lnSpc>
                <a:spcPct val="90000"/>
              </a:lnSpc>
              <a:buClr>
                <a:srgbClr val="000000"/>
              </a:buClr>
              <a:buFont typeface="Arial"/>
              <a:buChar char="-"/>
            </a:pP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Se requiere vivir a más de 3km del centro y se tiene que solicitar la beca de transporte escolar colectivo de GVA (pedir la solicitud en secretaría o en la página web).</a:t>
            </a:r>
            <a:endParaRPr lang="es-ES" sz="4400" b="0" strike="noStrike" spc="-1" dirty="0">
              <a:latin typeface="Arial"/>
            </a:endParaRPr>
          </a:p>
          <a:p>
            <a:pPr indent="-132480">
              <a:lnSpc>
                <a:spcPct val="90000"/>
              </a:lnSpc>
              <a:buClr>
                <a:srgbClr val="000000"/>
              </a:buClr>
              <a:buFont typeface="Arial"/>
              <a:buChar char="-"/>
            </a:pP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Si la distancia es menor a 3km se puede pedir el carnet de </a:t>
            </a:r>
            <a:r>
              <a:rPr lang="es-ES" sz="4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Bonobus</a:t>
            </a: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escolar al Ayuntamiento de Benidorm (o a una extensión administrativa). Se tiene que activar de nuevo cada curso.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13. </a:t>
            </a:r>
            <a:r>
              <a:rPr lang="es-ES" sz="4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Tutor/a:</a:t>
            </a: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Es recomendable pedir cita con antelación mediante </a:t>
            </a:r>
            <a:r>
              <a:rPr lang="es-ES" sz="4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webfamilia</a:t>
            </a:r>
            <a:r>
              <a:rPr lang="es-E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 agenda escolar para garantizar la disponibilidad del profesorado.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4400" b="0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3EAE18F-9AD6-B1FA-2380-FC8765DE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267" y="5613841"/>
            <a:ext cx="215207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C88FE641-D778-B283-5C2C-453756CB7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925" y="5644791"/>
            <a:ext cx="2152075" cy="1213209"/>
          </a:xfrm>
          <a:prstGeom prst="rect">
            <a:avLst/>
          </a:prstGeom>
        </p:spPr>
      </p:pic>
      <p:sp>
        <p:nvSpPr>
          <p:cNvPr id="207" name="TextShape 1"/>
          <p:cNvSpPr txBox="1"/>
          <p:nvPr/>
        </p:nvSpPr>
        <p:spPr>
          <a:xfrm>
            <a:off x="609841" y="1136341"/>
            <a:ext cx="10478370" cy="5237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s-ES" sz="4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14. Taquillas. </a:t>
            </a:r>
            <a:r>
              <a:rPr lang="es-ES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 centro dispone de taquillas para el alumnado. Si est</a:t>
            </a:r>
            <a:r>
              <a:rPr lang="es-ES" sz="4400" spc="-1" dirty="0">
                <a:solidFill>
                  <a:srgbClr val="000000"/>
                </a:solidFill>
                <a:latin typeface="Calibri"/>
                <a:ea typeface="Calibri"/>
              </a:rPr>
              <a:t>á</a:t>
            </a:r>
            <a:r>
              <a:rPr lang="es-ES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is interesados en alquilarla, marcar la casilla de taquilla en la hoja de cobro. Tiene un coste de ___ por curso escolar.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15. Banco de libros: </a:t>
            </a:r>
            <a:r>
              <a:rPr lang="es-ES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 alumnado que ha participado en el banco de libros durante el curso 2023-2024 continuará en el banco de libros 2024-2025, siempre que se haya devuelto el lote completo al centro donde estaba matriculado este curso.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16.-Patis </a:t>
            </a:r>
            <a:r>
              <a:rPr lang="es-ES" sz="44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inclusius</a:t>
            </a: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4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4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17.- TEI i </a:t>
            </a:r>
            <a:r>
              <a:rPr lang="es-ES" sz="44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mediació</a:t>
            </a:r>
            <a:endParaRPr lang="es-ES" sz="4400" b="1" strike="noStrike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90000"/>
              </a:lnSpc>
            </a:pPr>
            <a:r>
              <a:rPr lang="es-ES" sz="4400" b="1" spc="-1" dirty="0">
                <a:solidFill>
                  <a:srgbClr val="000000"/>
                </a:solidFill>
                <a:latin typeface="Arial"/>
              </a:rPr>
              <a:t>18.- Erasmus +</a:t>
            </a:r>
          </a:p>
          <a:p>
            <a:pPr>
              <a:lnSpc>
                <a:spcPct val="90000"/>
              </a:lnSpc>
            </a:pPr>
            <a:r>
              <a:rPr lang="es-ES" sz="4400" b="1" strike="noStrike" spc="-1" dirty="0">
                <a:solidFill>
                  <a:srgbClr val="000000"/>
                </a:solidFill>
                <a:latin typeface="Arial"/>
              </a:rPr>
              <a:t>19.- </a:t>
            </a:r>
            <a:r>
              <a:rPr lang="es-ES" sz="4400" b="1" strike="noStrike" spc="-1" dirty="0" err="1">
                <a:solidFill>
                  <a:srgbClr val="000000"/>
                </a:solidFill>
                <a:latin typeface="Arial"/>
              </a:rPr>
              <a:t>Xarxa</a:t>
            </a:r>
            <a:r>
              <a:rPr lang="es-ES" sz="4400" b="1" strike="noStrike" spc="-1" dirty="0">
                <a:solidFill>
                  <a:srgbClr val="000000"/>
                </a:solidFill>
                <a:latin typeface="Arial"/>
              </a:rPr>
              <a:t> Unesco (iniciativas solidarias, reciclaje..)</a:t>
            </a:r>
            <a:endParaRPr lang="es-ES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s-ES" sz="4400" b="0" strike="noStrike" spc="-1">
                <a:solidFill>
                  <a:srgbClr val="4472C4"/>
                </a:solidFill>
                <a:latin typeface="Arial"/>
                <a:ea typeface="Arial"/>
              </a:rPr>
              <a:t>MATRÍCULA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223218" y="1418040"/>
            <a:ext cx="11582280" cy="4422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 matrícula </a:t>
            </a:r>
            <a:r>
              <a:rPr lang="es-ES" sz="20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será presencial en la ventanilla de secretaría.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Lo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 sobres de matrícula se repartirán en el CEIP </a:t>
            </a:r>
            <a:r>
              <a:rPr lang="es-ES" sz="20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a los 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alumnos.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En el sobre de matrícula se indica el día 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y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hora de matriculación. Se pide, en la medida de lo posible, respectar 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este 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horario para no crear colas en la matriculación.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 continuación detallamos los documentos que incluye el sobre de matrícula:</a:t>
            </a:r>
            <a:endParaRPr lang="es-E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AMPA hoja de inscripción </a:t>
            </a:r>
            <a:endParaRPr lang="es-E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Derechos de imagen</a:t>
            </a:r>
            <a:endParaRPr lang="es-E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Información muy Importante </a:t>
            </a:r>
            <a:endParaRPr lang="es-E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Normas de </a:t>
            </a:r>
            <a:r>
              <a:rPr lang="es-ES" sz="20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formalización 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Matrícula </a:t>
            </a:r>
            <a:endParaRPr lang="es-E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Hoja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de matrícula</a:t>
            </a:r>
            <a:endParaRPr lang="es-E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Recibo pagos </a:t>
            </a:r>
            <a:endParaRPr lang="es-E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Transporte Escolar Colectivo </a:t>
            </a:r>
            <a:endParaRPr lang="es-E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Transporte Escolar Individual </a:t>
            </a:r>
            <a:endParaRPr lang="es-ES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Web </a:t>
            </a:r>
            <a:r>
              <a:rPr lang="es-ES" sz="20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Familia </a:t>
            </a:r>
            <a:endParaRPr lang="es-ES" sz="2000" b="0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811AC97-7D83-CC56-06F0-2E889731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925" y="5644791"/>
            <a:ext cx="215207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844200" y="203976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4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</a:t>
            </a:r>
            <a:r>
              <a:rPr lang="es-ES" sz="4800" spc="-1" dirty="0">
                <a:solidFill>
                  <a:srgbClr val="000000"/>
                </a:solidFill>
                <a:latin typeface="Calibri"/>
                <a:ea typeface="Calibri"/>
              </a:rPr>
              <a:t>UCHAS GRACIAS POR SU ASISTENCIA</a:t>
            </a:r>
            <a:endParaRPr lang="es-ES" sz="4800" b="0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1D3FD6A-ED02-7599-BD67-1ADE8BAE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925" y="5644791"/>
            <a:ext cx="2152075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s-ES" sz="440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ACTIVITADES ORGANIZADAS</a:t>
            </a:r>
            <a:endParaRPr lang="es-ES" sz="4400" b="0" strike="noStrike" spc="-1" dirty="0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537200" y="2554200"/>
            <a:ext cx="10654560" cy="49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buClr>
                <a:srgbClr val="000000"/>
              </a:buClr>
              <a:buFont typeface="Arial"/>
              <a:buChar char="-"/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Visita del alumn</a:t>
            </a:r>
            <a:r>
              <a:rPr lang="es-ES" sz="2800" spc="-1" dirty="0">
                <a:solidFill>
                  <a:srgbClr val="000000"/>
                </a:solidFill>
                <a:latin typeface="Calibri"/>
                <a:ea typeface="Calibri"/>
              </a:rPr>
              <a:t>ado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 al IES.</a:t>
            </a:r>
            <a:endParaRPr lang="es-E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Charla informativa a las familias.</a:t>
            </a:r>
            <a:endParaRPr lang="es-E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es-ES" sz="2800" spc="-1" dirty="0">
                <a:solidFill>
                  <a:srgbClr val="000000"/>
                </a:solidFill>
                <a:latin typeface="Calibri"/>
                <a:ea typeface="Calibri"/>
              </a:rPr>
              <a:t>Intercambio de información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de la transición entre </a:t>
            </a:r>
            <a:r>
              <a:rPr lang="es-ES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CEIPs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y el IES.</a:t>
            </a:r>
            <a:endParaRPr lang="es-E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</p:txBody>
      </p:sp>
      <p:pic>
        <p:nvPicPr>
          <p:cNvPr id="142" name="Google Shape;147;p3"/>
          <p:cNvPicPr/>
          <p:nvPr/>
        </p:nvPicPr>
        <p:blipFill>
          <a:blip r:embed="rId2"/>
          <a:stretch/>
        </p:blipFill>
        <p:spPr>
          <a:xfrm>
            <a:off x="7450560" y="1826640"/>
            <a:ext cx="1722240" cy="1722240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B1F006D6-7261-6C2B-FD0B-27C16CD8D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081" y="5647614"/>
            <a:ext cx="2151797" cy="121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s-ES" sz="440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EL PAS</a:t>
            </a:r>
            <a:r>
              <a:rPr lang="es-ES" sz="4400" u="sng" spc="-1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es-ES" sz="440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DE PRIMARIA A SECUNDARIA</a:t>
            </a:r>
            <a:endParaRPr lang="es-ES" sz="4400" b="0" strike="noStrike" spc="-1" dirty="0">
              <a:latin typeface="Arial"/>
            </a:endParaRPr>
          </a:p>
        </p:txBody>
      </p:sp>
      <p:grpSp>
        <p:nvGrpSpPr>
          <p:cNvPr id="144" name="Group 2"/>
          <p:cNvGrpSpPr/>
          <p:nvPr/>
        </p:nvGrpSpPr>
        <p:grpSpPr>
          <a:xfrm>
            <a:off x="838080" y="1836000"/>
            <a:ext cx="10514520" cy="4301280"/>
            <a:chOff x="838080" y="1836000"/>
            <a:chExt cx="10514520" cy="4301280"/>
          </a:xfrm>
        </p:grpSpPr>
        <p:sp>
          <p:nvSpPr>
            <p:cNvPr id="145" name="CustomShape 3"/>
            <p:cNvSpPr/>
            <p:nvPr/>
          </p:nvSpPr>
          <p:spPr>
            <a:xfrm>
              <a:off x="838080" y="1836000"/>
              <a:ext cx="10514520" cy="13179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73960" tIns="273960" rIns="209520" bIns="273960" anchor="ctr"/>
            <a:lstStyle/>
            <a:p>
              <a:pPr>
                <a:lnSpc>
                  <a:spcPct val="90000"/>
                </a:lnSpc>
              </a:pPr>
              <a:r>
                <a:rPr lang="es-ES" sz="5500" b="0" strike="noStrike" spc="-1" dirty="0">
                  <a:solidFill>
                    <a:srgbClr val="FFFFFF"/>
                  </a:solidFill>
                  <a:latin typeface="Calibri"/>
                  <a:ea typeface="Calibri"/>
                </a:rPr>
                <a:t>CAMBIOS</a:t>
              </a:r>
              <a:endParaRPr lang="es-ES" sz="5500" b="0" strike="noStrike" spc="-1" dirty="0">
                <a:latin typeface="Arial"/>
              </a:endParaRPr>
            </a:p>
          </p:txBody>
        </p:sp>
        <p:sp>
          <p:nvSpPr>
            <p:cNvPr id="146" name="CustomShape 4"/>
            <p:cNvSpPr/>
            <p:nvPr/>
          </p:nvSpPr>
          <p:spPr>
            <a:xfrm>
              <a:off x="838080" y="3341880"/>
              <a:ext cx="10514520" cy="13179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73960" tIns="273960" rIns="209520" bIns="273960" anchor="ctr"/>
            <a:lstStyle/>
            <a:p>
              <a:pPr>
                <a:lnSpc>
                  <a:spcPct val="90000"/>
                </a:lnSpc>
              </a:pPr>
              <a:r>
                <a:rPr lang="es-ES" sz="5500" b="0" strike="noStrike" spc="-1" dirty="0">
                  <a:solidFill>
                    <a:srgbClr val="FFFFFF"/>
                  </a:solidFill>
                  <a:latin typeface="Calibri"/>
                  <a:ea typeface="Calibri"/>
                </a:rPr>
                <a:t>RECOMENDACIONES</a:t>
              </a:r>
              <a:endParaRPr lang="es-ES" sz="5500" b="0" strike="noStrike" spc="-1" dirty="0">
                <a:latin typeface="Arial"/>
              </a:endParaRPr>
            </a:p>
          </p:txBody>
        </p:sp>
        <p:sp>
          <p:nvSpPr>
            <p:cNvPr id="147" name="CustomShape 5"/>
            <p:cNvSpPr/>
            <p:nvPr/>
          </p:nvSpPr>
          <p:spPr>
            <a:xfrm>
              <a:off x="838080" y="4819320"/>
              <a:ext cx="10514520" cy="13179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5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73960" tIns="273960" rIns="209520" bIns="273960" anchor="ctr"/>
            <a:lstStyle/>
            <a:p>
              <a:pPr>
                <a:lnSpc>
                  <a:spcPct val="90000"/>
                </a:lnSpc>
              </a:pPr>
              <a:r>
                <a:rPr lang="es-ES" sz="5500" b="0" strike="noStrike" spc="-1" dirty="0">
                  <a:solidFill>
                    <a:srgbClr val="FFFFFF"/>
                  </a:solidFill>
                  <a:latin typeface="Calibri"/>
                  <a:ea typeface="Calibri"/>
                </a:rPr>
                <a:t>EDUCACIÓN Y ADOLESCENCIA</a:t>
              </a:r>
              <a:endParaRPr lang="es-ES" sz="5500" b="0" strike="noStrike" spc="-1" dirty="0">
                <a:latin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67AB6C7-EEFF-4338-F521-F129AE2E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925" y="5634555"/>
            <a:ext cx="2152075" cy="121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s-ES" sz="4400" b="1" u="sng" strike="noStrike" spc="-1" dirty="0">
                <a:solidFill>
                  <a:srgbClr val="4472C4"/>
                </a:solidFill>
                <a:uFillTx/>
                <a:latin typeface="Calibri"/>
                <a:ea typeface="Calibri"/>
              </a:rPr>
              <a:t>CAMBIOS</a:t>
            </a:r>
            <a:endParaRPr lang="es-ES" sz="4400" b="0" strike="noStrike" spc="-1" dirty="0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648071" y="1242874"/>
            <a:ext cx="11052698" cy="4639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Adaptarse a un nu</a:t>
            </a:r>
            <a:r>
              <a:rPr lang="es-ES" sz="2800" spc="-1" dirty="0">
                <a:solidFill>
                  <a:srgbClr val="000000"/>
                </a:solidFill>
                <a:latin typeface="Calibri"/>
                <a:ea typeface="Calibri"/>
              </a:rPr>
              <a:t>evo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contexto (nuevos espacios, nuevos horarios, mayor número de profesorado…)</a:t>
            </a:r>
            <a:endParaRPr lang="es-ES" sz="2800" b="0" strike="noStrike" spc="-1" dirty="0">
              <a:latin typeface="Arial"/>
            </a:endParaRPr>
          </a:p>
          <a:p>
            <a:pPr marL="228600" indent="-22752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Nuevos grupos y </a:t>
            </a:r>
            <a:r>
              <a:rPr lang="es-ES" sz="2800" spc="-1" dirty="0">
                <a:solidFill>
                  <a:srgbClr val="000000"/>
                </a:solidFill>
                <a:latin typeface="Calibri"/>
                <a:ea typeface="Calibri"/>
              </a:rPr>
              <a:t>c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ompañeros. Relaciones nuevas. (Distribució</a:t>
            </a:r>
            <a:r>
              <a:rPr lang="es-ES" sz="2800" spc="-1" dirty="0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% alumn</a:t>
            </a:r>
            <a:r>
              <a:rPr lang="es-ES" sz="2800" spc="-1" dirty="0">
                <a:solidFill>
                  <a:srgbClr val="000000"/>
                </a:solidFill>
                <a:latin typeface="Calibri"/>
                <a:ea typeface="Calibri"/>
              </a:rPr>
              <a:t>ado de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cada CEIP)</a:t>
            </a:r>
            <a:endParaRPr lang="es-ES" sz="2800" b="0" strike="noStrike" spc="-1" dirty="0">
              <a:latin typeface="Arial"/>
            </a:endParaRPr>
          </a:p>
          <a:p>
            <a:pPr marL="228600" indent="-22752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Pasan de ser los mayores del centro a ser los más pequeños de todo el  IES.</a:t>
            </a:r>
            <a:endParaRPr lang="es-ES" sz="2800" b="0" strike="noStrike" spc="-1" dirty="0">
              <a:latin typeface="Arial"/>
            </a:endParaRPr>
          </a:p>
          <a:p>
            <a:pPr marL="228600" indent="-22752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Importancia de la etapa (continuidad de estudios </a:t>
            </a:r>
            <a:r>
              <a:rPr lang="es-ES" sz="2800" spc="-1" dirty="0">
                <a:solidFill>
                  <a:srgbClr val="000000"/>
                </a:solidFill>
                <a:latin typeface="Calibri"/>
                <a:ea typeface="Calibri"/>
              </a:rPr>
              <a:t>y 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inserción</a:t>
            </a:r>
          </a:p>
          <a:p>
            <a:pPr marL="108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laboral)</a:t>
            </a:r>
            <a:endParaRPr lang="es-E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80C50AC8-2EAD-22A1-CADD-E8A21D02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925" y="5644791"/>
            <a:ext cx="2152075" cy="121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1523880" y="3602160"/>
            <a:ext cx="9142920" cy="165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Google Shape;171;p6"/>
          <p:cNvPicPr/>
          <p:nvPr/>
        </p:nvPicPr>
        <p:blipFill>
          <a:blip r:embed="rId2"/>
          <a:srcRect l="13628" t="22324" r="21951" b="18243"/>
          <a:stretch/>
        </p:blipFill>
        <p:spPr>
          <a:xfrm>
            <a:off x="1188000" y="570600"/>
            <a:ext cx="9814680" cy="5093280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E9B4CFB-5AD4-4AFB-0B7F-64496A483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925" y="5644791"/>
            <a:ext cx="2152075" cy="121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5AA43AA-E88B-15A4-EDB9-C8B653B3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502" y="5644791"/>
            <a:ext cx="2152075" cy="1213209"/>
          </a:xfrm>
          <a:prstGeom prst="rect">
            <a:avLst/>
          </a:prstGeom>
        </p:spPr>
      </p:pic>
      <p:sp>
        <p:nvSpPr>
          <p:cNvPr id="156" name="CustomShape 1"/>
          <p:cNvSpPr/>
          <p:nvPr/>
        </p:nvSpPr>
        <p:spPr>
          <a:xfrm>
            <a:off x="489600" y="196560"/>
            <a:ext cx="11601720" cy="77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5000" lnSpcReduction="10000"/>
          </a:bodyPr>
          <a:lstStyle/>
          <a:p>
            <a:pPr algn="ctr">
              <a:lnSpc>
                <a:spcPct val="90000"/>
              </a:lnSpc>
            </a:pPr>
            <a:r>
              <a:rPr lang="es-ES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¿Cómo puedo ayudar a mi hijo/a a afrontar el ca</a:t>
            </a:r>
            <a:r>
              <a:rPr lang="es-ES" sz="4400" spc="-1" dirty="0">
                <a:solidFill>
                  <a:srgbClr val="000000"/>
                </a:solidFill>
                <a:latin typeface="Calibri"/>
                <a:ea typeface="Calibri"/>
              </a:rPr>
              <a:t>mbio</a:t>
            </a:r>
            <a:r>
              <a:rPr lang="es-ES" sz="4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?</a:t>
            </a:r>
            <a:endParaRPr lang="es-ES" sz="44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822960" y="594804"/>
            <a:ext cx="10526760" cy="50535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s-ES" sz="3200" b="1" u="sng" strike="noStrike" spc="-1" dirty="0">
                <a:solidFill>
                  <a:srgbClr val="FF0000"/>
                </a:solidFill>
                <a:uFillTx/>
                <a:latin typeface="Calibri"/>
                <a:ea typeface="Calibri"/>
              </a:rPr>
              <a:t>OBJETI</a:t>
            </a:r>
            <a:r>
              <a:rPr lang="es-ES" sz="3200" b="1" u="sng" spc="-1" dirty="0">
                <a:solidFill>
                  <a:srgbClr val="FF0000"/>
                </a:solidFill>
                <a:latin typeface="Calibri"/>
                <a:ea typeface="Calibri"/>
              </a:rPr>
              <a:t>VO</a:t>
            </a:r>
            <a:r>
              <a:rPr lang="es-ES" sz="3200" b="1" u="sng" strike="noStrike" spc="-1" dirty="0">
                <a:solidFill>
                  <a:srgbClr val="FF0000"/>
                </a:solidFill>
                <a:uFillTx/>
                <a:latin typeface="Calibri"/>
                <a:ea typeface="Calibri"/>
              </a:rPr>
              <a:t>: QUE SEAN MÁS RESPONSABLES Y AUTÓNOMOS</a:t>
            </a:r>
            <a:endParaRPr lang="es-ES" sz="3200" b="0" strike="noStrike" spc="-1" dirty="0">
              <a:latin typeface="Arial"/>
            </a:endParaRPr>
          </a:p>
          <a:p>
            <a:pPr marL="343080" indent="-342000"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Aceptar n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uevas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responsabilidades, asumir las consecuencias de las decisiones, en definitiva, más libertad pero más responsabilidad.</a:t>
            </a:r>
            <a:endParaRPr lang="es-ES" sz="2000" b="0" strike="noStrike" spc="-1" dirty="0">
              <a:latin typeface="Arial"/>
            </a:endParaRPr>
          </a:p>
          <a:p>
            <a:pPr marL="343080" indent="-342000"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 tutor/a ya no estará </a:t>
            </a:r>
            <a:r>
              <a:rPr lang="es-ES" sz="2000" b="0" strike="noStrike" spc="-1" dirty="0" err="1" smtClean="0">
                <a:solidFill>
                  <a:srgbClr val="000000"/>
                </a:solidFill>
                <a:latin typeface="Calibri"/>
                <a:ea typeface="Calibri"/>
              </a:rPr>
              <a:t>recordandoles</a:t>
            </a:r>
            <a:r>
              <a:rPr lang="es-ES" sz="20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lo que tienen que hacer. Tienen que responsabilizarse y organizar su trabajo, deberes…</a:t>
            </a:r>
            <a:r>
              <a:rPr lang="es-E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etc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…</a:t>
            </a:r>
            <a:endParaRPr lang="es-ES" sz="2000" b="0" strike="noStrike" spc="-1" dirty="0">
              <a:latin typeface="Arial"/>
            </a:endParaRPr>
          </a:p>
          <a:p>
            <a:pPr marL="343080" indent="-342000"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Las familias los ayudaréis a organizarse. Elaborar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é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is un horario extraescolar junto a vuestros hijos/as (tiempo de deberes, de estudio, actividades extraescolares y tiempo libre y de ocio).</a:t>
            </a:r>
            <a:endParaRPr lang="es-ES" sz="2000" b="0" strike="noStrike" spc="-1" dirty="0">
              <a:latin typeface="Arial"/>
            </a:endParaRPr>
          </a:p>
          <a:p>
            <a:pPr marL="343080" indent="-342000"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Aceptar al adolescente tal com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o e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 y valorar su esfuerzo. No es f</a:t>
            </a:r>
            <a:r>
              <a:rPr lang="es-ES" sz="2000" spc="-1" dirty="0">
                <a:solidFill>
                  <a:srgbClr val="000000"/>
                </a:solidFill>
                <a:latin typeface="Calibri"/>
                <a:ea typeface="Calibri"/>
              </a:rPr>
              <a:t>á</a:t>
            </a:r>
            <a:r>
              <a:rPr lang="es-E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cil esta adaptación.</a:t>
            </a:r>
            <a:endParaRPr lang="es-E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12CF175-2094-A5E9-C0F9-6660570E5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588" y="5825561"/>
            <a:ext cx="1831412" cy="1032439"/>
          </a:xfrm>
          <a:prstGeom prst="rect">
            <a:avLst/>
          </a:prstGeom>
        </p:spPr>
      </p:pic>
      <p:sp>
        <p:nvSpPr>
          <p:cNvPr id="159" name="CustomShape 1"/>
          <p:cNvSpPr/>
          <p:nvPr/>
        </p:nvSpPr>
        <p:spPr>
          <a:xfrm>
            <a:off x="838080" y="618840"/>
            <a:ext cx="10930680" cy="47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es-ES" sz="3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¿Cómo puedo ayudar a mi hijo/a afrontar el cambio?</a:t>
            </a:r>
            <a:r>
              <a:rPr sz="3600" b="1" dirty="0"/>
              <a:t/>
            </a:r>
            <a:br>
              <a:rPr sz="3600" b="1" dirty="0"/>
            </a:br>
            <a:r>
              <a:rPr dirty="0"/>
              <a:t/>
            </a:r>
            <a:br>
              <a:rPr dirty="0"/>
            </a:br>
            <a:endParaRPr lang="es-ES" sz="44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01841" y="1102320"/>
            <a:ext cx="11674999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Noto Sans Symbols"/>
              <a:buChar char="●"/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Las </a:t>
            </a:r>
            <a:r>
              <a:rPr lang="es-ES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evaluaciones 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eran más fáciles: poco temario y más exámenes en cada </a:t>
            </a:r>
            <a:r>
              <a:rPr lang="es-ES" sz="2800" spc="-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valuación. Ahora tendrán más materia para estudiar en cada examen y tendrán que prepararlo con más tiempo.</a:t>
            </a:r>
            <a:endParaRPr lang="es-ES" sz="28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Noto Sans Symbols"/>
              <a:buChar char="●"/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Aprender a analizar y a sintetizar la información con resúmenes y esquemas.</a:t>
            </a:r>
            <a:endParaRPr lang="es-ES" sz="28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Noto Sans Symbols"/>
              <a:buChar char="●"/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Estudio diario en un lugar adecuado y permanente.</a:t>
            </a:r>
            <a:endParaRPr lang="es-ES" sz="28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Noto Sans Symbols"/>
              <a:buChar char="●"/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 </a:t>
            </a:r>
            <a:r>
              <a:rPr lang="es-ES" sz="2800" spc="-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 cierto que no tienen deberes porque tienen que hacer trabajos, leer libros, repasar el contenido del día, etc.</a:t>
            </a:r>
            <a:endParaRPr lang="es-ES" sz="28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Noto Sans Symbols"/>
              <a:buChar char="●"/>
            </a:pP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Necesitan supervisión en el uso de dispositivos móviles, tiempo de exposición a </a:t>
            </a:r>
            <a:r>
              <a:rPr lang="es-ES" sz="2800" b="0" strike="noStrike" spc="-1" dirty="0" smtClean="0">
                <a:solidFill>
                  <a:srgbClr val="000000"/>
                </a:solidFill>
                <a:latin typeface="Calibri"/>
                <a:ea typeface="Calibri"/>
              </a:rPr>
              <a:t>pantallas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redes sociales y uso de WhatsApp. Recomendable     la instalación de app de control parental como </a:t>
            </a:r>
            <a:r>
              <a:rPr lang="es-ES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Family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Link.</a:t>
            </a: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Noto Sans Symbols"/>
              <a:buChar char="●"/>
            </a:pPr>
            <a:endParaRPr lang="es-ES" sz="2800" b="0" strike="noStrike" spc="-1" dirty="0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1248120" y="759600"/>
            <a:ext cx="9170280" cy="62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400" b="1" u="sng" strike="noStrike" spc="-1" dirty="0">
                <a:solidFill>
                  <a:srgbClr val="FF0000"/>
                </a:solidFill>
                <a:uFillTx/>
                <a:latin typeface="Calibri"/>
                <a:ea typeface="Calibri"/>
              </a:rPr>
              <a:t>PLANIFICAR EL TIEMPO DE ESTUDIO</a:t>
            </a:r>
            <a:endParaRPr lang="es-ES" sz="4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668520" y="108000"/>
            <a:ext cx="10215360" cy="842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¿Cómo puedo ayudar a mi hijo/a afrontar el cambio?</a:t>
            </a:r>
            <a:endParaRPr lang="es-E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FF0000"/>
                </a:solidFill>
                <a:latin typeface="Calibri"/>
                <a:ea typeface="Calibri"/>
              </a:rPr>
              <a:t>ASUMIR LOS CAMBIOS DE LA ADOLESCENCIA</a:t>
            </a:r>
            <a:endParaRPr lang="es-ES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Ca</a:t>
            </a:r>
            <a:r>
              <a:rPr lang="es-ES" sz="2400" spc="-1" dirty="0">
                <a:solidFill>
                  <a:srgbClr val="000000"/>
                </a:solidFill>
                <a:latin typeface="Calibri"/>
                <a:ea typeface="Calibri"/>
              </a:rPr>
              <a:t>mbios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biológicos y psicológicos que han de asumir junto con los cambios de la etapa.</a:t>
            </a:r>
            <a:endParaRPr lang="es-ES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 importante ayudarlos a adquirir habilidades sociales para facilitar la relación y integración con sus iguales y a gestionar emociones.</a:t>
            </a:r>
            <a:endParaRPr lang="es-ES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Intentar una comunicación familiar fluida y constante. Importante el diálogo y los acuerdos tomados.</a:t>
            </a:r>
            <a:endParaRPr lang="es-ES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Necesitan nuestro afecto y comprensión.</a:t>
            </a:r>
            <a:endParaRPr lang="es-ES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Importante que aprendan a decir NO. No dejarse influenciar, manipular por los demás. Tienen su personalidad. 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FF0000"/>
                </a:solidFill>
                <a:latin typeface="Calibri"/>
                <a:ea typeface="Calibri"/>
              </a:rPr>
              <a:t>ALIMENTACIÓ</a:t>
            </a:r>
            <a:r>
              <a:rPr lang="es-ES" b="1" spc="-1" dirty="0">
                <a:solidFill>
                  <a:srgbClr val="FF0000"/>
                </a:solidFill>
                <a:latin typeface="Calibri"/>
                <a:ea typeface="Calibri"/>
              </a:rPr>
              <a:t>N Y</a:t>
            </a:r>
            <a:r>
              <a:rPr lang="es-ES" sz="1800" b="1" strike="noStrike" spc="-1" dirty="0">
                <a:solidFill>
                  <a:srgbClr val="FF0000"/>
                </a:solidFill>
                <a:latin typeface="Calibri"/>
                <a:ea typeface="Calibri"/>
              </a:rPr>
              <a:t> DESCANSO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Import</a:t>
            </a:r>
            <a:r>
              <a:rPr lang="es-ES" sz="2400" spc="-1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nte desayunar y almorzar saludablemente. Son muchas horas de trabajo y están creciendo.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Controlar las sustancias que toman: café, cola, etc.</a:t>
            </a:r>
            <a:endParaRPr lang="es-ES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Calibri"/>
              </a:rPr>
              <a:t>Tienen que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dormir com</a:t>
            </a:r>
            <a:r>
              <a:rPr lang="es-ES" sz="2400" spc="-1" dirty="0">
                <a:solidFill>
                  <a:srgbClr val="000000"/>
                </a:solidFill>
                <a:latin typeface="Calibri"/>
                <a:ea typeface="Calibri"/>
              </a:rPr>
              <a:t>o 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mínimo 8h diarias.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4472C4"/>
                </a:solidFill>
                <a:latin typeface="Calibri"/>
                <a:ea typeface="Calibri"/>
              </a:rPr>
              <a:t>ES M</a:t>
            </a:r>
            <a:r>
              <a:rPr lang="es-ES" b="1" spc="-1" dirty="0">
                <a:solidFill>
                  <a:srgbClr val="4472C4"/>
                </a:solidFill>
                <a:latin typeface="Calibri"/>
                <a:ea typeface="Calibri"/>
              </a:rPr>
              <a:t>UY</a:t>
            </a:r>
            <a:r>
              <a:rPr lang="es-ES" sz="1800" b="1" strike="noStrike" spc="-1" dirty="0">
                <a:solidFill>
                  <a:srgbClr val="4472C4"/>
                </a:solidFill>
                <a:latin typeface="Calibri"/>
                <a:ea typeface="Calibri"/>
              </a:rPr>
              <a:t> IMPORTANTE  VUESTRA COLABORACIÓN PARA FACILITAR EL PASO A LA ESO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DC8BA25-00C6-C664-B8C4-33CAB7F46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842" y="5644791"/>
            <a:ext cx="2152075" cy="121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1840</Words>
  <Application>Microsoft Office PowerPoint</Application>
  <PresentationFormat>Panorámica</PresentationFormat>
  <Paragraphs>202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Calibri</vt:lpstr>
      <vt:lpstr>DejaVu Sans</vt:lpstr>
      <vt:lpstr>Noto Sans Symbols</vt:lpstr>
      <vt:lpstr>Symbol</vt:lpstr>
      <vt:lpstr>Times New Roman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Mónica Rodríguez Martínez</dc:creator>
  <dc:description/>
  <cp:lastModifiedBy>windows10</cp:lastModifiedBy>
  <cp:revision>5</cp:revision>
  <dcterms:created xsi:type="dcterms:W3CDTF">2023-05-08T21:31:01Z</dcterms:created>
  <dcterms:modified xsi:type="dcterms:W3CDTF">2024-05-08T13:08:28Z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