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Roboto"/>
      <p:regular r:id="rId40"/>
      <p:bold r:id="rId41"/>
      <p:italic r:id="rId42"/>
      <p:boldItalic r:id="rId43"/>
    </p:embeddedFont>
    <p:embeddedFont>
      <p:font typeface="Fontdiner Swanky"/>
      <p:regular r:id="rId44"/>
    </p:embeddedFont>
    <p:embeddedFont>
      <p:font typeface="Griffy"/>
      <p:regular r:id="rId45"/>
    </p:embeddedFont>
    <p:embeddedFont>
      <p:font typeface="Bubblegum Sans"/>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AF8623-7555-4977-8F81-1B92FF0979EA}">
  <a:tblStyle styleId="{BCAF8623-7555-4977-8F81-1B92FF0979EA}"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4.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6.xml"/><Relationship Id="rId44" Type="http://schemas.openxmlformats.org/officeDocument/2006/relationships/font" Target="fonts/FontdinerSwanky-regular.fntdata"/><Relationship Id="rId21" Type="http://schemas.openxmlformats.org/officeDocument/2006/relationships/slide" Target="slides/slide15.xml"/><Relationship Id="rId43" Type="http://schemas.openxmlformats.org/officeDocument/2006/relationships/font" Target="fonts/Roboto-boldItalic.fntdata"/><Relationship Id="rId24" Type="http://schemas.openxmlformats.org/officeDocument/2006/relationships/slide" Target="slides/slide18.xml"/><Relationship Id="rId46" Type="http://schemas.openxmlformats.org/officeDocument/2006/relationships/font" Target="fonts/BubblegumSans-regular.fntdata"/><Relationship Id="rId23" Type="http://schemas.openxmlformats.org/officeDocument/2006/relationships/slide" Target="slides/slide17.xml"/><Relationship Id="rId45" Type="http://schemas.openxmlformats.org/officeDocument/2006/relationships/font" Target="fonts/Griff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841a4c1d4e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41a4c1d4e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841a4c1d4e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841a4c1d4e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86f560af8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6f560af8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86f6a1724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86f6a1724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86f6a1724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86f6a1724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86f6a1724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86f6a1724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86f560af8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6f560af8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86f560af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6f560af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86f6a1724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86f6a1724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86f6a1724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86f6a1724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841a4c1d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841a4c1d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21437ba4f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21437ba4f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86f6a1724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86f6a1724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841a4c1d4e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41a4c1d4e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84141ec0d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84141ec0d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84fd652e4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84fd652e4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21437ba4f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21437ba4f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84fd652e4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84fd652e4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84fd652e41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84fd652e4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841a4c1d4e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841a4c1d4e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e13845e45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e13845e45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85e0522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85e0522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841a4c1d4e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841a4c1d4e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8706ea564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8706ea564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8706ea564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706ea564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841a4c1d4e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41a4c1d4e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7803249c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7803249c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841a4c1d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41a4c1d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841a4c1d4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841a4c1d4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841a4c1d4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41a4c1d4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77766bc0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7766bc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841a4c1d4e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841a4c1d4e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accv.es/ciudadanos/" TargetMode="External"/><Relationship Id="rId4" Type="http://schemas.openxmlformats.org/officeDocument/2006/relationships/hyperlink" Target="https://clave.gob.es/clave_Home/Clave-Permanente.html" TargetMode="External"/><Relationship Id="rId9" Type="http://schemas.openxmlformats.org/officeDocument/2006/relationships/hyperlink" Target="https://www.youtube.com/watch?v=D2XWp3ZtYOY" TargetMode="External"/><Relationship Id="rId5" Type="http://schemas.openxmlformats.org/officeDocument/2006/relationships/hyperlink" Target="https://www.dnielectronico.es/PortalDNIe/PRF1_Cons02.action?pag=REF_280&amp;id_menu=15" TargetMode="External"/><Relationship Id="rId6" Type="http://schemas.openxmlformats.org/officeDocument/2006/relationships/hyperlink" Target="https://sede.educacion.gob.es/tramite/documentos/ayuda_identidad.pdf" TargetMode="External"/><Relationship Id="rId7" Type="http://schemas.openxmlformats.org/officeDocument/2006/relationships/hyperlink" Target="https://sede.educacion.gob.es/tramite/documentos/ayuda_identidad.pdf" TargetMode="External"/><Relationship Id="rId8" Type="http://schemas.openxmlformats.org/officeDocument/2006/relationships/hyperlink" Target="https://sede.policia.gob.es/portalCiudadano/extranjeria/pr_cer_reg_ue.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portal.edu.gva.es/telematricula/es/obtenga-la-clave/" TargetMode="External"/><Relationship Id="rId4" Type="http://schemas.openxmlformats.org/officeDocument/2006/relationships/hyperlink" Target="https://portal.edu.gva.es/telematricula/es/obtenga-la-clav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sede.educacion.gob.es/tramite/documentos/ayuda_identidad.pdf" TargetMode="External"/><Relationship Id="rId4" Type="http://schemas.openxmlformats.org/officeDocument/2006/relationships/hyperlink" Target="https://sede.educacion.gob.es/tramite/documentos/ayuda_identidad.pdf" TargetMode="External"/><Relationship Id="rId5" Type="http://schemas.openxmlformats.org/officeDocument/2006/relationships/hyperlink" Target="https://sede.educacion.gob.es/tramite/documentos/ayuda_identidad.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portal.edu.gva.es/telematricula/es/inicia-proceso-de-admisi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mailto:46017729@gva.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boe.es/eli/es/lo/2020/12/29/3" TargetMode="External"/><Relationship Id="rId4" Type="http://schemas.openxmlformats.org/officeDocument/2006/relationships/hyperlink" Target="https://www.boe.es/eli/es/lo/2020/12/29/3" TargetMode="External"/><Relationship Id="rId9" Type="http://schemas.openxmlformats.org/officeDocument/2006/relationships/image" Target="../media/image6.jpg"/><Relationship Id="rId5" Type="http://schemas.openxmlformats.org/officeDocument/2006/relationships/hyperlink" Target="https://dogv.gva.es/es/eli/es-vc/d/2016/04/15/40/con/" TargetMode="External"/><Relationship Id="rId6" Type="http://schemas.openxmlformats.org/officeDocument/2006/relationships/hyperlink" Target="https://dogv.gva.es/es/eli/es-vc/d/2016/04/15/40/con/" TargetMode="External"/><Relationship Id="rId7" Type="http://schemas.openxmlformats.org/officeDocument/2006/relationships/hyperlink" Target="https://dogv.gva.es/es/eli/es-vc/d/2016/04/15/40/con/" TargetMode="External"/><Relationship Id="rId8" Type="http://schemas.openxmlformats.org/officeDocument/2006/relationships/hyperlink" Target="https://dogv.gva.es/es/eli/es-vc/d/2016/04/15/40/c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ceice.gva.es/es/web/admision-alumnado"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jpg"/><Relationship Id="rId4"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4.jpg"/><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s://docs.google.com/document/d/11bSWvpxkX4ekpwlKDla5UhqkyLq_MTRlPpID81R2zH0/edit?usp=sharing" TargetMode="External"/><Relationship Id="rId4" Type="http://schemas.openxmlformats.org/officeDocument/2006/relationships/hyperlink" Target="https://docs.google.com/document/d/1znb6xCOC_h1Vqb6yW8GZ5Zqh64le-uGRCO3XbeGdaos/edit?usp=sharing" TargetMode="External"/><Relationship Id="rId5" Type="http://schemas.openxmlformats.org/officeDocument/2006/relationships/hyperlink" Target="https://docs.google.com/document/d/1hnuiQyQL21U_wJeO1OtRjRHGqpO0_Qqf410KRnM5CCY/edit?usp=sharing" TargetMode="External"/><Relationship Id="rId6" Type="http://schemas.openxmlformats.org/officeDocument/2006/relationships/hyperlink" Target="https://docs.google.com/document/d/1o0OgrepnV29gnoX69ffakL7nRQq2z6h_Ch4doo6d_zo/edit?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admissiovalenciacapital.blogspot.com/" TargetMode="External"/><Relationship Id="rId4" Type="http://schemas.openxmlformats.org/officeDocument/2006/relationships/hyperlink" Target="https://admissiovalenciacapital.blogspot.com/"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ceice.gva.es/webitaca/docs/admissio/guia_asistente_cas_INF_PRI.pdf" TargetMode="Externa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7CC"/>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flipH="1" rot="-308692">
            <a:off x="467779" y="3409383"/>
            <a:ext cx="3328711" cy="1528335"/>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4500">
                <a:solidFill>
                  <a:srgbClr val="000000"/>
                </a:solidFill>
                <a:latin typeface="Griffy"/>
                <a:ea typeface="Griffy"/>
                <a:cs typeface="Griffy"/>
                <a:sym typeface="Griffy"/>
              </a:rPr>
              <a:t>ADMISIÓN 2026-2027</a:t>
            </a:r>
            <a:endParaRPr b="1" sz="4500">
              <a:solidFill>
                <a:srgbClr val="000000"/>
              </a:solidFill>
              <a:latin typeface="Griffy"/>
              <a:ea typeface="Griffy"/>
              <a:cs typeface="Griffy"/>
              <a:sym typeface="Griffy"/>
            </a:endParaRPr>
          </a:p>
        </p:txBody>
      </p:sp>
      <p:pic>
        <p:nvPicPr>
          <p:cNvPr id="56" name="Google Shape;56;p13"/>
          <p:cNvPicPr preferRelativeResize="0"/>
          <p:nvPr/>
        </p:nvPicPr>
        <p:blipFill>
          <a:blip r:embed="rId3">
            <a:alphaModFix/>
          </a:blip>
          <a:stretch>
            <a:fillRect/>
          </a:stretch>
        </p:blipFill>
        <p:spPr>
          <a:xfrm>
            <a:off x="0" y="0"/>
            <a:ext cx="4391798" cy="3105149"/>
          </a:xfrm>
          <a:prstGeom prst="rect">
            <a:avLst/>
          </a:prstGeom>
          <a:noFill/>
          <a:ln>
            <a:noFill/>
          </a:ln>
        </p:spPr>
      </p:pic>
      <p:pic>
        <p:nvPicPr>
          <p:cNvPr id="57" name="Google Shape;57;p13"/>
          <p:cNvPicPr preferRelativeResize="0"/>
          <p:nvPr/>
        </p:nvPicPr>
        <p:blipFill>
          <a:blip r:embed="rId4">
            <a:alphaModFix/>
          </a:blip>
          <a:stretch>
            <a:fillRect/>
          </a:stretch>
        </p:blipFill>
        <p:spPr>
          <a:xfrm>
            <a:off x="4318253" y="0"/>
            <a:ext cx="4825751" cy="51434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500"/>
                                        <p:tgtEl>
                                          <p:spTgt spid="5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D6"/>
        </a:solidFill>
      </p:bgPr>
    </p:bg>
    <p:spTree>
      <p:nvGrpSpPr>
        <p:cNvPr id="114" name="Shape 114"/>
        <p:cNvGrpSpPr/>
        <p:nvPr/>
      </p:nvGrpSpPr>
      <p:grpSpPr>
        <a:xfrm>
          <a:off x="0" y="0"/>
          <a:ext cx="0" cy="0"/>
          <a:chOff x="0" y="0"/>
          <a:chExt cx="0" cy="0"/>
        </a:xfrm>
      </p:grpSpPr>
      <p:sp>
        <p:nvSpPr>
          <p:cNvPr id="115" name="Google Shape;115;p22"/>
          <p:cNvSpPr txBox="1"/>
          <p:nvPr>
            <p:ph idx="1" type="body"/>
          </p:nvPr>
        </p:nvSpPr>
        <p:spPr>
          <a:xfrm>
            <a:off x="242975" y="373500"/>
            <a:ext cx="8520600" cy="4446300"/>
          </a:xfrm>
          <a:prstGeom prst="rect">
            <a:avLst/>
          </a:prstGeom>
          <a:solidFill>
            <a:srgbClr val="FFFFFF"/>
          </a:solidFill>
        </p:spPr>
        <p:txBody>
          <a:bodyPr anchorCtr="0" anchor="t" bIns="91425" lIns="91425" spcFirstLastPara="1" rIns="91425" wrap="square" tIns="91425">
            <a:noAutofit/>
          </a:bodyPr>
          <a:lstStyle/>
          <a:p>
            <a:pPr indent="0" lvl="0" marL="292100" rtl="0" algn="just">
              <a:spcBef>
                <a:spcPts val="0"/>
              </a:spcBef>
              <a:spcAft>
                <a:spcPts val="0"/>
              </a:spcAft>
              <a:buClr>
                <a:schemeClr val="dk1"/>
              </a:buClr>
              <a:buSzPts val="1100"/>
              <a:buFont typeface="Arial"/>
              <a:buNone/>
            </a:pPr>
            <a:r>
              <a:rPr b="1" lang="es" sz="1200">
                <a:solidFill>
                  <a:schemeClr val="dk1"/>
                </a:solidFill>
                <a:highlight>
                  <a:srgbClr val="FFFFFF"/>
                </a:highlight>
              </a:rPr>
              <a:t>1.</a:t>
            </a:r>
            <a:r>
              <a:rPr lang="es" sz="1200">
                <a:solidFill>
                  <a:schemeClr val="dk1"/>
                </a:solidFill>
                <a:highlight>
                  <a:srgbClr val="FFFFFF"/>
                </a:highlight>
              </a:rPr>
              <a:t> El procedimiento de admisión a las enseñanzas de Educación Infantil, Educación Primaria, Educación Secundaria Obligatoria, para el curso 2026/2027 </a:t>
            </a:r>
            <a:r>
              <a:rPr b="1" lang="es" sz="1200">
                <a:solidFill>
                  <a:schemeClr val="dk1"/>
                </a:solidFill>
                <a:highlight>
                  <a:srgbClr val="FFFFFF"/>
                </a:highlight>
              </a:rPr>
              <a:t>se tramitará de forma electrónica</a:t>
            </a:r>
            <a:r>
              <a:rPr lang="es" sz="1200">
                <a:solidFill>
                  <a:schemeClr val="dk1"/>
                </a:solidFill>
                <a:highlight>
                  <a:srgbClr val="FFFFFF"/>
                </a:highlight>
              </a:rPr>
              <a:t>.</a:t>
            </a:r>
            <a:endParaRPr sz="1200">
              <a:solidFill>
                <a:schemeClr val="dk1"/>
              </a:solidFill>
              <a:highlight>
                <a:srgbClr val="FFFFFF"/>
              </a:highlight>
            </a:endParaRPr>
          </a:p>
          <a:p>
            <a:pPr indent="0" lvl="0" marL="292100" rtl="0" algn="just">
              <a:spcBef>
                <a:spcPts val="1900"/>
              </a:spcBef>
              <a:spcAft>
                <a:spcPts val="0"/>
              </a:spcAft>
              <a:buClr>
                <a:schemeClr val="dk1"/>
              </a:buClr>
              <a:buSzPts val="1100"/>
              <a:buFont typeface="Arial"/>
              <a:buNone/>
            </a:pPr>
            <a:r>
              <a:rPr b="1" lang="es" sz="1200">
                <a:solidFill>
                  <a:schemeClr val="dk1"/>
                </a:solidFill>
                <a:highlight>
                  <a:srgbClr val="FFFFFF"/>
                </a:highlight>
              </a:rPr>
              <a:t>2.</a:t>
            </a:r>
            <a:r>
              <a:rPr lang="es" sz="1200">
                <a:solidFill>
                  <a:schemeClr val="dk1"/>
                </a:solidFill>
                <a:highlight>
                  <a:srgbClr val="FFFFFF"/>
                </a:highlight>
              </a:rPr>
              <a:t> Cada persona solicitante formulará </a:t>
            </a:r>
            <a:r>
              <a:rPr b="1" lang="es" sz="1200">
                <a:solidFill>
                  <a:schemeClr val="dk1"/>
                </a:solidFill>
                <a:highlight>
                  <a:srgbClr val="FFFFFF"/>
                </a:highlight>
              </a:rPr>
              <a:t>una única solicitud que contendrá una declaración responsable</a:t>
            </a:r>
            <a:r>
              <a:rPr lang="es" sz="1200">
                <a:solidFill>
                  <a:schemeClr val="dk1"/>
                </a:solidFill>
                <a:highlight>
                  <a:srgbClr val="FFFFFF"/>
                </a:highlight>
              </a:rPr>
              <a:t> de cada una de las circunstancias requeridas para la admisión. Habrá que aportar todos los datos requeridos y se podrá realizar un listado de </a:t>
            </a:r>
            <a:r>
              <a:rPr b="1" lang="es" sz="1200">
                <a:solidFill>
                  <a:schemeClr val="dk1"/>
                </a:solidFill>
                <a:highlight>
                  <a:srgbClr val="FFFFFF"/>
                </a:highlight>
              </a:rPr>
              <a:t>hasta 20 centros por orden de prioridad.</a:t>
            </a:r>
            <a:endParaRPr sz="1200">
              <a:solidFill>
                <a:srgbClr val="E74C3C"/>
              </a:solidFill>
              <a:highlight>
                <a:srgbClr val="FFFFFF"/>
              </a:highlight>
            </a:endParaRPr>
          </a:p>
          <a:p>
            <a:pPr indent="0" lvl="0" marL="292100" rtl="0" algn="just">
              <a:spcBef>
                <a:spcPts val="1900"/>
              </a:spcBef>
              <a:spcAft>
                <a:spcPts val="0"/>
              </a:spcAft>
              <a:buClr>
                <a:schemeClr val="dk1"/>
              </a:buClr>
              <a:buSzPts val="1100"/>
              <a:buFont typeface="Arial"/>
              <a:buNone/>
            </a:pPr>
            <a:r>
              <a:rPr b="1" lang="es" sz="1200">
                <a:solidFill>
                  <a:schemeClr val="dk1"/>
                </a:solidFill>
                <a:highlight>
                  <a:srgbClr val="FFFFFF"/>
                </a:highlight>
              </a:rPr>
              <a:t>3.</a:t>
            </a:r>
            <a:r>
              <a:rPr lang="es" sz="1200">
                <a:solidFill>
                  <a:schemeClr val="dk1"/>
                </a:solidFill>
                <a:highlight>
                  <a:srgbClr val="FFFFFF"/>
                </a:highlight>
              </a:rPr>
              <a:t> En el</a:t>
            </a:r>
            <a:r>
              <a:rPr b="1" lang="es" sz="1200">
                <a:solidFill>
                  <a:schemeClr val="dk1"/>
                </a:solidFill>
                <a:highlight>
                  <a:srgbClr val="FFFFFF"/>
                </a:highlight>
              </a:rPr>
              <a:t> momento de formular la solicitud</a:t>
            </a:r>
            <a:r>
              <a:rPr lang="es" sz="1200">
                <a:solidFill>
                  <a:schemeClr val="dk1"/>
                </a:solidFill>
                <a:highlight>
                  <a:srgbClr val="FFFFFF"/>
                </a:highlight>
              </a:rPr>
              <a:t> </a:t>
            </a:r>
            <a:r>
              <a:rPr b="1" lang="es" sz="1200">
                <a:solidFill>
                  <a:schemeClr val="dk1"/>
                </a:solidFill>
                <a:highlight>
                  <a:srgbClr val="FFFFFF"/>
                </a:highlight>
              </a:rPr>
              <a:t>no se requerirá la aportación de la documentación acreditativa de las circunstancias declaradas</a:t>
            </a:r>
            <a:r>
              <a:rPr lang="es" sz="1200">
                <a:solidFill>
                  <a:schemeClr val="dk1"/>
                </a:solidFill>
                <a:highlight>
                  <a:srgbClr val="FFFFFF"/>
                </a:highlight>
              </a:rPr>
              <a:t>, se adjuntará una </a:t>
            </a:r>
            <a:r>
              <a:rPr b="1" lang="es" sz="1200">
                <a:solidFill>
                  <a:srgbClr val="FF0000"/>
                </a:solidFill>
                <a:highlight>
                  <a:srgbClr val="FFFFFF"/>
                </a:highlight>
              </a:rPr>
              <a:t>declaración responsable</a:t>
            </a:r>
            <a:r>
              <a:rPr lang="es" sz="1200">
                <a:solidFill>
                  <a:schemeClr val="dk1"/>
                </a:solidFill>
                <a:highlight>
                  <a:srgbClr val="FFFFFF"/>
                </a:highlight>
              </a:rPr>
              <a:t> que sustituya a la documentación que deben presentar las familias para acreditar las circunstancias alegadas para su baremación</a:t>
            </a:r>
            <a:endParaRPr sz="1200">
              <a:solidFill>
                <a:schemeClr val="dk1"/>
              </a:solidFill>
              <a:highlight>
                <a:srgbClr val="FFFFFF"/>
              </a:highlight>
            </a:endParaRPr>
          </a:p>
          <a:p>
            <a:pPr indent="0" lvl="0" marL="292100" rtl="0" algn="just">
              <a:spcBef>
                <a:spcPts val="1900"/>
              </a:spcBef>
              <a:spcAft>
                <a:spcPts val="0"/>
              </a:spcAft>
              <a:buClr>
                <a:schemeClr val="dk1"/>
              </a:buClr>
              <a:buSzPts val="1100"/>
              <a:buFont typeface="Arial"/>
              <a:buNone/>
            </a:pPr>
            <a:r>
              <a:rPr b="1" lang="es" sz="1200">
                <a:solidFill>
                  <a:schemeClr val="dk1"/>
                </a:solidFill>
                <a:highlight>
                  <a:srgbClr val="FFFFFF"/>
                </a:highlight>
              </a:rPr>
              <a:t>4.</a:t>
            </a:r>
            <a:r>
              <a:rPr lang="es" sz="1200">
                <a:solidFill>
                  <a:schemeClr val="dk1"/>
                </a:solidFill>
                <a:highlight>
                  <a:srgbClr val="FFFFFF"/>
                </a:highlight>
              </a:rPr>
              <a:t> Los </a:t>
            </a:r>
            <a:r>
              <a:rPr b="1" lang="es" sz="1200">
                <a:solidFill>
                  <a:schemeClr val="dk1"/>
                </a:solidFill>
                <a:highlight>
                  <a:srgbClr val="FFFFFF"/>
                </a:highlight>
              </a:rPr>
              <a:t>resultados</a:t>
            </a:r>
            <a:r>
              <a:rPr lang="es" sz="1200">
                <a:solidFill>
                  <a:schemeClr val="dk1"/>
                </a:solidFill>
                <a:highlight>
                  <a:srgbClr val="FFFFFF"/>
                </a:highlight>
              </a:rPr>
              <a:t> en los procesos de admisión en los centros docentes sostenidos con fondos públicos </a:t>
            </a:r>
            <a:r>
              <a:rPr b="1" lang="es" sz="1200">
                <a:solidFill>
                  <a:schemeClr val="dk1"/>
                </a:solidFill>
                <a:highlight>
                  <a:srgbClr val="FFFFFF"/>
                </a:highlight>
              </a:rPr>
              <a:t>se comunicarán a través de la sede electrónica</a:t>
            </a:r>
            <a:r>
              <a:rPr lang="es" sz="1200">
                <a:solidFill>
                  <a:schemeClr val="dk1"/>
                </a:solidFill>
                <a:highlight>
                  <a:srgbClr val="FFFFFF"/>
                </a:highlight>
              </a:rPr>
              <a:t> de la Conselleria de Educación, Cultura y Deporte.</a:t>
            </a:r>
            <a:endParaRPr sz="1200">
              <a:solidFill>
                <a:schemeClr val="dk1"/>
              </a:solidFill>
              <a:highlight>
                <a:srgbClr val="FFFFFF"/>
              </a:highlight>
            </a:endParaRPr>
          </a:p>
          <a:p>
            <a:pPr indent="0" lvl="0" marL="292100" rtl="0" algn="just">
              <a:spcBef>
                <a:spcPts val="1900"/>
              </a:spcBef>
              <a:spcAft>
                <a:spcPts val="0"/>
              </a:spcAft>
              <a:buClr>
                <a:schemeClr val="dk1"/>
              </a:buClr>
              <a:buSzPts val="1100"/>
              <a:buFont typeface="Arial"/>
              <a:buNone/>
            </a:pPr>
            <a:r>
              <a:rPr b="1" lang="es" sz="1200">
                <a:solidFill>
                  <a:schemeClr val="dk1"/>
                </a:solidFill>
                <a:highlight>
                  <a:srgbClr val="FFFFFF"/>
                </a:highlight>
              </a:rPr>
              <a:t>5.</a:t>
            </a:r>
            <a:r>
              <a:rPr lang="es" sz="1200">
                <a:solidFill>
                  <a:schemeClr val="dk1"/>
                </a:solidFill>
                <a:highlight>
                  <a:srgbClr val="FFFFFF"/>
                </a:highlight>
              </a:rPr>
              <a:t> La formulación de </a:t>
            </a:r>
            <a:r>
              <a:rPr b="1" lang="es" sz="1200">
                <a:solidFill>
                  <a:schemeClr val="dk1"/>
                </a:solidFill>
                <a:highlight>
                  <a:srgbClr val="FFFFFF"/>
                </a:highlight>
              </a:rPr>
              <a:t>reclamaciones</a:t>
            </a:r>
            <a:r>
              <a:rPr lang="es" sz="1200">
                <a:solidFill>
                  <a:schemeClr val="dk1"/>
                </a:solidFill>
                <a:highlight>
                  <a:srgbClr val="FFFFFF"/>
                </a:highlight>
              </a:rPr>
              <a:t> al resultado provisional y definitivo de admisión del alumnado se realizará</a:t>
            </a:r>
            <a:r>
              <a:rPr b="1" lang="es" sz="1200">
                <a:solidFill>
                  <a:schemeClr val="dk1"/>
                </a:solidFill>
                <a:highlight>
                  <a:srgbClr val="FFFFFF"/>
                </a:highlight>
              </a:rPr>
              <a:t> por medios electrónicos</a:t>
            </a:r>
            <a:r>
              <a:rPr lang="es" sz="1200">
                <a:solidFill>
                  <a:schemeClr val="dk1"/>
                </a:solidFill>
                <a:highlight>
                  <a:srgbClr val="FFFFFF"/>
                </a:highlight>
              </a:rPr>
              <a:t>.</a:t>
            </a:r>
            <a:endParaRPr sz="1200">
              <a:solidFill>
                <a:schemeClr val="dk1"/>
              </a:solidFill>
              <a:highlight>
                <a:srgbClr val="FFFFFF"/>
              </a:highlight>
            </a:endParaRPr>
          </a:p>
          <a:p>
            <a:pPr indent="0" lvl="0" marL="292100" rtl="0" algn="just">
              <a:spcBef>
                <a:spcPts val="1900"/>
              </a:spcBef>
              <a:spcAft>
                <a:spcPts val="0"/>
              </a:spcAft>
              <a:buClr>
                <a:schemeClr val="dk1"/>
              </a:buClr>
              <a:buSzPts val="1100"/>
              <a:buFont typeface="Arial"/>
              <a:buNone/>
            </a:pPr>
            <a:r>
              <a:rPr b="1" lang="es" sz="1200">
                <a:solidFill>
                  <a:schemeClr val="dk1"/>
                </a:solidFill>
                <a:highlight>
                  <a:srgbClr val="FFFFFF"/>
                </a:highlight>
              </a:rPr>
              <a:t>6.</a:t>
            </a:r>
            <a:r>
              <a:rPr lang="es" sz="1200">
                <a:solidFill>
                  <a:schemeClr val="dk1"/>
                </a:solidFill>
                <a:highlight>
                  <a:srgbClr val="FFFFFF"/>
                </a:highlight>
              </a:rPr>
              <a:t> En el procedimiento de admisión a los centros docentes sostenidos con fondos públicos las personas interesadas</a:t>
            </a:r>
            <a:r>
              <a:rPr lang="es" sz="1200">
                <a:solidFill>
                  <a:schemeClr val="dk1"/>
                </a:solidFill>
              </a:rPr>
              <a:t> </a:t>
            </a:r>
            <a:r>
              <a:rPr b="1" lang="es" sz="1200">
                <a:solidFill>
                  <a:schemeClr val="dk1"/>
                </a:solidFill>
              </a:rPr>
              <a:t>podrán usar los siguientes sistemas de verificación de identidad a fin de formular la solicitud de admisión:</a:t>
            </a:r>
            <a:endParaRPr b="1" sz="1200">
              <a:solidFill>
                <a:schemeClr val="dk1"/>
              </a:solidFill>
            </a:endParaRPr>
          </a:p>
          <a:p>
            <a:pPr indent="0" lvl="0" marL="0" rtl="0" algn="l">
              <a:spcBef>
                <a:spcPts val="19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5">
                                            <p:txEl>
                                              <p:pRg end="0" st="0"/>
                                            </p:txEl>
                                          </p:spTgt>
                                        </p:tgtEl>
                                        <p:attrNameLst>
                                          <p:attrName>style.visibility</p:attrName>
                                        </p:attrNameLst>
                                      </p:cBhvr>
                                      <p:to>
                                        <p:strVal val="visible"/>
                                      </p:to>
                                    </p:set>
                                    <p:animEffect filter="fade" transition="in">
                                      <p:cBhvr>
                                        <p:cTn dur="2800"/>
                                        <p:tgtEl>
                                          <p:spTgt spid="115">
                                            <p:txEl>
                                              <p:pRg end="0" st="0"/>
                                            </p:txEl>
                                          </p:spTgt>
                                        </p:tgtEl>
                                      </p:cBhvr>
                                    </p:animEffect>
                                  </p:childTnLst>
                                </p:cTn>
                              </p:par>
                            </p:childTnLst>
                          </p:cTn>
                        </p:par>
                        <p:par>
                          <p:cTn fill="hold">
                            <p:stCondLst>
                              <p:cond delay="2800"/>
                            </p:stCondLst>
                            <p:childTnLst>
                              <p:par>
                                <p:cTn fill="hold" nodeType="afterEffect" presetClass="entr" presetID="10" presetSubtype="0">
                                  <p:stCondLst>
                                    <p:cond delay="0"/>
                                  </p:stCondLst>
                                  <p:childTnLst>
                                    <p:set>
                                      <p:cBhvr>
                                        <p:cTn dur="1" fill="hold">
                                          <p:stCondLst>
                                            <p:cond delay="0"/>
                                          </p:stCondLst>
                                        </p:cTn>
                                        <p:tgtEl>
                                          <p:spTgt spid="115">
                                            <p:txEl>
                                              <p:pRg end="1" st="1"/>
                                            </p:txEl>
                                          </p:spTgt>
                                        </p:tgtEl>
                                        <p:attrNameLst>
                                          <p:attrName>style.visibility</p:attrName>
                                        </p:attrNameLst>
                                      </p:cBhvr>
                                      <p:to>
                                        <p:strVal val="visible"/>
                                      </p:to>
                                    </p:set>
                                    <p:animEffect filter="fade" transition="in">
                                      <p:cBhvr>
                                        <p:cTn dur="2800"/>
                                        <p:tgtEl>
                                          <p:spTgt spid="115">
                                            <p:txEl>
                                              <p:pRg end="1" st="1"/>
                                            </p:txEl>
                                          </p:spTgt>
                                        </p:tgtEl>
                                      </p:cBhvr>
                                    </p:animEffect>
                                  </p:childTnLst>
                                </p:cTn>
                              </p:par>
                            </p:childTnLst>
                          </p:cTn>
                        </p:par>
                        <p:par>
                          <p:cTn fill="hold">
                            <p:stCondLst>
                              <p:cond delay="5600"/>
                            </p:stCondLst>
                            <p:childTnLst>
                              <p:par>
                                <p:cTn fill="hold" nodeType="afterEffect" presetClass="entr" presetID="10" presetSubtype="0">
                                  <p:stCondLst>
                                    <p:cond delay="0"/>
                                  </p:stCondLst>
                                  <p:childTnLst>
                                    <p:set>
                                      <p:cBhvr>
                                        <p:cTn dur="1" fill="hold">
                                          <p:stCondLst>
                                            <p:cond delay="0"/>
                                          </p:stCondLst>
                                        </p:cTn>
                                        <p:tgtEl>
                                          <p:spTgt spid="115">
                                            <p:txEl>
                                              <p:pRg end="2" st="2"/>
                                            </p:txEl>
                                          </p:spTgt>
                                        </p:tgtEl>
                                        <p:attrNameLst>
                                          <p:attrName>style.visibility</p:attrName>
                                        </p:attrNameLst>
                                      </p:cBhvr>
                                      <p:to>
                                        <p:strVal val="visible"/>
                                      </p:to>
                                    </p:set>
                                    <p:animEffect filter="fade" transition="in">
                                      <p:cBhvr>
                                        <p:cTn dur="2800"/>
                                        <p:tgtEl>
                                          <p:spTgt spid="115">
                                            <p:txEl>
                                              <p:pRg end="2" st="2"/>
                                            </p:txEl>
                                          </p:spTgt>
                                        </p:tgtEl>
                                      </p:cBhvr>
                                    </p:animEffect>
                                  </p:childTnLst>
                                </p:cTn>
                              </p:par>
                            </p:childTnLst>
                          </p:cTn>
                        </p:par>
                        <p:par>
                          <p:cTn fill="hold">
                            <p:stCondLst>
                              <p:cond delay="8400"/>
                            </p:stCondLst>
                            <p:childTnLst>
                              <p:par>
                                <p:cTn fill="hold" nodeType="afterEffect" presetClass="entr" presetID="10" presetSubtype="0">
                                  <p:stCondLst>
                                    <p:cond delay="0"/>
                                  </p:stCondLst>
                                  <p:childTnLst>
                                    <p:set>
                                      <p:cBhvr>
                                        <p:cTn dur="1" fill="hold">
                                          <p:stCondLst>
                                            <p:cond delay="0"/>
                                          </p:stCondLst>
                                        </p:cTn>
                                        <p:tgtEl>
                                          <p:spTgt spid="115">
                                            <p:txEl>
                                              <p:pRg end="3" st="3"/>
                                            </p:txEl>
                                          </p:spTgt>
                                        </p:tgtEl>
                                        <p:attrNameLst>
                                          <p:attrName>style.visibility</p:attrName>
                                        </p:attrNameLst>
                                      </p:cBhvr>
                                      <p:to>
                                        <p:strVal val="visible"/>
                                      </p:to>
                                    </p:set>
                                    <p:animEffect filter="fade" transition="in">
                                      <p:cBhvr>
                                        <p:cTn dur="2800"/>
                                        <p:tgtEl>
                                          <p:spTgt spid="115">
                                            <p:txEl>
                                              <p:pRg end="3" st="3"/>
                                            </p:txEl>
                                          </p:spTgt>
                                        </p:tgtEl>
                                      </p:cBhvr>
                                    </p:animEffect>
                                  </p:childTnLst>
                                </p:cTn>
                              </p:par>
                            </p:childTnLst>
                          </p:cTn>
                        </p:par>
                        <p:par>
                          <p:cTn fill="hold">
                            <p:stCondLst>
                              <p:cond delay="11200"/>
                            </p:stCondLst>
                            <p:childTnLst>
                              <p:par>
                                <p:cTn fill="hold" nodeType="afterEffect" presetClass="entr" presetID="10" presetSubtype="0">
                                  <p:stCondLst>
                                    <p:cond delay="0"/>
                                  </p:stCondLst>
                                  <p:childTnLst>
                                    <p:set>
                                      <p:cBhvr>
                                        <p:cTn dur="1" fill="hold">
                                          <p:stCondLst>
                                            <p:cond delay="0"/>
                                          </p:stCondLst>
                                        </p:cTn>
                                        <p:tgtEl>
                                          <p:spTgt spid="115">
                                            <p:txEl>
                                              <p:pRg end="4" st="4"/>
                                            </p:txEl>
                                          </p:spTgt>
                                        </p:tgtEl>
                                        <p:attrNameLst>
                                          <p:attrName>style.visibility</p:attrName>
                                        </p:attrNameLst>
                                      </p:cBhvr>
                                      <p:to>
                                        <p:strVal val="visible"/>
                                      </p:to>
                                    </p:set>
                                    <p:animEffect filter="fade" transition="in">
                                      <p:cBhvr>
                                        <p:cTn dur="2800"/>
                                        <p:tgtEl>
                                          <p:spTgt spid="115">
                                            <p:txEl>
                                              <p:pRg end="4" st="4"/>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115">
                                            <p:txEl>
                                              <p:pRg end="5" st="5"/>
                                            </p:txEl>
                                          </p:spTgt>
                                        </p:tgtEl>
                                        <p:attrNameLst>
                                          <p:attrName>style.visibility</p:attrName>
                                        </p:attrNameLst>
                                      </p:cBhvr>
                                      <p:to>
                                        <p:strVal val="visible"/>
                                      </p:to>
                                    </p:set>
                                    <p:animEffect filter="fade" transition="in">
                                      <p:cBhvr>
                                        <p:cTn dur="2800"/>
                                        <p:tgtEl>
                                          <p:spTgt spid="115">
                                            <p:txEl>
                                              <p:pRg end="5" st="5"/>
                                            </p:txEl>
                                          </p:spTgt>
                                        </p:tgtEl>
                                      </p:cBhvr>
                                    </p:animEffect>
                                  </p:childTnLst>
                                </p:cTn>
                              </p:par>
                            </p:childTnLst>
                          </p:cTn>
                        </p:par>
                        <p:par>
                          <p:cTn fill="hold">
                            <p:stCondLst>
                              <p:cond delay="16800"/>
                            </p:stCondLst>
                            <p:childTnLst>
                              <p:par>
                                <p:cTn fill="hold" nodeType="afterEffect" presetClass="entr" presetID="10" presetSubtype="0">
                                  <p:stCondLst>
                                    <p:cond delay="0"/>
                                  </p:stCondLst>
                                  <p:childTnLst>
                                    <p:set>
                                      <p:cBhvr>
                                        <p:cTn dur="1" fill="hold">
                                          <p:stCondLst>
                                            <p:cond delay="0"/>
                                          </p:stCondLst>
                                        </p:cTn>
                                        <p:tgtEl>
                                          <p:spTgt spid="115">
                                            <p:txEl>
                                              <p:pRg end="6" st="6"/>
                                            </p:txEl>
                                          </p:spTgt>
                                        </p:tgtEl>
                                        <p:attrNameLst>
                                          <p:attrName>style.visibility</p:attrName>
                                        </p:attrNameLst>
                                      </p:cBhvr>
                                      <p:to>
                                        <p:strVal val="visible"/>
                                      </p:to>
                                    </p:set>
                                    <p:animEffect filter="fade" transition="in">
                                      <p:cBhvr>
                                        <p:cTn dur="2800"/>
                                        <p:tgtEl>
                                          <p:spTgt spid="11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19" name="Shape 119"/>
        <p:cNvGrpSpPr/>
        <p:nvPr/>
      </p:nvGrpSpPr>
      <p:grpSpPr>
        <a:xfrm>
          <a:off x="0" y="0"/>
          <a:ext cx="0" cy="0"/>
          <a:chOff x="0" y="0"/>
          <a:chExt cx="0" cy="0"/>
        </a:xfrm>
      </p:grpSpPr>
      <p:sp>
        <p:nvSpPr>
          <p:cNvPr id="120" name="Google Shape;120;p23"/>
          <p:cNvSpPr txBox="1"/>
          <p:nvPr/>
        </p:nvSpPr>
        <p:spPr>
          <a:xfrm>
            <a:off x="1787200" y="61925"/>
            <a:ext cx="65982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200">
                <a:latin typeface="Bubblegum Sans"/>
                <a:ea typeface="Bubblegum Sans"/>
                <a:cs typeface="Bubblegum Sans"/>
                <a:sym typeface="Bubblegum Sans"/>
              </a:rPr>
              <a:t>SISTEMAS DE VERIFICACIÓN DE IDENTIDAD</a:t>
            </a:r>
            <a:endParaRPr b="1" sz="2200">
              <a:latin typeface="Bubblegum Sans"/>
              <a:ea typeface="Bubblegum Sans"/>
              <a:cs typeface="Bubblegum Sans"/>
              <a:sym typeface="Bubblegum Sans"/>
            </a:endParaRPr>
          </a:p>
        </p:txBody>
      </p:sp>
      <p:sp>
        <p:nvSpPr>
          <p:cNvPr id="121" name="Google Shape;121;p23"/>
          <p:cNvSpPr txBox="1"/>
          <p:nvPr>
            <p:ph idx="1" type="body"/>
          </p:nvPr>
        </p:nvSpPr>
        <p:spPr>
          <a:xfrm>
            <a:off x="0" y="61925"/>
            <a:ext cx="8671800" cy="5008200"/>
          </a:xfrm>
          <a:prstGeom prst="rect">
            <a:avLst/>
          </a:prstGeom>
        </p:spPr>
        <p:txBody>
          <a:bodyPr anchorCtr="0" anchor="t" bIns="91425" lIns="91425" spcFirstLastPara="1" rIns="91425" wrap="square" tIns="91425">
            <a:noAutofit/>
          </a:bodyPr>
          <a:lstStyle/>
          <a:p>
            <a:pPr indent="0" lvl="0" marL="292100" rtl="0" algn="l">
              <a:spcBef>
                <a:spcPts val="0"/>
              </a:spcBef>
              <a:spcAft>
                <a:spcPts val="0"/>
              </a:spcAft>
              <a:buNone/>
            </a:pPr>
            <a:r>
              <a:t/>
            </a:r>
            <a:endParaRPr b="1" sz="1300">
              <a:solidFill>
                <a:schemeClr val="dk1"/>
              </a:solidFill>
              <a:highlight>
                <a:srgbClr val="FFFFFF"/>
              </a:highlight>
            </a:endParaRPr>
          </a:p>
          <a:p>
            <a:pPr indent="-336550" lvl="0" marL="952500" rtl="0" algn="l">
              <a:lnSpc>
                <a:spcPct val="115000"/>
              </a:lnSpc>
              <a:spcBef>
                <a:spcPts val="1900"/>
              </a:spcBef>
              <a:spcAft>
                <a:spcPts val="0"/>
              </a:spcAft>
              <a:buClr>
                <a:schemeClr val="dk1"/>
              </a:buClr>
              <a:buSzPts val="1700"/>
              <a:buChar char="●"/>
            </a:pPr>
            <a:r>
              <a:rPr b="1" i="1" lang="es" sz="1700">
                <a:solidFill>
                  <a:schemeClr val="dk1"/>
                </a:solidFill>
                <a:uFill>
                  <a:noFill/>
                </a:uFill>
                <a:hlinkClick r:id="rId3">
                  <a:extLst>
                    <a:ext uri="{A12FA001-AC4F-418D-AE19-62706E023703}">
                      <ahyp:hlinkClr val="tx"/>
                    </a:ext>
                  </a:extLst>
                </a:hlinkClick>
              </a:rPr>
              <a:t>Certificado digital emitido por la Agencia de Tecnología y Certificación Electrónica de la Generalitat (ACCV).</a:t>
            </a:r>
            <a:endParaRPr b="1" i="1" sz="1700">
              <a:solidFill>
                <a:schemeClr val="dk1"/>
              </a:solidFill>
            </a:endParaRPr>
          </a:p>
          <a:p>
            <a:pPr indent="-336550" lvl="0" marL="952500" rtl="0" algn="l">
              <a:lnSpc>
                <a:spcPct val="115000"/>
              </a:lnSpc>
              <a:spcBef>
                <a:spcPts val="0"/>
              </a:spcBef>
              <a:spcAft>
                <a:spcPts val="0"/>
              </a:spcAft>
              <a:buClr>
                <a:schemeClr val="dk1"/>
              </a:buClr>
              <a:buSzPts val="1700"/>
              <a:buChar char="●"/>
            </a:pPr>
            <a:r>
              <a:rPr b="1" i="1" lang="es" sz="1500">
                <a:solidFill>
                  <a:schemeClr val="dk1"/>
                </a:solidFill>
                <a:uFill>
                  <a:noFill/>
                </a:uFill>
                <a:hlinkClick r:id="rId4">
                  <a:extLst>
                    <a:ext uri="{A12FA001-AC4F-418D-AE19-62706E023703}">
                      <ahyp:hlinkClr val="tx"/>
                    </a:ext>
                  </a:extLst>
                </a:hlinkClick>
              </a:rPr>
              <a:t>Sistema de identidad electrónica para las administraciones Cl@ve.</a:t>
            </a:r>
            <a:r>
              <a:rPr b="1" i="1" lang="es" sz="800">
                <a:solidFill>
                  <a:schemeClr val="dk1"/>
                </a:solidFill>
              </a:rPr>
              <a:t>(pinche para más información)</a:t>
            </a:r>
            <a:r>
              <a:rPr b="1" i="1" lang="es" sz="1600">
                <a:solidFill>
                  <a:schemeClr val="dk1"/>
                </a:solidFill>
              </a:rPr>
              <a:t> </a:t>
            </a:r>
            <a:endParaRPr b="1" i="1" sz="1600">
              <a:solidFill>
                <a:schemeClr val="dk1"/>
              </a:solidFill>
            </a:endParaRPr>
          </a:p>
          <a:p>
            <a:pPr indent="-336550" lvl="0" marL="952500" rtl="0" algn="l">
              <a:lnSpc>
                <a:spcPct val="115000"/>
              </a:lnSpc>
              <a:spcBef>
                <a:spcPts val="0"/>
              </a:spcBef>
              <a:spcAft>
                <a:spcPts val="0"/>
              </a:spcAft>
              <a:buClr>
                <a:schemeClr val="dk1"/>
              </a:buClr>
              <a:buSzPts val="1700"/>
              <a:buChar char="●"/>
            </a:pPr>
            <a:r>
              <a:rPr b="1" i="1" lang="es" sz="1700">
                <a:solidFill>
                  <a:schemeClr val="dk1"/>
                </a:solidFill>
                <a:uFill>
                  <a:noFill/>
                </a:uFill>
                <a:hlinkClick r:id="rId5">
                  <a:extLst>
                    <a:ext uri="{A12FA001-AC4F-418D-AE19-62706E023703}">
                      <ahyp:hlinkClr val="tx"/>
                    </a:ext>
                  </a:extLst>
                </a:hlinkClick>
              </a:rPr>
              <a:t>eDNI</a:t>
            </a:r>
            <a:r>
              <a:rPr b="1" i="1" lang="es" sz="1700">
                <a:solidFill>
                  <a:schemeClr val="dk1"/>
                </a:solidFill>
              </a:rPr>
              <a:t>, con su respectivo lector.</a:t>
            </a:r>
            <a:endParaRPr b="1" i="1" sz="1700">
              <a:solidFill>
                <a:schemeClr val="dk1"/>
              </a:solidFill>
            </a:endParaRPr>
          </a:p>
          <a:p>
            <a:pPr indent="-336550" lvl="0" marL="952500" rtl="0" algn="l">
              <a:lnSpc>
                <a:spcPct val="115000"/>
              </a:lnSpc>
              <a:spcBef>
                <a:spcPts val="0"/>
              </a:spcBef>
              <a:spcAft>
                <a:spcPts val="0"/>
              </a:spcAft>
              <a:buClr>
                <a:schemeClr val="dk1"/>
              </a:buClr>
              <a:buSzPts val="1700"/>
              <a:buChar char="●"/>
            </a:pPr>
            <a:r>
              <a:rPr b="1" i="1" lang="es" sz="1700" u="sng">
                <a:solidFill>
                  <a:schemeClr val="dk1"/>
                </a:solidFill>
                <a:hlinkClick r:id="rId6">
                  <a:extLst>
                    <a:ext uri="{A12FA001-AC4F-418D-AE19-62706E023703}">
                      <ahyp:hlinkClr val="tx"/>
                    </a:ext>
                  </a:extLst>
                </a:hlinkClick>
              </a:rPr>
              <a:t>Combinación del DNI y IDESP</a:t>
            </a:r>
            <a:r>
              <a:rPr b="1" i="1" lang="es" sz="1700" u="sng">
                <a:solidFill>
                  <a:schemeClr val="dk1"/>
                </a:solidFill>
              </a:rPr>
              <a:t> o número de apoyo</a:t>
            </a:r>
            <a:r>
              <a:rPr b="1" i="1" lang="es" sz="900" u="sng">
                <a:solidFill>
                  <a:schemeClr val="dk1"/>
                </a:solidFill>
              </a:rPr>
              <a:t> </a:t>
            </a:r>
            <a:r>
              <a:rPr b="1" i="1" lang="es" sz="900">
                <a:solidFill>
                  <a:schemeClr val="dk1"/>
                </a:solidFill>
              </a:rPr>
              <a:t>(pinche para más información)</a:t>
            </a:r>
            <a:r>
              <a:rPr b="1" i="1" lang="es" sz="1700">
                <a:solidFill>
                  <a:schemeClr val="dk1"/>
                </a:solidFill>
              </a:rPr>
              <a:t> junto con la aceptación de comprobación ante el Ministerio del Interior</a:t>
            </a:r>
            <a:endParaRPr b="1" i="1" sz="1700">
              <a:solidFill>
                <a:schemeClr val="dk1"/>
              </a:solidFill>
            </a:endParaRPr>
          </a:p>
          <a:p>
            <a:pPr indent="-336550" lvl="0" marL="952500" rtl="0" algn="l">
              <a:lnSpc>
                <a:spcPct val="115000"/>
              </a:lnSpc>
              <a:spcBef>
                <a:spcPts val="0"/>
              </a:spcBef>
              <a:spcAft>
                <a:spcPts val="0"/>
              </a:spcAft>
              <a:buClr>
                <a:schemeClr val="dk1"/>
              </a:buClr>
              <a:buSzPts val="1700"/>
              <a:buChar char="●"/>
            </a:pPr>
            <a:r>
              <a:rPr b="1" i="1" lang="es" sz="1700" u="sng">
                <a:solidFill>
                  <a:schemeClr val="dk1"/>
                </a:solidFill>
                <a:hlinkClick r:id="rId7">
                  <a:extLst>
                    <a:ext uri="{A12FA001-AC4F-418D-AE19-62706E023703}">
                      <ahyp:hlinkClr val="tx"/>
                    </a:ext>
                  </a:extLst>
                </a:hlinkClick>
              </a:rPr>
              <a:t>Combinación del NIE y IXESP</a:t>
            </a:r>
            <a:r>
              <a:rPr b="1" i="1" lang="es" sz="1700">
                <a:solidFill>
                  <a:schemeClr val="dk1"/>
                </a:solidFill>
              </a:rPr>
              <a:t>, </a:t>
            </a:r>
            <a:r>
              <a:rPr b="1" i="1" lang="es" sz="900">
                <a:solidFill>
                  <a:schemeClr val="dk1"/>
                </a:solidFill>
              </a:rPr>
              <a:t>(pinche para más información)</a:t>
            </a:r>
            <a:r>
              <a:rPr b="1" i="1" lang="es" sz="1700">
                <a:solidFill>
                  <a:schemeClr val="dk1"/>
                </a:solidFill>
              </a:rPr>
              <a:t> junto con la aceptación de comprobación ante el Ministerio del Interior.</a:t>
            </a:r>
            <a:endParaRPr b="1" i="1" sz="1700">
              <a:solidFill>
                <a:schemeClr val="dk1"/>
              </a:solidFill>
            </a:endParaRPr>
          </a:p>
          <a:p>
            <a:pPr indent="-336550" lvl="0" marL="952500" rtl="0" algn="l">
              <a:lnSpc>
                <a:spcPct val="115000"/>
              </a:lnSpc>
              <a:spcBef>
                <a:spcPts val="0"/>
              </a:spcBef>
              <a:spcAft>
                <a:spcPts val="0"/>
              </a:spcAft>
              <a:buClr>
                <a:schemeClr val="dk1"/>
              </a:buClr>
              <a:buSzPts val="1700"/>
              <a:buChar char="●"/>
            </a:pPr>
            <a:r>
              <a:rPr b="1" i="1" lang="es" sz="1700">
                <a:solidFill>
                  <a:schemeClr val="dk1"/>
                </a:solidFill>
                <a:uFill>
                  <a:noFill/>
                </a:uFill>
                <a:hlinkClick r:id="rId8">
                  <a:extLst>
                    <a:ext uri="{A12FA001-AC4F-418D-AE19-62706E023703}">
                      <ahyp:hlinkClr val="tx"/>
                    </a:ext>
                  </a:extLst>
                </a:hlinkClick>
              </a:rPr>
              <a:t>Número de Certificado de Registro de Ciudadanía de la Unión Europea</a:t>
            </a:r>
            <a:r>
              <a:rPr b="1" i="1" lang="es" sz="1700">
                <a:solidFill>
                  <a:schemeClr val="dk1"/>
                </a:solidFill>
              </a:rPr>
              <a:t>, </a:t>
            </a:r>
            <a:r>
              <a:rPr b="1" i="1" lang="es" sz="900">
                <a:solidFill>
                  <a:schemeClr val="dk1"/>
                </a:solidFill>
              </a:rPr>
              <a:t>(pinche para más información)</a:t>
            </a:r>
            <a:r>
              <a:rPr b="1" i="1" lang="es" sz="1700">
                <a:solidFill>
                  <a:schemeClr val="dk1"/>
                </a:solidFill>
              </a:rPr>
              <a:t> precedido por la letra C, junto con la aceptación de comprobación ante el Ministerio del Interior</a:t>
            </a:r>
            <a:r>
              <a:rPr b="1" lang="es" sz="1700">
                <a:solidFill>
                  <a:schemeClr val="dk1"/>
                </a:solidFill>
              </a:rPr>
              <a:t>.</a:t>
            </a:r>
            <a:endParaRPr b="1" sz="1700">
              <a:solidFill>
                <a:schemeClr val="dk1"/>
              </a:solidFill>
            </a:endParaRPr>
          </a:p>
          <a:p>
            <a:pPr indent="0" lvl="0" marL="0" rtl="0" algn="l">
              <a:lnSpc>
                <a:spcPct val="115000"/>
              </a:lnSpc>
              <a:spcBef>
                <a:spcPts val="3900"/>
              </a:spcBef>
              <a:spcAft>
                <a:spcPts val="0"/>
              </a:spcAft>
              <a:buNone/>
            </a:pPr>
            <a:r>
              <a:t/>
            </a:r>
            <a:endParaRPr b="1" sz="1700">
              <a:solidFill>
                <a:schemeClr val="dk1"/>
              </a:solidFill>
            </a:endParaRPr>
          </a:p>
          <a:p>
            <a:pPr indent="0" lvl="0" marL="0" rtl="0" algn="l">
              <a:spcBef>
                <a:spcPts val="3900"/>
              </a:spcBef>
              <a:spcAft>
                <a:spcPts val="1600"/>
              </a:spcAft>
              <a:buNone/>
            </a:pPr>
            <a:r>
              <a:t/>
            </a:r>
            <a:endParaRPr/>
          </a:p>
        </p:txBody>
      </p:sp>
      <p:sp>
        <p:nvSpPr>
          <p:cNvPr id="122" name="Google Shape;122;p23"/>
          <p:cNvSpPr txBox="1"/>
          <p:nvPr/>
        </p:nvSpPr>
        <p:spPr>
          <a:xfrm>
            <a:off x="830075" y="4119550"/>
            <a:ext cx="7239000" cy="4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3900"/>
              </a:spcAft>
              <a:buNone/>
            </a:pPr>
            <a:r>
              <a:rPr b="1" lang="es">
                <a:solidFill>
                  <a:schemeClr val="dk1"/>
                </a:solidFill>
              </a:rPr>
              <a:t>VIDEO TUTORIAL</a:t>
            </a:r>
            <a:r>
              <a:rPr lang="es" sz="1300">
                <a:solidFill>
                  <a:srgbClr val="003366"/>
                </a:solidFill>
              </a:rPr>
              <a:t>: </a:t>
            </a:r>
            <a:r>
              <a:rPr lang="es" sz="1800" u="sng">
                <a:solidFill>
                  <a:srgbClr val="1155CC"/>
                </a:solidFill>
                <a:hlinkClick r:id="rId9">
                  <a:extLst>
                    <a:ext uri="{A12FA001-AC4F-418D-AE19-62706E023703}">
                      <ahyp:hlinkClr val="tx"/>
                    </a:ext>
                  </a:extLst>
                </a:hlinkClick>
              </a:rPr>
              <a:t>https://www.youtube.com/watch?v=D2XWp3ZtYOY</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1">
                                            <p:txEl>
                                              <p:pRg end="0" st="0"/>
                                            </p:txEl>
                                          </p:spTgt>
                                        </p:tgtEl>
                                        <p:attrNameLst>
                                          <p:attrName>style.visibility</p:attrName>
                                        </p:attrNameLst>
                                      </p:cBhvr>
                                      <p:to>
                                        <p:strVal val="visible"/>
                                      </p:to>
                                    </p:set>
                                    <p:animEffect filter="fade" transition="in">
                                      <p:cBhvr>
                                        <p:cTn dur="1000"/>
                                        <p:tgtEl>
                                          <p:spTgt spid="121">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1">
                                            <p:txEl>
                                              <p:pRg end="1" st="1"/>
                                            </p:txEl>
                                          </p:spTgt>
                                        </p:tgtEl>
                                        <p:attrNameLst>
                                          <p:attrName>style.visibility</p:attrName>
                                        </p:attrNameLst>
                                      </p:cBhvr>
                                      <p:to>
                                        <p:strVal val="visible"/>
                                      </p:to>
                                    </p:set>
                                    <p:animEffect filter="fade" transition="in">
                                      <p:cBhvr>
                                        <p:cTn dur="1000"/>
                                        <p:tgtEl>
                                          <p:spTgt spid="121">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21">
                                            <p:txEl>
                                              <p:pRg end="2" st="2"/>
                                            </p:txEl>
                                          </p:spTgt>
                                        </p:tgtEl>
                                        <p:attrNameLst>
                                          <p:attrName>style.visibility</p:attrName>
                                        </p:attrNameLst>
                                      </p:cBhvr>
                                      <p:to>
                                        <p:strVal val="visible"/>
                                      </p:to>
                                    </p:set>
                                    <p:animEffect filter="fade" transition="in">
                                      <p:cBhvr>
                                        <p:cTn dur="1000"/>
                                        <p:tgtEl>
                                          <p:spTgt spid="121">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21">
                                            <p:txEl>
                                              <p:pRg end="3" st="3"/>
                                            </p:txEl>
                                          </p:spTgt>
                                        </p:tgtEl>
                                        <p:attrNameLst>
                                          <p:attrName>style.visibility</p:attrName>
                                        </p:attrNameLst>
                                      </p:cBhvr>
                                      <p:to>
                                        <p:strVal val="visible"/>
                                      </p:to>
                                    </p:set>
                                    <p:animEffect filter="fade" transition="in">
                                      <p:cBhvr>
                                        <p:cTn dur="1000"/>
                                        <p:tgtEl>
                                          <p:spTgt spid="121">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21">
                                            <p:txEl>
                                              <p:pRg end="4" st="4"/>
                                            </p:txEl>
                                          </p:spTgt>
                                        </p:tgtEl>
                                        <p:attrNameLst>
                                          <p:attrName>style.visibility</p:attrName>
                                        </p:attrNameLst>
                                      </p:cBhvr>
                                      <p:to>
                                        <p:strVal val="visible"/>
                                      </p:to>
                                    </p:set>
                                    <p:animEffect filter="fade" transition="in">
                                      <p:cBhvr>
                                        <p:cTn dur="1000"/>
                                        <p:tgtEl>
                                          <p:spTgt spid="121">
                                            <p:txEl>
                                              <p:pRg end="4" st="4"/>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21">
                                            <p:txEl>
                                              <p:pRg end="5" st="5"/>
                                            </p:txEl>
                                          </p:spTgt>
                                        </p:tgtEl>
                                        <p:attrNameLst>
                                          <p:attrName>style.visibility</p:attrName>
                                        </p:attrNameLst>
                                      </p:cBhvr>
                                      <p:to>
                                        <p:strVal val="visible"/>
                                      </p:to>
                                    </p:set>
                                    <p:animEffect filter="fade" transition="in">
                                      <p:cBhvr>
                                        <p:cTn dur="1000"/>
                                        <p:tgtEl>
                                          <p:spTgt spid="121">
                                            <p:txEl>
                                              <p:pRg end="5" st="5"/>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21">
                                            <p:txEl>
                                              <p:pRg end="6" st="6"/>
                                            </p:txEl>
                                          </p:spTgt>
                                        </p:tgtEl>
                                        <p:attrNameLst>
                                          <p:attrName>style.visibility</p:attrName>
                                        </p:attrNameLst>
                                      </p:cBhvr>
                                      <p:to>
                                        <p:strVal val="visible"/>
                                      </p:to>
                                    </p:set>
                                    <p:animEffect filter="fade" transition="in">
                                      <p:cBhvr>
                                        <p:cTn dur="1000"/>
                                        <p:tgtEl>
                                          <p:spTgt spid="121">
                                            <p:txEl>
                                              <p:pRg end="6" st="6"/>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21">
                                            <p:txEl>
                                              <p:pRg end="7" st="7"/>
                                            </p:txEl>
                                          </p:spTgt>
                                        </p:tgtEl>
                                        <p:attrNameLst>
                                          <p:attrName>style.visibility</p:attrName>
                                        </p:attrNameLst>
                                      </p:cBhvr>
                                      <p:to>
                                        <p:strVal val="visible"/>
                                      </p:to>
                                    </p:set>
                                    <p:animEffect filter="fade" transition="in">
                                      <p:cBhvr>
                                        <p:cTn dur="1000"/>
                                        <p:tgtEl>
                                          <p:spTgt spid="121">
                                            <p:txEl>
                                              <p:pRg end="7" st="7"/>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21">
                                            <p:txEl>
                                              <p:pRg end="8" st="8"/>
                                            </p:txEl>
                                          </p:spTgt>
                                        </p:tgtEl>
                                        <p:attrNameLst>
                                          <p:attrName>style.visibility</p:attrName>
                                        </p:attrNameLst>
                                      </p:cBhvr>
                                      <p:to>
                                        <p:strVal val="visible"/>
                                      </p:to>
                                    </p:set>
                                    <p:animEffect filter="fade" transition="in">
                                      <p:cBhvr>
                                        <p:cTn dur="1000"/>
                                        <p:tgtEl>
                                          <p:spTgt spid="12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142150"/>
            <a:ext cx="8520600" cy="6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a:solidFill>
                  <a:srgbClr val="0000FF"/>
                </a:solidFill>
                <a:latin typeface="Griffy"/>
                <a:ea typeface="Griffy"/>
                <a:cs typeface="Griffy"/>
                <a:sym typeface="Griffy"/>
              </a:rPr>
              <a:t>¿</a:t>
            </a:r>
            <a:r>
              <a:rPr b="1" lang="es">
                <a:solidFill>
                  <a:srgbClr val="0000FF"/>
                </a:solidFill>
                <a:latin typeface="Griffy"/>
                <a:ea typeface="Griffy"/>
                <a:cs typeface="Griffy"/>
                <a:sym typeface="Griffy"/>
              </a:rPr>
              <a:t>CÓMO SOLICITO UNA PLAZA ESCOLAR?</a:t>
            </a:r>
            <a:endParaRPr b="1">
              <a:solidFill>
                <a:srgbClr val="0000FF"/>
              </a:solidFill>
              <a:latin typeface="Griffy"/>
              <a:ea typeface="Griffy"/>
              <a:cs typeface="Griffy"/>
              <a:sym typeface="Griffy"/>
            </a:endParaRPr>
          </a:p>
        </p:txBody>
      </p:sp>
      <p:sp>
        <p:nvSpPr>
          <p:cNvPr id="128" name="Google Shape;128;p24"/>
          <p:cNvSpPr txBox="1"/>
          <p:nvPr>
            <p:ph idx="1" type="body"/>
          </p:nvPr>
        </p:nvSpPr>
        <p:spPr>
          <a:xfrm>
            <a:off x="311700" y="682175"/>
            <a:ext cx="8520600" cy="4417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s" sz="1600">
                <a:solidFill>
                  <a:srgbClr val="000000"/>
                </a:solidFill>
              </a:rPr>
              <a:t>T</a:t>
            </a:r>
            <a:r>
              <a:rPr b="1" lang="es" sz="1500">
                <a:solidFill>
                  <a:srgbClr val="000000"/>
                </a:solidFill>
              </a:rPr>
              <a:t>ODO SERÁ VÍA TELEMÁTICA A TRAVÉS DE DIFERENTES DIRECCIONES ELECTRÓNICAS Y ENLACES (se activarán cuando comience el proceso). </a:t>
            </a:r>
            <a:r>
              <a:rPr b="1" lang="es" sz="1500" u="sng">
                <a:solidFill>
                  <a:schemeClr val="hlink"/>
                </a:solidFill>
                <a:hlinkClick r:id="rId3"/>
              </a:rPr>
              <a:t>h</a:t>
            </a:r>
            <a:r>
              <a:rPr b="1" lang="es" sz="1600" u="sng">
                <a:solidFill>
                  <a:schemeClr val="hlink"/>
                </a:solidFill>
                <a:hlinkClick r:id="rId4"/>
              </a:rPr>
              <a:t>ttps://portal.edu.gva.es/telematricula/es/obtenga-la-clave/</a:t>
            </a:r>
            <a:endParaRPr b="1" sz="1600">
              <a:solidFill>
                <a:srgbClr val="000000"/>
              </a:solidFill>
            </a:endParaRPr>
          </a:p>
          <a:p>
            <a:pPr indent="0" lvl="0" marL="0" rtl="0" algn="just">
              <a:spcBef>
                <a:spcPts val="1600"/>
              </a:spcBef>
              <a:spcAft>
                <a:spcPts val="0"/>
              </a:spcAft>
              <a:buNone/>
            </a:pPr>
            <a:r>
              <a:t/>
            </a:r>
            <a:endParaRPr b="1">
              <a:solidFill>
                <a:srgbClr val="000000"/>
              </a:solidFill>
            </a:endParaRPr>
          </a:p>
          <a:p>
            <a:pPr indent="0" lvl="0" marL="0" rtl="0" algn="just">
              <a:spcBef>
                <a:spcPts val="1600"/>
              </a:spcBef>
              <a:spcAft>
                <a:spcPts val="0"/>
              </a:spcAft>
              <a:buNone/>
            </a:pPr>
            <a:r>
              <a:t/>
            </a:r>
            <a:endParaRPr b="1">
              <a:solidFill>
                <a:srgbClr val="000000"/>
              </a:solidFill>
            </a:endParaRPr>
          </a:p>
          <a:p>
            <a:pPr indent="0" lvl="0" marL="0" rtl="0" algn="just">
              <a:spcBef>
                <a:spcPts val="1600"/>
              </a:spcBef>
              <a:spcAft>
                <a:spcPts val="1600"/>
              </a:spcAft>
              <a:buNone/>
            </a:pPr>
            <a:r>
              <a:t/>
            </a:r>
            <a:endParaRPr b="1">
              <a:solidFill>
                <a:srgbClr val="000000"/>
              </a:solidFill>
            </a:endParaRPr>
          </a:p>
        </p:txBody>
      </p:sp>
      <p:sp>
        <p:nvSpPr>
          <p:cNvPr id="129" name="Google Shape;129;p24"/>
          <p:cNvSpPr/>
          <p:nvPr/>
        </p:nvSpPr>
        <p:spPr>
          <a:xfrm>
            <a:off x="593200" y="1709100"/>
            <a:ext cx="7825800" cy="1566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s" sz="1700">
                <a:solidFill>
                  <a:schemeClr val="dk1"/>
                </a:solidFill>
              </a:rPr>
              <a:t>1.- PASO PRIMERO: obtener la CLAVE DE ADMISIÓN (un identificador personal y una contraseña) desde la página de Consellería</a:t>
            </a:r>
            <a:endParaRPr b="1" sz="1700">
              <a:solidFill>
                <a:schemeClr val="dk1"/>
              </a:solidFill>
            </a:endParaRPr>
          </a:p>
          <a:p>
            <a:pPr indent="0" lvl="0" marL="0" rtl="0" algn="just">
              <a:lnSpc>
                <a:spcPct val="115000"/>
              </a:lnSpc>
              <a:spcBef>
                <a:spcPts val="1600"/>
              </a:spcBef>
              <a:spcAft>
                <a:spcPts val="1600"/>
              </a:spcAft>
              <a:buClr>
                <a:schemeClr val="dk1"/>
              </a:buClr>
              <a:buSzPts val="1100"/>
              <a:buFont typeface="Arial"/>
              <a:buNone/>
            </a:pPr>
            <a:r>
              <a:rPr b="1" lang="es" sz="1700">
                <a:solidFill>
                  <a:schemeClr val="dk1"/>
                </a:solidFill>
              </a:rPr>
              <a:t>ENLACE PARA EL FORMULARIO DE CLAVE DE ADMISIÓN (se activará en breve.)</a:t>
            </a:r>
            <a:endParaRPr sz="1300"/>
          </a:p>
        </p:txBody>
      </p:sp>
      <p:sp>
        <p:nvSpPr>
          <p:cNvPr id="130" name="Google Shape;130;p24"/>
          <p:cNvSpPr/>
          <p:nvPr/>
        </p:nvSpPr>
        <p:spPr>
          <a:xfrm>
            <a:off x="593200" y="3541650"/>
            <a:ext cx="7834800" cy="139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s" sz="1600">
                <a:solidFill>
                  <a:schemeClr val="dk1"/>
                </a:solidFill>
              </a:rPr>
              <a:t>2.-PASO SEGUNDO: realizar la SOLICITUD DE PLAZA con la numeración conseguida en el paso una (clave de admisión) completar los campos.</a:t>
            </a:r>
            <a:endParaRPr b="1" sz="1600">
              <a:solidFill>
                <a:schemeClr val="dk1"/>
              </a:solidFill>
            </a:endParaRPr>
          </a:p>
          <a:p>
            <a:pPr indent="0" lvl="0" marL="0" rtl="0" algn="just">
              <a:lnSpc>
                <a:spcPct val="115000"/>
              </a:lnSpc>
              <a:spcBef>
                <a:spcPts val="1600"/>
              </a:spcBef>
              <a:spcAft>
                <a:spcPts val="1600"/>
              </a:spcAft>
              <a:buClr>
                <a:schemeClr val="dk1"/>
              </a:buClr>
              <a:buSzPts val="1100"/>
              <a:buFont typeface="Arial"/>
              <a:buNone/>
            </a:pPr>
            <a:r>
              <a:rPr b="1" lang="es" sz="1600">
                <a:solidFill>
                  <a:schemeClr val="dk1"/>
                </a:solidFill>
              </a:rPr>
              <a:t>ENLACE PARA EL FORMULARIO DE ADMISIÓN: (se activará en breve)</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34" name="Shape 134"/>
        <p:cNvGrpSpPr/>
        <p:nvPr/>
      </p:nvGrpSpPr>
      <p:grpSpPr>
        <a:xfrm>
          <a:off x="0" y="0"/>
          <a:ext cx="0" cy="0"/>
          <a:chOff x="0" y="0"/>
          <a:chExt cx="0" cy="0"/>
        </a:xfrm>
      </p:grpSpPr>
      <p:sp>
        <p:nvSpPr>
          <p:cNvPr id="135" name="Google Shape;135;p25"/>
          <p:cNvSpPr txBox="1"/>
          <p:nvPr>
            <p:ph type="title"/>
          </p:nvPr>
        </p:nvSpPr>
        <p:spPr>
          <a:xfrm>
            <a:off x="311700" y="133300"/>
            <a:ext cx="8520600" cy="484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2500">
                <a:solidFill>
                  <a:srgbClr val="0000FF"/>
                </a:solidFill>
                <a:latin typeface="Griffy"/>
                <a:ea typeface="Griffy"/>
                <a:cs typeface="Griffy"/>
                <a:sym typeface="Griffy"/>
              </a:rPr>
              <a:t>AYUDA PARA RELLENAR LA INSCRIPCIÓN ONLINE-1: clave de admisión</a:t>
            </a:r>
            <a:endParaRPr b="1" sz="2500">
              <a:solidFill>
                <a:srgbClr val="0000FF"/>
              </a:solidFill>
              <a:latin typeface="Griffy"/>
              <a:ea typeface="Griffy"/>
              <a:cs typeface="Griffy"/>
              <a:sym typeface="Griffy"/>
            </a:endParaRPr>
          </a:p>
          <a:p>
            <a:pPr indent="0" lvl="0" marL="0" rtl="0" algn="ctr">
              <a:spcBef>
                <a:spcPts val="0"/>
              </a:spcBef>
              <a:spcAft>
                <a:spcPts val="0"/>
              </a:spcAft>
              <a:buNone/>
            </a:pPr>
            <a:r>
              <a:t/>
            </a:r>
            <a:endParaRPr b="1" sz="2500">
              <a:solidFill>
                <a:srgbClr val="0000FF"/>
              </a:solidFill>
              <a:latin typeface="Griffy"/>
              <a:ea typeface="Griffy"/>
              <a:cs typeface="Griffy"/>
              <a:sym typeface="Griffy"/>
            </a:endParaRPr>
          </a:p>
        </p:txBody>
      </p:sp>
      <p:sp>
        <p:nvSpPr>
          <p:cNvPr id="136" name="Google Shape;136;p25"/>
          <p:cNvSpPr txBox="1"/>
          <p:nvPr>
            <p:ph idx="1" type="body"/>
          </p:nvPr>
        </p:nvSpPr>
        <p:spPr>
          <a:xfrm>
            <a:off x="311700" y="937150"/>
            <a:ext cx="8520600" cy="4124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s" sz="1200">
                <a:solidFill>
                  <a:srgbClr val="333333"/>
                </a:solidFill>
              </a:rPr>
              <a:t>1.-  Para poder realizar la solicitud es necesario obtener la </a:t>
            </a:r>
            <a:r>
              <a:rPr b="1" lang="es" sz="1200">
                <a:solidFill>
                  <a:srgbClr val="FF0000"/>
                </a:solidFill>
                <a:highlight>
                  <a:srgbClr val="00FF00"/>
                </a:highlight>
              </a:rPr>
              <a:t>«clave de admisión»</a:t>
            </a:r>
            <a:r>
              <a:rPr lang="es" sz="1200">
                <a:solidFill>
                  <a:srgbClr val="333333"/>
                </a:solidFill>
              </a:rPr>
              <a:t>, previa verificación de la identidad de la persona solicitante. La clave de admisión estará compuesta por un identificador personal y una contraseña. </a:t>
            </a:r>
            <a:endParaRPr sz="1200">
              <a:solidFill>
                <a:srgbClr val="333333"/>
              </a:solidFill>
            </a:endParaRPr>
          </a:p>
          <a:p>
            <a:pPr indent="0" lvl="0" marL="0" rtl="0" algn="just">
              <a:lnSpc>
                <a:spcPct val="100000"/>
              </a:lnSpc>
              <a:spcBef>
                <a:spcPts val="0"/>
              </a:spcBef>
              <a:spcAft>
                <a:spcPts val="0"/>
              </a:spcAft>
              <a:buClr>
                <a:schemeClr val="dk1"/>
              </a:buClr>
              <a:buSzPts val="1100"/>
              <a:buFont typeface="Arial"/>
              <a:buNone/>
            </a:pPr>
            <a:r>
              <a:t/>
            </a:r>
            <a:endParaRPr sz="1200">
              <a:solidFill>
                <a:srgbClr val="333333"/>
              </a:solidFill>
            </a:endParaRPr>
          </a:p>
          <a:p>
            <a:pPr indent="0" lvl="0" marL="0" rtl="0" algn="just">
              <a:lnSpc>
                <a:spcPct val="100000"/>
              </a:lnSpc>
              <a:spcBef>
                <a:spcPts val="0"/>
              </a:spcBef>
              <a:spcAft>
                <a:spcPts val="0"/>
              </a:spcAft>
              <a:buClr>
                <a:schemeClr val="dk1"/>
              </a:buClr>
              <a:buSzPts val="1100"/>
              <a:buFont typeface="Arial"/>
              <a:buNone/>
            </a:pPr>
            <a:r>
              <a:rPr lang="es" sz="1200">
                <a:solidFill>
                  <a:srgbClr val="333333"/>
                </a:solidFill>
              </a:rPr>
              <a:t>2.- Esta «clave de admisión» será única para cada solicitud de admisión. </a:t>
            </a:r>
            <a:endParaRPr sz="1200">
              <a:solidFill>
                <a:srgbClr val="333333"/>
              </a:solidFill>
            </a:endParaRPr>
          </a:p>
          <a:p>
            <a:pPr indent="0" lvl="0" marL="0" rtl="0" algn="just">
              <a:lnSpc>
                <a:spcPct val="100000"/>
              </a:lnSpc>
              <a:spcBef>
                <a:spcPts val="0"/>
              </a:spcBef>
              <a:spcAft>
                <a:spcPts val="0"/>
              </a:spcAft>
              <a:buClr>
                <a:schemeClr val="dk1"/>
              </a:buClr>
              <a:buSzPts val="1100"/>
              <a:buFont typeface="Arial"/>
              <a:buNone/>
            </a:pPr>
            <a:r>
              <a:t/>
            </a:r>
            <a:endParaRPr sz="1200">
              <a:solidFill>
                <a:srgbClr val="333333"/>
              </a:solidFill>
            </a:endParaRPr>
          </a:p>
          <a:p>
            <a:pPr indent="0" lvl="0" marL="0" rtl="0" algn="just">
              <a:lnSpc>
                <a:spcPct val="100000"/>
              </a:lnSpc>
              <a:spcBef>
                <a:spcPts val="0"/>
              </a:spcBef>
              <a:spcAft>
                <a:spcPts val="0"/>
              </a:spcAft>
              <a:buClr>
                <a:schemeClr val="dk1"/>
              </a:buClr>
              <a:buSzPts val="1100"/>
              <a:buFont typeface="Arial"/>
              <a:buNone/>
            </a:pPr>
            <a:r>
              <a:rPr lang="es" sz="1200">
                <a:solidFill>
                  <a:srgbClr val="333333"/>
                </a:solidFill>
              </a:rPr>
              <a:t>3. La «clave de admisión» se podrá obtener mediante alguno de los siguientes sistemas de verificación de identidad:</a:t>
            </a:r>
            <a:endParaRPr sz="1200">
              <a:solidFill>
                <a:srgbClr val="333333"/>
              </a:solidFill>
            </a:endParaRPr>
          </a:p>
          <a:p>
            <a:pPr indent="0" lvl="0" marL="0" rtl="0" algn="just">
              <a:lnSpc>
                <a:spcPct val="100000"/>
              </a:lnSpc>
              <a:spcBef>
                <a:spcPts val="0"/>
              </a:spcBef>
              <a:spcAft>
                <a:spcPts val="0"/>
              </a:spcAft>
              <a:buClr>
                <a:schemeClr val="dk1"/>
              </a:buClr>
              <a:buSzPts val="1100"/>
              <a:buFont typeface="Arial"/>
              <a:buNone/>
            </a:pPr>
            <a:r>
              <a:t/>
            </a:r>
            <a:endParaRPr sz="1200">
              <a:solidFill>
                <a:srgbClr val="333333"/>
              </a:solidFill>
            </a:endParaRPr>
          </a:p>
          <a:p>
            <a:pPr indent="0" lvl="0" marL="457200" rtl="0" algn="just">
              <a:lnSpc>
                <a:spcPct val="100000"/>
              </a:lnSpc>
              <a:spcBef>
                <a:spcPts val="0"/>
              </a:spcBef>
              <a:spcAft>
                <a:spcPts val="0"/>
              </a:spcAft>
              <a:buClr>
                <a:schemeClr val="dk1"/>
              </a:buClr>
              <a:buSzPts val="1100"/>
              <a:buFont typeface="Arial"/>
              <a:buNone/>
            </a:pPr>
            <a:r>
              <a:rPr b="1" lang="es" sz="1200" u="sng">
                <a:solidFill>
                  <a:srgbClr val="333333"/>
                </a:solidFill>
              </a:rPr>
              <a:t> a)</a:t>
            </a:r>
            <a:r>
              <a:rPr b="1" lang="es" sz="1200" u="sng">
                <a:solidFill>
                  <a:schemeClr val="hlink"/>
                </a:solidFill>
                <a:hlinkClick r:id="rId3"/>
              </a:rPr>
              <a:t> </a:t>
            </a:r>
            <a:r>
              <a:rPr b="1" lang="es" sz="1300" u="sng">
                <a:solidFill>
                  <a:srgbClr val="0000FF"/>
                </a:solidFill>
                <a:hlinkClick r:id="rId4">
                  <a:extLst>
                    <a:ext uri="{A12FA001-AC4F-418D-AE19-62706E023703}">
                      <ahyp:hlinkClr val="tx"/>
                    </a:ext>
                  </a:extLst>
                </a:hlinkClick>
              </a:rPr>
              <a:t>Si la persona solicitante dispone de DNI, </a:t>
            </a:r>
            <a:r>
              <a:rPr b="1" lang="es" sz="1300">
                <a:solidFill>
                  <a:srgbClr val="0000FF"/>
                </a:solidFill>
              </a:rPr>
              <a:t>se obtendrá mediante la siguiente combinación (pinchar):</a:t>
            </a:r>
            <a:endParaRPr b="1" sz="1300">
              <a:solidFill>
                <a:srgbClr val="0000FF"/>
              </a:solidFill>
            </a:endParaRPr>
          </a:p>
          <a:p>
            <a:pPr indent="457200" lvl="0" marL="457200" rtl="0" algn="just">
              <a:lnSpc>
                <a:spcPct val="100000"/>
              </a:lnSpc>
              <a:spcBef>
                <a:spcPts val="0"/>
              </a:spcBef>
              <a:spcAft>
                <a:spcPts val="0"/>
              </a:spcAft>
              <a:buClr>
                <a:schemeClr val="dk1"/>
              </a:buClr>
              <a:buSzPts val="1100"/>
              <a:buFont typeface="Arial"/>
              <a:buNone/>
            </a:pPr>
            <a:r>
              <a:rPr lang="es" sz="1200">
                <a:solidFill>
                  <a:srgbClr val="333333"/>
                </a:solidFill>
              </a:rPr>
              <a:t> – Número de DNI </a:t>
            </a:r>
            <a:endParaRPr sz="12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200">
                <a:solidFill>
                  <a:srgbClr val="333333"/>
                </a:solidFill>
              </a:rPr>
              <a:t>– Número de soporte (identificado como IDESP en los modelos antiguos) </a:t>
            </a:r>
            <a:endParaRPr sz="12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200">
                <a:solidFill>
                  <a:srgbClr val="333333"/>
                </a:solidFill>
              </a:rPr>
              <a:t>– Fecha de nacimiento </a:t>
            </a:r>
            <a:endParaRPr sz="12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200">
                <a:solidFill>
                  <a:srgbClr val="333333"/>
                </a:solidFill>
              </a:rPr>
              <a:t>– Marcar la casilla que indica su no oposición a la comprobación ante el Ministerio del Interior</a:t>
            </a:r>
            <a:endParaRPr sz="12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t/>
            </a:r>
            <a:endParaRPr sz="1200" u="sng">
              <a:solidFill>
                <a:srgbClr val="333333"/>
              </a:solidFill>
            </a:endParaRPr>
          </a:p>
          <a:p>
            <a:pPr indent="0" lvl="0" marL="457200" rtl="0" algn="just">
              <a:lnSpc>
                <a:spcPct val="100000"/>
              </a:lnSpc>
              <a:spcBef>
                <a:spcPts val="0"/>
              </a:spcBef>
              <a:spcAft>
                <a:spcPts val="0"/>
              </a:spcAft>
              <a:buClr>
                <a:schemeClr val="dk1"/>
              </a:buClr>
              <a:buSzPts val="1100"/>
              <a:buFont typeface="Arial"/>
              <a:buNone/>
            </a:pPr>
            <a:r>
              <a:rPr b="1" lang="es" sz="1200" u="sng">
                <a:solidFill>
                  <a:srgbClr val="333333"/>
                </a:solidFill>
              </a:rPr>
              <a:t> b) </a:t>
            </a:r>
            <a:r>
              <a:rPr b="1" lang="es" sz="1200" u="sng">
                <a:solidFill>
                  <a:srgbClr val="0000FF"/>
                </a:solidFill>
                <a:hlinkClick r:id="rId5">
                  <a:extLst>
                    <a:ext uri="{A12FA001-AC4F-418D-AE19-62706E023703}">
                      <ahyp:hlinkClr val="tx"/>
                    </a:ext>
                  </a:extLst>
                </a:hlinkClick>
              </a:rPr>
              <a:t>Si la persona solicitante dispone de NIE, tarjeta de extranjero o permiso de residencia, se obtendrá mediante la siguiente combinación (pinchar):</a:t>
            </a:r>
            <a:endParaRPr b="1" sz="1200" u="sng">
              <a:solidFill>
                <a:srgbClr val="0000FF"/>
              </a:solidFill>
            </a:endParaRPr>
          </a:p>
          <a:p>
            <a:pPr indent="0" lvl="0" marL="914400" rtl="0" algn="just">
              <a:lnSpc>
                <a:spcPct val="100000"/>
              </a:lnSpc>
              <a:spcBef>
                <a:spcPts val="0"/>
              </a:spcBef>
              <a:spcAft>
                <a:spcPts val="0"/>
              </a:spcAft>
              <a:buClr>
                <a:schemeClr val="dk1"/>
              </a:buClr>
              <a:buSzPts val="1100"/>
              <a:buFont typeface="Arial"/>
              <a:buNone/>
            </a:pPr>
            <a:r>
              <a:rPr b="1" lang="es" sz="1200">
                <a:solidFill>
                  <a:srgbClr val="333333"/>
                </a:solidFill>
              </a:rPr>
              <a:t> </a:t>
            </a:r>
            <a:r>
              <a:rPr lang="es" sz="1200">
                <a:solidFill>
                  <a:srgbClr val="333333"/>
                </a:solidFill>
              </a:rPr>
              <a:t>– NIE</a:t>
            </a:r>
            <a:endParaRPr sz="12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200">
                <a:solidFill>
                  <a:srgbClr val="333333"/>
                </a:solidFill>
              </a:rPr>
              <a:t> – Número de soporte (identificado como IXESP en los modelos antiguos de NIE)</a:t>
            </a:r>
            <a:endParaRPr sz="12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200">
                <a:solidFill>
                  <a:srgbClr val="333333"/>
                </a:solidFill>
              </a:rPr>
              <a:t> – Fecha de nacimiento</a:t>
            </a:r>
            <a:endParaRPr sz="12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200">
                <a:solidFill>
                  <a:srgbClr val="333333"/>
                </a:solidFill>
              </a:rPr>
              <a:t> – Marcar la casilla que indica su no oposición a la comprobación ante el Ministerio del Interior</a:t>
            </a:r>
            <a:endParaRPr sz="1200">
              <a:solidFill>
                <a:srgbClr val="333333"/>
              </a:solidFill>
            </a:endParaRPr>
          </a:p>
          <a:p>
            <a:pPr indent="0" lvl="0" marL="457200" rtl="0" algn="just">
              <a:lnSpc>
                <a:spcPct val="100000"/>
              </a:lnSpc>
              <a:spcBef>
                <a:spcPts val="0"/>
              </a:spcBef>
              <a:spcAft>
                <a:spcPts val="0"/>
              </a:spcAft>
              <a:buClr>
                <a:schemeClr val="dk1"/>
              </a:buClr>
              <a:buSzPts val="1100"/>
              <a:buFont typeface="Arial"/>
              <a:buNone/>
            </a:pPr>
            <a:r>
              <a:t/>
            </a:r>
            <a:endParaRPr sz="1200">
              <a:solidFill>
                <a:srgbClr val="333333"/>
              </a:solidFill>
            </a:endParaRPr>
          </a:p>
          <a:p>
            <a:pPr indent="0" lvl="0" marL="457200" rtl="0" algn="l">
              <a:spcBef>
                <a:spcPts val="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2500">
                <a:solidFill>
                  <a:srgbClr val="0000FF"/>
                </a:solidFill>
                <a:latin typeface="Griffy"/>
                <a:ea typeface="Griffy"/>
                <a:cs typeface="Griffy"/>
                <a:sym typeface="Griffy"/>
              </a:rPr>
              <a:t>AYUDA </a:t>
            </a:r>
            <a:r>
              <a:rPr b="1" lang="es" sz="2500">
                <a:solidFill>
                  <a:srgbClr val="0000FF"/>
                </a:solidFill>
                <a:latin typeface="Griffy"/>
                <a:ea typeface="Griffy"/>
                <a:cs typeface="Griffy"/>
                <a:sym typeface="Griffy"/>
              </a:rPr>
              <a:t>PARA RELLENAR LA INSCRIPCIÓN ONLINE-2: clave de admisión</a:t>
            </a:r>
            <a:endParaRPr b="1" sz="2700">
              <a:solidFill>
                <a:srgbClr val="0000FF"/>
              </a:solidFill>
              <a:latin typeface="Griffy"/>
              <a:ea typeface="Griffy"/>
              <a:cs typeface="Griffy"/>
              <a:sym typeface="Griffy"/>
            </a:endParaRPr>
          </a:p>
        </p:txBody>
      </p:sp>
      <p:sp>
        <p:nvSpPr>
          <p:cNvPr id="142" name="Google Shape;142;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es" sz="1200" u="sng">
                <a:solidFill>
                  <a:srgbClr val="333333"/>
                </a:solidFill>
              </a:rPr>
              <a:t> </a:t>
            </a:r>
            <a:endParaRPr b="1" sz="1600" u="sng">
              <a:solidFill>
                <a:srgbClr val="333333"/>
              </a:solidFill>
            </a:endParaRPr>
          </a:p>
          <a:p>
            <a:pPr indent="0" lvl="0" marL="457200" rtl="0" algn="just">
              <a:lnSpc>
                <a:spcPct val="100000"/>
              </a:lnSpc>
              <a:spcBef>
                <a:spcPts val="0"/>
              </a:spcBef>
              <a:spcAft>
                <a:spcPts val="0"/>
              </a:spcAft>
              <a:buClr>
                <a:schemeClr val="dk1"/>
              </a:buClr>
              <a:buSzPts val="1100"/>
              <a:buFont typeface="Arial"/>
              <a:buNone/>
            </a:pPr>
            <a:r>
              <a:rPr b="1" lang="es" sz="1600" u="sng">
                <a:solidFill>
                  <a:srgbClr val="333333"/>
                </a:solidFill>
              </a:rPr>
              <a:t>c) Si la persona solicitante dispone de certificado de registro de ciudadanía de la Unión Europea, se obtendrá mediante la siguiente combinación:</a:t>
            </a:r>
            <a:endParaRPr b="1" sz="1600" u="sng">
              <a:solidFill>
                <a:srgbClr val="333333"/>
              </a:solidFill>
            </a:endParaRPr>
          </a:p>
          <a:p>
            <a:pPr indent="0" lvl="0" marL="457200" rtl="0" algn="just">
              <a:lnSpc>
                <a:spcPct val="100000"/>
              </a:lnSpc>
              <a:spcBef>
                <a:spcPts val="0"/>
              </a:spcBef>
              <a:spcAft>
                <a:spcPts val="0"/>
              </a:spcAft>
              <a:buClr>
                <a:schemeClr val="dk1"/>
              </a:buClr>
              <a:buSzPts val="1100"/>
              <a:buFont typeface="Arial"/>
              <a:buNone/>
            </a:pPr>
            <a:r>
              <a:t/>
            </a:r>
            <a:endParaRPr sz="16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600">
                <a:solidFill>
                  <a:srgbClr val="333333"/>
                </a:solidFill>
              </a:rPr>
              <a:t> – NIE </a:t>
            </a:r>
            <a:endParaRPr sz="16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600">
                <a:solidFill>
                  <a:srgbClr val="333333"/>
                </a:solidFill>
              </a:rPr>
              <a:t>–  Número del certificado precedido por la letra C </a:t>
            </a:r>
            <a:endParaRPr sz="16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600">
                <a:solidFill>
                  <a:srgbClr val="333333"/>
                </a:solidFill>
              </a:rPr>
              <a:t>–  Fecha de nacimiento</a:t>
            </a:r>
            <a:endParaRPr sz="1600">
              <a:solidFill>
                <a:srgbClr val="333333"/>
              </a:solidFill>
            </a:endParaRPr>
          </a:p>
          <a:p>
            <a:pPr indent="0" lvl="0" marL="914400" rtl="0" algn="just">
              <a:lnSpc>
                <a:spcPct val="100000"/>
              </a:lnSpc>
              <a:spcBef>
                <a:spcPts val="0"/>
              </a:spcBef>
              <a:spcAft>
                <a:spcPts val="0"/>
              </a:spcAft>
              <a:buClr>
                <a:schemeClr val="dk1"/>
              </a:buClr>
              <a:buSzPts val="1100"/>
              <a:buFont typeface="Arial"/>
              <a:buNone/>
            </a:pPr>
            <a:r>
              <a:rPr lang="es" sz="1600">
                <a:solidFill>
                  <a:srgbClr val="333333"/>
                </a:solidFill>
              </a:rPr>
              <a:t> – </a:t>
            </a:r>
            <a:r>
              <a:rPr lang="es" sz="1600">
                <a:solidFill>
                  <a:srgbClr val="333333"/>
                </a:solidFill>
              </a:rPr>
              <a:t>Marcar la casilla que indica su no oposición a la comprobación ante el Ministerio del Interior </a:t>
            </a:r>
            <a:endParaRPr sz="1600">
              <a:solidFill>
                <a:srgbClr val="333333"/>
              </a:solidFill>
            </a:endParaRPr>
          </a:p>
          <a:p>
            <a:pPr indent="0" lvl="0" marL="0" rtl="0" algn="just">
              <a:lnSpc>
                <a:spcPct val="100000"/>
              </a:lnSpc>
              <a:spcBef>
                <a:spcPts val="0"/>
              </a:spcBef>
              <a:spcAft>
                <a:spcPts val="0"/>
              </a:spcAft>
              <a:buNone/>
            </a:pPr>
            <a:r>
              <a:t/>
            </a:r>
            <a:endParaRPr b="1" sz="1600" u="sng">
              <a:solidFill>
                <a:srgbClr val="333333"/>
              </a:solidFill>
            </a:endParaRPr>
          </a:p>
          <a:p>
            <a:pPr indent="0" lvl="0" marL="457200" rtl="0" algn="just">
              <a:lnSpc>
                <a:spcPct val="100000"/>
              </a:lnSpc>
              <a:spcBef>
                <a:spcPts val="0"/>
              </a:spcBef>
              <a:spcAft>
                <a:spcPts val="0"/>
              </a:spcAft>
              <a:buNone/>
            </a:pPr>
            <a:r>
              <a:t/>
            </a:r>
            <a:endParaRPr b="1" sz="1600" u="sng">
              <a:solidFill>
                <a:srgbClr val="333333"/>
              </a:solidFill>
            </a:endParaRPr>
          </a:p>
          <a:p>
            <a:pPr indent="0" lvl="0" marL="457200" rtl="0" algn="just">
              <a:lnSpc>
                <a:spcPct val="100000"/>
              </a:lnSpc>
              <a:spcBef>
                <a:spcPts val="0"/>
              </a:spcBef>
              <a:spcAft>
                <a:spcPts val="0"/>
              </a:spcAft>
              <a:buClr>
                <a:schemeClr val="dk1"/>
              </a:buClr>
              <a:buSzPts val="1100"/>
              <a:buFont typeface="Arial"/>
              <a:buNone/>
            </a:pPr>
            <a:r>
              <a:rPr b="1" lang="es" sz="1600" u="sng">
                <a:solidFill>
                  <a:srgbClr val="333333"/>
                </a:solidFill>
              </a:rPr>
              <a:t>d) Cualquier otro medio electrónico de verificación de identidad previsto en el artículo 5.6 del Decreto ley 2/2020, de 3 de abril. </a:t>
            </a:r>
            <a:endParaRPr b="1" sz="1600" u="sng">
              <a:solidFill>
                <a:srgbClr val="333333"/>
              </a:solidFill>
            </a:endParaRPr>
          </a:p>
          <a:p>
            <a:pPr indent="0" lvl="0" marL="457200" rtl="0" algn="l">
              <a:spcBef>
                <a:spcPts val="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46" name="Shape 146"/>
        <p:cNvGrpSpPr/>
        <p:nvPr/>
      </p:nvGrpSpPr>
      <p:grpSpPr>
        <a:xfrm>
          <a:off x="0" y="0"/>
          <a:ext cx="0" cy="0"/>
          <a:chOff x="0" y="0"/>
          <a:chExt cx="0" cy="0"/>
        </a:xfrm>
      </p:grpSpPr>
      <p:sp>
        <p:nvSpPr>
          <p:cNvPr id="147" name="Google Shape;147;p27"/>
          <p:cNvSpPr txBox="1"/>
          <p:nvPr>
            <p:ph type="title"/>
          </p:nvPr>
        </p:nvSpPr>
        <p:spPr>
          <a:xfrm>
            <a:off x="311700" y="186425"/>
            <a:ext cx="8520600" cy="83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2400">
                <a:solidFill>
                  <a:srgbClr val="0000FF"/>
                </a:solidFill>
                <a:latin typeface="Griffy"/>
                <a:ea typeface="Griffy"/>
                <a:cs typeface="Griffy"/>
                <a:sym typeface="Griffy"/>
              </a:rPr>
              <a:t>AYUDA PARA RELLENAR LA INSCRIPCIÓN ONLINE-3</a:t>
            </a:r>
            <a:endParaRPr b="1" sz="2400">
              <a:solidFill>
                <a:srgbClr val="0000FF"/>
              </a:solidFill>
              <a:latin typeface="Griffy"/>
              <a:ea typeface="Griffy"/>
              <a:cs typeface="Griffy"/>
              <a:sym typeface="Griffy"/>
            </a:endParaRPr>
          </a:p>
          <a:p>
            <a:pPr indent="0" lvl="0" marL="0" rtl="0" algn="ctr">
              <a:spcBef>
                <a:spcPts val="0"/>
              </a:spcBef>
              <a:spcAft>
                <a:spcPts val="0"/>
              </a:spcAft>
              <a:buClr>
                <a:schemeClr val="dk1"/>
              </a:buClr>
              <a:buSzPts val="1100"/>
              <a:buFont typeface="Arial"/>
              <a:buNone/>
            </a:pPr>
            <a:r>
              <a:rPr b="1" lang="es" sz="2400">
                <a:solidFill>
                  <a:srgbClr val="0000FF"/>
                </a:solidFill>
                <a:latin typeface="Griffy"/>
                <a:ea typeface="Griffy"/>
                <a:cs typeface="Griffy"/>
                <a:sym typeface="Griffy"/>
              </a:rPr>
              <a:t>clave de admisión</a:t>
            </a:r>
            <a:endParaRPr b="1" sz="2400">
              <a:solidFill>
                <a:srgbClr val="0000FF"/>
              </a:solidFill>
              <a:latin typeface="Griffy"/>
              <a:ea typeface="Griffy"/>
              <a:cs typeface="Griffy"/>
              <a:sym typeface="Griffy"/>
            </a:endParaRPr>
          </a:p>
        </p:txBody>
      </p:sp>
      <p:sp>
        <p:nvSpPr>
          <p:cNvPr id="148" name="Google Shape;148;p27"/>
          <p:cNvSpPr txBox="1"/>
          <p:nvPr>
            <p:ph idx="1" type="body"/>
          </p:nvPr>
        </p:nvSpPr>
        <p:spPr>
          <a:xfrm>
            <a:off x="311700" y="1152475"/>
            <a:ext cx="8520600" cy="3728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b="1" lang="es" sz="1700" u="sng">
                <a:solidFill>
                  <a:srgbClr val="333333"/>
                </a:solidFill>
                <a:highlight>
                  <a:srgbClr val="FFFF00"/>
                </a:highlight>
              </a:rPr>
              <a:t>e) Las personas solicitantes que únicamente dispongan de pasaporte como documento de identificación deberán acudir al centro en el que solicite plaza como primera opción, que será habilitado como punto de atención a los usuarios, siempre que las condiciones sanitarias lo permitan. </a:t>
            </a:r>
            <a:endParaRPr b="1" sz="1700" u="sng">
              <a:solidFill>
                <a:srgbClr val="333333"/>
              </a:solidFill>
              <a:highlight>
                <a:srgbClr val="FFFF00"/>
              </a:highlight>
            </a:endParaRPr>
          </a:p>
          <a:p>
            <a:pPr indent="0" lvl="0" marL="0" rtl="0" algn="just">
              <a:lnSpc>
                <a:spcPct val="100000"/>
              </a:lnSpc>
              <a:spcBef>
                <a:spcPts val="0"/>
              </a:spcBef>
              <a:spcAft>
                <a:spcPts val="0"/>
              </a:spcAft>
              <a:buClr>
                <a:schemeClr val="dk1"/>
              </a:buClr>
              <a:buSzPts val="1100"/>
              <a:buFont typeface="Arial"/>
              <a:buNone/>
            </a:pPr>
            <a:r>
              <a:t/>
            </a:r>
            <a:endParaRPr b="1" sz="1700">
              <a:solidFill>
                <a:srgbClr val="333333"/>
              </a:solidFill>
              <a:highlight>
                <a:srgbClr val="FFFF00"/>
              </a:highlight>
            </a:endParaRPr>
          </a:p>
          <a:p>
            <a:pPr indent="0" lvl="0" marL="0" rtl="0" algn="just">
              <a:lnSpc>
                <a:spcPct val="100000"/>
              </a:lnSpc>
              <a:spcBef>
                <a:spcPts val="0"/>
              </a:spcBef>
              <a:spcAft>
                <a:spcPts val="0"/>
              </a:spcAft>
              <a:buClr>
                <a:schemeClr val="dk1"/>
              </a:buClr>
              <a:buSzPts val="1100"/>
              <a:buFont typeface="Arial"/>
              <a:buNone/>
            </a:pPr>
            <a:r>
              <a:t/>
            </a:r>
            <a:endParaRPr sz="1700">
              <a:solidFill>
                <a:srgbClr val="333333"/>
              </a:solidFill>
            </a:endParaRPr>
          </a:p>
          <a:p>
            <a:pPr indent="0" lvl="0" marL="0" rtl="0" algn="just">
              <a:lnSpc>
                <a:spcPct val="100000"/>
              </a:lnSpc>
              <a:spcBef>
                <a:spcPts val="0"/>
              </a:spcBef>
              <a:spcAft>
                <a:spcPts val="0"/>
              </a:spcAft>
              <a:buClr>
                <a:schemeClr val="dk1"/>
              </a:buClr>
              <a:buSzPts val="1100"/>
              <a:buFont typeface="Arial"/>
              <a:buNone/>
            </a:pPr>
            <a:r>
              <a:rPr b="1" lang="es" sz="1700" u="sng">
                <a:solidFill>
                  <a:srgbClr val="333333"/>
                </a:solidFill>
                <a:highlight>
                  <a:srgbClr val="FFFF00"/>
                </a:highlight>
              </a:rPr>
              <a:t>f) Las personas solicitantes que carezcan de posibilidad de acceso a medios electrónicos, deberán acudir al centro en el que solicite plaza como primera opción, que será habilitado como punto de atención a los usuarios, siempre que las condiciones sanitarias lo permitan.</a:t>
            </a:r>
            <a:endParaRPr b="1" sz="1700" u="sng">
              <a:solidFill>
                <a:srgbClr val="333333"/>
              </a:solidFill>
              <a:highlight>
                <a:srgbClr val="FFFF00"/>
              </a:highlight>
            </a:endParaRPr>
          </a:p>
          <a:p>
            <a:pPr indent="0" lvl="0" marL="0" rtl="0" algn="just">
              <a:lnSpc>
                <a:spcPct val="100000"/>
              </a:lnSpc>
              <a:spcBef>
                <a:spcPts val="0"/>
              </a:spcBef>
              <a:spcAft>
                <a:spcPts val="0"/>
              </a:spcAft>
              <a:buClr>
                <a:schemeClr val="dk1"/>
              </a:buClr>
              <a:buSzPts val="1100"/>
              <a:buFont typeface="Arial"/>
              <a:buNone/>
            </a:pPr>
            <a:r>
              <a:t/>
            </a:r>
            <a:endParaRPr b="1" sz="1700" u="sng">
              <a:solidFill>
                <a:srgbClr val="333333"/>
              </a:solidFill>
              <a:highlight>
                <a:srgbClr val="FFFF00"/>
              </a:highlight>
            </a:endParaRPr>
          </a:p>
          <a:p>
            <a:pPr indent="0" lvl="0" marL="0" rtl="0" algn="just">
              <a:lnSpc>
                <a:spcPct val="100000"/>
              </a:lnSpc>
              <a:spcBef>
                <a:spcPts val="0"/>
              </a:spcBef>
              <a:spcAft>
                <a:spcPts val="0"/>
              </a:spcAft>
              <a:buClr>
                <a:schemeClr val="dk1"/>
              </a:buClr>
              <a:buSzPts val="1100"/>
              <a:buFont typeface="Arial"/>
              <a:buNone/>
            </a:pPr>
            <a:r>
              <a:rPr b="1" lang="es" sz="1700" u="sng">
                <a:solidFill>
                  <a:srgbClr val="FF0000"/>
                </a:solidFill>
                <a:highlight>
                  <a:srgbClr val="00FF00"/>
                </a:highlight>
              </a:rPr>
              <a:t>IMPORTANTE:</a:t>
            </a:r>
            <a:r>
              <a:rPr lang="es"/>
              <a:t> </a:t>
            </a:r>
            <a:r>
              <a:rPr b="1" lang="es">
                <a:solidFill>
                  <a:srgbClr val="000000"/>
                </a:solidFill>
              </a:rPr>
              <a:t>La «clave de admisión» se tiene que conservar para presentar reclamación, si hace falta.</a:t>
            </a:r>
            <a:endParaRPr b="1" sz="1700" u="sng">
              <a:solidFill>
                <a:srgbClr val="000000"/>
              </a:solidFill>
              <a:highlight>
                <a:srgbClr val="FFFF00"/>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52" name="Shape 152"/>
        <p:cNvGrpSpPr/>
        <p:nvPr/>
      </p:nvGrpSpPr>
      <p:grpSpPr>
        <a:xfrm>
          <a:off x="0" y="0"/>
          <a:ext cx="0" cy="0"/>
          <a:chOff x="0" y="0"/>
          <a:chExt cx="0" cy="0"/>
        </a:xfrm>
      </p:grpSpPr>
      <p:sp>
        <p:nvSpPr>
          <p:cNvPr id="153" name="Google Shape;153;p28"/>
          <p:cNvSpPr txBox="1"/>
          <p:nvPr>
            <p:ph type="title"/>
          </p:nvPr>
        </p:nvSpPr>
        <p:spPr>
          <a:xfrm>
            <a:off x="311700" y="133300"/>
            <a:ext cx="8520600" cy="87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a:solidFill>
                  <a:srgbClr val="0000FF"/>
                </a:solidFill>
                <a:latin typeface="Griffy"/>
                <a:ea typeface="Griffy"/>
                <a:cs typeface="Griffy"/>
                <a:sym typeface="Griffy"/>
              </a:rPr>
              <a:t>¿QUÉ HAGO CUANDO YA TENGO LA CLAVE DE ADMISIÓN?</a:t>
            </a:r>
            <a:endParaRPr b="1">
              <a:solidFill>
                <a:srgbClr val="0000FF"/>
              </a:solidFill>
              <a:latin typeface="Griffy"/>
              <a:ea typeface="Griffy"/>
              <a:cs typeface="Griffy"/>
              <a:sym typeface="Griffy"/>
            </a:endParaRPr>
          </a:p>
          <a:p>
            <a:pPr indent="0" lvl="0" marL="0" rtl="0" algn="l">
              <a:spcBef>
                <a:spcPts val="0"/>
              </a:spcBef>
              <a:spcAft>
                <a:spcPts val="0"/>
              </a:spcAft>
              <a:buNone/>
            </a:pPr>
            <a:r>
              <a:t/>
            </a:r>
            <a:endParaRPr sz="2300"/>
          </a:p>
          <a:p>
            <a:pPr indent="0" lvl="0" marL="0" rtl="0" algn="just">
              <a:spcBef>
                <a:spcPts val="0"/>
              </a:spcBef>
              <a:spcAft>
                <a:spcPts val="0"/>
              </a:spcAft>
              <a:buNone/>
            </a:pPr>
            <a:r>
              <a:rPr lang="es" sz="2300"/>
              <a:t>1.- Con la numeración generada de &lt;clave de admisión&gt;  se pasa a otra dirección electrónica para realizar la solicitud de petición de plaza.</a:t>
            </a:r>
            <a:endParaRPr sz="2300"/>
          </a:p>
          <a:p>
            <a:pPr indent="0" lvl="0" marL="0" rtl="0" algn="just">
              <a:spcBef>
                <a:spcPts val="0"/>
              </a:spcBef>
              <a:spcAft>
                <a:spcPts val="0"/>
              </a:spcAft>
              <a:buNone/>
            </a:pPr>
            <a:r>
              <a:t/>
            </a:r>
            <a:endParaRPr sz="2300"/>
          </a:p>
          <a:p>
            <a:pPr indent="0" lvl="0" marL="0" rtl="0" algn="just">
              <a:spcBef>
                <a:spcPts val="0"/>
              </a:spcBef>
              <a:spcAft>
                <a:spcPts val="0"/>
              </a:spcAft>
              <a:buNone/>
            </a:pPr>
            <a:r>
              <a:rPr lang="es" sz="2300"/>
              <a:t>2.- Introducir la numeración generada y comenzar con el proceso de SOLICITUD DE ADMISIÓN: </a:t>
            </a:r>
            <a:r>
              <a:rPr lang="es" sz="2300" u="sng">
                <a:solidFill>
                  <a:schemeClr val="hlink"/>
                </a:solidFill>
                <a:hlinkClick r:id="rId3"/>
              </a:rPr>
              <a:t>https://portal.edu.gva.es/telematricula/es/inicia-proceso-de-admision/</a:t>
            </a:r>
            <a:endParaRPr sz="23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57" name="Shape 157"/>
        <p:cNvGrpSpPr/>
        <p:nvPr/>
      </p:nvGrpSpPr>
      <p:grpSpPr>
        <a:xfrm>
          <a:off x="0" y="0"/>
          <a:ext cx="0" cy="0"/>
          <a:chOff x="0" y="0"/>
          <a:chExt cx="0" cy="0"/>
        </a:xfrm>
      </p:grpSpPr>
      <p:sp>
        <p:nvSpPr>
          <p:cNvPr id="158" name="Google Shape;158;p29"/>
          <p:cNvSpPr txBox="1"/>
          <p:nvPr>
            <p:ph type="title"/>
          </p:nvPr>
        </p:nvSpPr>
        <p:spPr>
          <a:xfrm>
            <a:off x="311700" y="445025"/>
            <a:ext cx="8520600" cy="96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2700">
                <a:solidFill>
                  <a:srgbClr val="0000FF"/>
                </a:solidFill>
                <a:latin typeface="Griffy"/>
                <a:ea typeface="Griffy"/>
                <a:cs typeface="Griffy"/>
                <a:sym typeface="Griffy"/>
              </a:rPr>
              <a:t>¿QUÉ HAGO SI TENGO PASAPORTE O NO TENGO MEDIOS TÉCNICOS?</a:t>
            </a:r>
            <a:endParaRPr b="1" sz="2700">
              <a:solidFill>
                <a:srgbClr val="0000FF"/>
              </a:solidFill>
              <a:latin typeface="Griffy"/>
              <a:ea typeface="Griffy"/>
              <a:cs typeface="Griffy"/>
              <a:sym typeface="Griffy"/>
            </a:endParaRPr>
          </a:p>
        </p:txBody>
      </p:sp>
      <p:sp>
        <p:nvSpPr>
          <p:cNvPr id="159" name="Google Shape;159;p29"/>
          <p:cNvSpPr txBox="1"/>
          <p:nvPr>
            <p:ph idx="1" type="body"/>
          </p:nvPr>
        </p:nvSpPr>
        <p:spPr>
          <a:xfrm>
            <a:off x="311700" y="1913925"/>
            <a:ext cx="8520600" cy="301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2200">
                <a:solidFill>
                  <a:srgbClr val="000000"/>
                </a:solidFill>
              </a:rPr>
              <a:t>Ante cualquier duda, contacte con el centro</a:t>
            </a:r>
            <a:endParaRPr b="1" sz="2200">
              <a:solidFill>
                <a:srgbClr val="000000"/>
              </a:solidFill>
            </a:endParaRPr>
          </a:p>
          <a:p>
            <a:pPr indent="0" lvl="0" marL="0" rtl="0" algn="ctr">
              <a:spcBef>
                <a:spcPts val="1600"/>
              </a:spcBef>
              <a:spcAft>
                <a:spcPts val="0"/>
              </a:spcAft>
              <a:buNone/>
            </a:pPr>
            <a:r>
              <a:rPr b="1" lang="es" sz="2200">
                <a:solidFill>
                  <a:srgbClr val="000000"/>
                </a:solidFill>
              </a:rPr>
              <a:t>EMAIL: </a:t>
            </a:r>
            <a:r>
              <a:rPr b="1" lang="es" sz="2200" u="sng">
                <a:solidFill>
                  <a:srgbClr val="000000"/>
                </a:solidFill>
                <a:hlinkClick r:id="rId3">
                  <a:extLst>
                    <a:ext uri="{A12FA001-AC4F-418D-AE19-62706E023703}">
                      <ahyp:hlinkClr val="tx"/>
                    </a:ext>
                  </a:extLst>
                </a:hlinkClick>
              </a:rPr>
              <a:t>46017729@edu.gva.es</a:t>
            </a:r>
            <a:endParaRPr b="1" sz="2200">
              <a:solidFill>
                <a:srgbClr val="000000"/>
              </a:solidFill>
            </a:endParaRPr>
          </a:p>
          <a:p>
            <a:pPr indent="0" lvl="0" marL="0" rtl="0" algn="ctr">
              <a:spcBef>
                <a:spcPts val="1600"/>
              </a:spcBef>
              <a:spcAft>
                <a:spcPts val="0"/>
              </a:spcAft>
              <a:buNone/>
            </a:pPr>
            <a:r>
              <a:rPr b="1" lang="es" sz="2200">
                <a:solidFill>
                  <a:srgbClr val="000000"/>
                </a:solidFill>
              </a:rPr>
              <a:t>TELÉFONO (de 9 a 13 h.) 96 256 52 90</a:t>
            </a:r>
            <a:endParaRPr b="1" sz="2200">
              <a:solidFill>
                <a:srgbClr val="000000"/>
              </a:solidFill>
            </a:endParaRPr>
          </a:p>
          <a:p>
            <a:pPr indent="0" lvl="0" marL="0" rtl="0" algn="ctr">
              <a:spcBef>
                <a:spcPts val="1600"/>
              </a:spcBef>
              <a:spcAft>
                <a:spcPts val="0"/>
              </a:spcAft>
              <a:buNone/>
            </a:pPr>
            <a:r>
              <a:rPr b="1" lang="es" sz="2200">
                <a:solidFill>
                  <a:srgbClr val="000000"/>
                </a:solidFill>
              </a:rPr>
              <a:t>Atenderemos presencialmente con cita previa.</a:t>
            </a:r>
            <a:endParaRPr b="1" sz="2200">
              <a:solidFill>
                <a:srgbClr val="000000"/>
              </a:solidFill>
            </a:endParaRPr>
          </a:p>
          <a:p>
            <a:pPr indent="0" lvl="0" marL="0" rtl="0" algn="l">
              <a:spcBef>
                <a:spcPts val="1600"/>
              </a:spcBef>
              <a:spcAft>
                <a:spcPts val="1600"/>
              </a:spcAft>
              <a:buNone/>
            </a:pPr>
            <a:r>
              <a:t/>
            </a:r>
            <a:endParaRPr b="1">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63" name="Shape 163"/>
        <p:cNvGrpSpPr/>
        <p:nvPr/>
      </p:nvGrpSpPr>
      <p:grpSpPr>
        <a:xfrm>
          <a:off x="0" y="0"/>
          <a:ext cx="0" cy="0"/>
          <a:chOff x="0" y="0"/>
          <a:chExt cx="0" cy="0"/>
        </a:xfrm>
      </p:grpSpPr>
      <p:sp>
        <p:nvSpPr>
          <p:cNvPr id="164" name="Google Shape;164;p30"/>
          <p:cNvSpPr txBox="1"/>
          <p:nvPr>
            <p:ph type="title"/>
          </p:nvPr>
        </p:nvSpPr>
        <p:spPr>
          <a:xfrm>
            <a:off x="311700" y="148375"/>
            <a:ext cx="8520600" cy="9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2600">
                <a:latin typeface="Griffy"/>
                <a:ea typeface="Griffy"/>
                <a:cs typeface="Griffy"/>
                <a:sym typeface="Griffy"/>
              </a:rPr>
              <a:t>RELLENAR LA SOLICITUD TRAS HABER OBTENIDO LA “CLAVE DE ADMISIÓN”</a:t>
            </a:r>
            <a:endParaRPr b="1" sz="2600">
              <a:latin typeface="Griffy"/>
              <a:ea typeface="Griffy"/>
              <a:cs typeface="Griffy"/>
              <a:sym typeface="Griffy"/>
            </a:endParaRPr>
          </a:p>
        </p:txBody>
      </p:sp>
      <p:sp>
        <p:nvSpPr>
          <p:cNvPr id="165" name="Google Shape;165;p30"/>
          <p:cNvSpPr txBox="1"/>
          <p:nvPr>
            <p:ph idx="1" type="body"/>
          </p:nvPr>
        </p:nvSpPr>
        <p:spPr>
          <a:xfrm>
            <a:off x="311700" y="1278625"/>
            <a:ext cx="8595900" cy="33066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700"/>
              <a:t>1. El modelo de solicitud para cada enseñanza, al que se accede desde la página web de la Conselleria de Educación, Cultura y Deporte, una vez obtenida la «clave de admisión», incluirá los siguientes apartados:</a:t>
            </a:r>
            <a:endParaRPr sz="1700"/>
          </a:p>
          <a:p>
            <a:pPr indent="0" lvl="0" marL="0" rtl="0" algn="just">
              <a:spcBef>
                <a:spcPts val="1600"/>
              </a:spcBef>
              <a:spcAft>
                <a:spcPts val="0"/>
              </a:spcAft>
              <a:buNone/>
            </a:pPr>
            <a:r>
              <a:rPr lang="es" sz="1700"/>
              <a:t>a) Identificación de la persona solicitante. </a:t>
            </a:r>
            <a:endParaRPr sz="1700"/>
          </a:p>
          <a:p>
            <a:pPr indent="0" lvl="0" marL="0" rtl="0" algn="just">
              <a:spcBef>
                <a:spcPts val="1600"/>
              </a:spcBef>
              <a:spcAft>
                <a:spcPts val="0"/>
              </a:spcAft>
              <a:buNone/>
            </a:pPr>
            <a:r>
              <a:rPr lang="es" sz="1700"/>
              <a:t>b) Identificación del alumno o alumna para el/la que se solicita plaza.</a:t>
            </a:r>
            <a:endParaRPr sz="1700"/>
          </a:p>
          <a:p>
            <a:pPr indent="0" lvl="0" marL="0" rtl="0" algn="just">
              <a:spcBef>
                <a:spcPts val="1600"/>
              </a:spcBef>
              <a:spcAft>
                <a:spcPts val="0"/>
              </a:spcAft>
              <a:buNone/>
            </a:pPr>
            <a:r>
              <a:rPr lang="es" sz="1700"/>
              <a:t>c) Si es el caso, hacer constar la existencia de hermanos.</a:t>
            </a:r>
            <a:endParaRPr sz="1700"/>
          </a:p>
          <a:p>
            <a:pPr indent="0" lvl="0" marL="0" rtl="0" algn="just">
              <a:spcBef>
                <a:spcPts val="1600"/>
              </a:spcBef>
              <a:spcAft>
                <a:spcPts val="0"/>
              </a:spcAft>
              <a:buNone/>
            </a:pPr>
            <a:r>
              <a:rPr lang="es" sz="1700"/>
              <a:t>d) Si es el caso, constar el deseo de agrupar solicitudes (parto múltiple).</a:t>
            </a:r>
            <a:endParaRPr sz="1700"/>
          </a:p>
          <a:p>
            <a:pPr indent="0" lvl="0" marL="0" rtl="0" algn="just">
              <a:spcBef>
                <a:spcPts val="1600"/>
              </a:spcBef>
              <a:spcAft>
                <a:spcPts val="0"/>
              </a:spcAft>
              <a:buNone/>
            </a:pPr>
            <a:r>
              <a:t/>
            </a:r>
            <a:endParaRPr sz="1700"/>
          </a:p>
          <a:p>
            <a:pPr indent="0" lvl="0" marL="0" rtl="0" algn="just">
              <a:spcBef>
                <a:spcPts val="1600"/>
              </a:spcBef>
              <a:spcAft>
                <a:spcPts val="0"/>
              </a:spcAft>
              <a:buNone/>
            </a:pPr>
            <a:r>
              <a:t/>
            </a:r>
            <a:endParaRPr sz="1700"/>
          </a:p>
          <a:p>
            <a:pPr indent="0" lvl="0" marL="0" rtl="0" algn="just">
              <a:spcBef>
                <a:spcPts val="1600"/>
              </a:spcBef>
              <a:spcAft>
                <a:spcPts val="0"/>
              </a:spcAft>
              <a:buNone/>
            </a:pPr>
            <a:r>
              <a:t/>
            </a:r>
            <a:endParaRPr sz="1700"/>
          </a:p>
          <a:p>
            <a:pPr indent="0" lvl="0" marL="0" rtl="0" algn="just">
              <a:spcBef>
                <a:spcPts val="1600"/>
              </a:spcBef>
              <a:spcAft>
                <a:spcPts val="1600"/>
              </a:spcAft>
              <a:buNone/>
            </a:pPr>
            <a:r>
              <a:t/>
            </a:r>
            <a:endParaRPr b="1" sz="1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69" name="Shape 169"/>
        <p:cNvGrpSpPr/>
        <p:nvPr/>
      </p:nvGrpSpPr>
      <p:grpSpPr>
        <a:xfrm>
          <a:off x="0" y="0"/>
          <a:ext cx="0" cy="0"/>
          <a:chOff x="0" y="0"/>
          <a:chExt cx="0" cy="0"/>
        </a:xfrm>
      </p:grpSpPr>
      <p:sp>
        <p:nvSpPr>
          <p:cNvPr id="170" name="Google Shape;170;p31"/>
          <p:cNvSpPr txBox="1"/>
          <p:nvPr>
            <p:ph idx="1" type="body"/>
          </p:nvPr>
        </p:nvSpPr>
        <p:spPr>
          <a:xfrm>
            <a:off x="311700" y="531600"/>
            <a:ext cx="8520600" cy="4979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700"/>
              <a:t>e) Marcar la casilla si la solicitud se debe a un cambio de localidad de la residencia de la unidad familiar.</a:t>
            </a:r>
            <a:endParaRPr sz="1700"/>
          </a:p>
          <a:p>
            <a:pPr indent="0" lvl="0" marL="0" rtl="0" algn="just">
              <a:spcBef>
                <a:spcPts val="1600"/>
              </a:spcBef>
              <a:spcAft>
                <a:spcPts val="0"/>
              </a:spcAft>
              <a:buNone/>
            </a:pPr>
            <a:r>
              <a:rPr lang="es" sz="1700"/>
              <a:t>f</a:t>
            </a:r>
            <a:r>
              <a:rPr lang="es" sz="1700"/>
              <a:t>) Identificación de los miembros de la unidad familiar</a:t>
            </a:r>
            <a:endParaRPr sz="1700"/>
          </a:p>
          <a:p>
            <a:pPr indent="0" lvl="0" marL="0" rtl="0" algn="just">
              <a:spcBef>
                <a:spcPts val="1600"/>
              </a:spcBef>
              <a:spcAft>
                <a:spcPts val="0"/>
              </a:spcAft>
              <a:buNone/>
            </a:pPr>
            <a:r>
              <a:rPr lang="es" sz="1700"/>
              <a:t>g) En los casos en que se produzca la existencia de no convivencia de los progenitores por motivos de separación, divorcio, nulidad rellenar la casilla pertinente.</a:t>
            </a:r>
            <a:endParaRPr sz="1700"/>
          </a:p>
          <a:p>
            <a:pPr indent="0" lvl="0" marL="0" rtl="0" algn="just">
              <a:spcBef>
                <a:spcPts val="1600"/>
              </a:spcBef>
              <a:spcAft>
                <a:spcPts val="0"/>
              </a:spcAft>
              <a:buNone/>
            </a:pPr>
            <a:r>
              <a:rPr lang="es" sz="1700"/>
              <a:t>h) Autorización a la Administración educativa para la obtención de los datos correspondientes a la renta familiar a través de la Agencia Estatal de Administración Tributaria (AEAT)</a:t>
            </a:r>
            <a:endParaRPr sz="1700"/>
          </a:p>
          <a:p>
            <a:pPr indent="0" lvl="0" marL="0" rtl="0" algn="just">
              <a:spcBef>
                <a:spcPts val="1600"/>
              </a:spcBef>
              <a:spcAft>
                <a:spcPts val="1600"/>
              </a:spcAft>
              <a:buClr>
                <a:schemeClr val="dk1"/>
              </a:buClr>
              <a:buSzPts val="1100"/>
              <a:buFont typeface="Arial"/>
              <a:buNone/>
            </a:pPr>
            <a:r>
              <a:rPr lang="es" sz="1700"/>
              <a:t>i) Nivel educativo solicitado</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00"/>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4200">
                <a:latin typeface="Fontdiner Swanky"/>
                <a:ea typeface="Fontdiner Swanky"/>
                <a:cs typeface="Fontdiner Swanky"/>
                <a:sym typeface="Fontdiner Swanky"/>
              </a:rPr>
              <a:t>¡BIENVENIDOS!</a:t>
            </a:r>
            <a:endParaRPr sz="4200">
              <a:latin typeface="Fontdiner Swanky"/>
              <a:ea typeface="Fontdiner Swanky"/>
              <a:cs typeface="Fontdiner Swanky"/>
              <a:sym typeface="Fontdiner Swanky"/>
            </a:endParaRPr>
          </a:p>
        </p:txBody>
      </p:sp>
      <p:pic>
        <p:nvPicPr>
          <p:cNvPr id="63" name="Google Shape;63;p14"/>
          <p:cNvPicPr preferRelativeResize="0"/>
          <p:nvPr/>
        </p:nvPicPr>
        <p:blipFill rotWithShape="1">
          <a:blip r:embed="rId3">
            <a:alphaModFix/>
          </a:blip>
          <a:srcRect b="16242" l="0" r="0" t="25419"/>
          <a:stretch/>
        </p:blipFill>
        <p:spPr>
          <a:xfrm>
            <a:off x="994100" y="1477750"/>
            <a:ext cx="6858000" cy="30006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p:tgtEl>
                                          <p:spTgt spid="62"/>
                                        </p:tgtEl>
                                        <p:attrNameLst>
                                          <p:attrName>ppt_w</p:attrName>
                                        </p:attrNameLst>
                                      </p:cBhvr>
                                      <p:tavLst>
                                        <p:tav fmla="" tm="0">
                                          <p:val>
                                            <p:strVal val="0"/>
                                          </p:val>
                                        </p:tav>
                                        <p:tav fmla="" tm="100000">
                                          <p:val>
                                            <p:strVal val="#ppt_w"/>
                                          </p:val>
                                        </p:tav>
                                      </p:tavLst>
                                    </p:anim>
                                    <p:anim calcmode="lin" valueType="num">
                                      <p:cBhvr additive="base">
                                        <p:cTn dur="1000"/>
                                        <p:tgtEl>
                                          <p:spTgt spid="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74" name="Shape 174"/>
        <p:cNvGrpSpPr/>
        <p:nvPr/>
      </p:nvGrpSpPr>
      <p:grpSpPr>
        <a:xfrm>
          <a:off x="0" y="0"/>
          <a:ext cx="0" cy="0"/>
          <a:chOff x="0" y="0"/>
          <a:chExt cx="0" cy="0"/>
        </a:xfrm>
      </p:grpSpPr>
      <p:sp>
        <p:nvSpPr>
          <p:cNvPr id="175" name="Google Shape;175;p32"/>
          <p:cNvSpPr txBox="1"/>
          <p:nvPr>
            <p:ph idx="1" type="body"/>
          </p:nvPr>
        </p:nvSpPr>
        <p:spPr>
          <a:xfrm>
            <a:off x="311700" y="189450"/>
            <a:ext cx="8520600" cy="5321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sz="1700"/>
          </a:p>
          <a:p>
            <a:pPr indent="0" lvl="0" marL="0" rtl="0" algn="just">
              <a:spcBef>
                <a:spcPts val="1600"/>
              </a:spcBef>
              <a:spcAft>
                <a:spcPts val="0"/>
              </a:spcAft>
              <a:buNone/>
            </a:pPr>
            <a:r>
              <a:rPr lang="es" sz="1700"/>
              <a:t>j) Circunstancias alegadas </a:t>
            </a:r>
            <a:endParaRPr sz="1700"/>
          </a:p>
          <a:p>
            <a:pPr indent="0" lvl="0" marL="0" rtl="0" algn="just">
              <a:spcBef>
                <a:spcPts val="1600"/>
              </a:spcBef>
              <a:spcAft>
                <a:spcPts val="0"/>
              </a:spcAft>
              <a:buNone/>
            </a:pPr>
            <a:r>
              <a:rPr lang="es" sz="1700"/>
              <a:t>k) Declaración responsable de que las circunstancias alegadas se ajustan a la realidad. </a:t>
            </a:r>
            <a:endParaRPr sz="1700"/>
          </a:p>
          <a:p>
            <a:pPr indent="0" lvl="0" marL="0" rtl="0" algn="just">
              <a:spcBef>
                <a:spcPts val="1600"/>
              </a:spcBef>
              <a:spcAft>
                <a:spcPts val="0"/>
              </a:spcAft>
              <a:buNone/>
            </a:pPr>
            <a:r>
              <a:rPr lang="es" sz="1700"/>
              <a:t>l) En el caso de alumnado procedente de centros no sostenidos con fondos públicos o de fuera de la Comunitat Valenciana, se hará constar el compromiso de aportar la baja del centro anterior en el momento de la matrícula.</a:t>
            </a:r>
            <a:endParaRPr sz="1700"/>
          </a:p>
          <a:p>
            <a:pPr indent="0" lvl="0" marL="0" rtl="0" algn="just">
              <a:spcBef>
                <a:spcPts val="1600"/>
              </a:spcBef>
              <a:spcAft>
                <a:spcPts val="0"/>
              </a:spcAft>
              <a:buNone/>
            </a:pPr>
            <a:r>
              <a:rPr lang="es" sz="1700"/>
              <a:t>m) Centros solicitados, </a:t>
            </a:r>
            <a:r>
              <a:rPr b="1" lang="es" sz="1700" u="sng"/>
              <a:t>hasta un máximo de veinte</a:t>
            </a:r>
            <a:r>
              <a:rPr lang="es" sz="1700"/>
              <a:t>, ordenados según criterio de preferencia. </a:t>
            </a:r>
            <a:endParaRPr sz="1700"/>
          </a:p>
          <a:p>
            <a:pPr indent="0" lvl="0" marL="0" rtl="0" algn="just">
              <a:spcBef>
                <a:spcPts val="1600"/>
              </a:spcBef>
              <a:spcAft>
                <a:spcPts val="0"/>
              </a:spcAft>
              <a:buNone/>
            </a:pPr>
            <a:r>
              <a:rPr lang="es" sz="1700"/>
              <a:t>n) Correo electrónico, en el que recibirá la información necesaria para acceder a la consulta del resultado del procedimiento de admisión. </a:t>
            </a:r>
            <a:endParaRPr sz="1700"/>
          </a:p>
          <a:p>
            <a:pPr indent="0" lvl="0" marL="0" rtl="0" algn="just">
              <a:spcBef>
                <a:spcPts val="1600"/>
              </a:spcBef>
              <a:spcAft>
                <a:spcPts val="0"/>
              </a:spcAft>
              <a:buNone/>
            </a:pPr>
            <a:r>
              <a:t/>
            </a:r>
            <a:endParaRPr sz="1700"/>
          </a:p>
          <a:p>
            <a:pPr indent="0" lvl="0" marL="0" rtl="0" algn="just">
              <a:spcBef>
                <a:spcPts val="1600"/>
              </a:spcBef>
              <a:spcAft>
                <a:spcPts val="1600"/>
              </a:spcAft>
              <a:buNone/>
            </a:pPr>
            <a:r>
              <a:t/>
            </a:r>
            <a:endParaRPr b="1" sz="1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79" name="Shape 179"/>
        <p:cNvGrpSpPr/>
        <p:nvPr/>
      </p:nvGrpSpPr>
      <p:grpSpPr>
        <a:xfrm>
          <a:off x="0" y="0"/>
          <a:ext cx="0" cy="0"/>
          <a:chOff x="0" y="0"/>
          <a:chExt cx="0" cy="0"/>
        </a:xfrm>
      </p:grpSpPr>
      <p:sp>
        <p:nvSpPr>
          <p:cNvPr id="180" name="Google Shape;18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PUBLICACIÓN DE RESULTADOS</a:t>
            </a:r>
            <a:endParaRPr/>
          </a:p>
        </p:txBody>
      </p:sp>
      <p:sp>
        <p:nvSpPr>
          <p:cNvPr id="181" name="Google Shape;181;p33"/>
          <p:cNvSpPr txBox="1"/>
          <p:nvPr>
            <p:ph idx="1" type="body"/>
          </p:nvPr>
        </p:nvSpPr>
        <p:spPr>
          <a:xfrm>
            <a:off x="311700" y="1293050"/>
            <a:ext cx="8520600" cy="3764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t>1. La publicación de los resultados provisionales y definitivos se realizará en los plazos establecidos al efecto.</a:t>
            </a:r>
            <a:endParaRPr/>
          </a:p>
          <a:p>
            <a:pPr indent="0" lvl="0" marL="0" rtl="0" algn="just">
              <a:spcBef>
                <a:spcPts val="1600"/>
              </a:spcBef>
              <a:spcAft>
                <a:spcPts val="0"/>
              </a:spcAft>
              <a:buNone/>
            </a:pPr>
            <a:r>
              <a:t/>
            </a:r>
            <a:endParaRPr/>
          </a:p>
          <a:p>
            <a:pPr indent="0" lvl="0" marL="0" rtl="0" algn="just">
              <a:spcBef>
                <a:spcPts val="1600"/>
              </a:spcBef>
              <a:spcAft>
                <a:spcPts val="1600"/>
              </a:spcAft>
              <a:buNone/>
            </a:pPr>
            <a:r>
              <a:rPr lang="es"/>
              <a:t> 2. Las personas participantes en el proceso recibirán la comunicación del resultado a través de la dirección de correo electrónico que hayan indicado en su solicitud. También podrán conocer el resultado a través de la «Secretaría Digital», a la que se accederá desde www.telematricula.es.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FF"/>
        </a:solidFill>
      </p:bgPr>
    </p:bg>
    <p:spTree>
      <p:nvGrpSpPr>
        <p:cNvPr id="185" name="Shape 185"/>
        <p:cNvGrpSpPr/>
        <p:nvPr/>
      </p:nvGrpSpPr>
      <p:grpSpPr>
        <a:xfrm>
          <a:off x="0" y="0"/>
          <a:ext cx="0" cy="0"/>
          <a:chOff x="0" y="0"/>
          <a:chExt cx="0" cy="0"/>
        </a:xfrm>
      </p:grpSpPr>
      <p:sp>
        <p:nvSpPr>
          <p:cNvPr id="186" name="Google Shape;186;p34"/>
          <p:cNvSpPr txBox="1"/>
          <p:nvPr>
            <p:ph idx="1" type="body"/>
          </p:nvPr>
        </p:nvSpPr>
        <p:spPr>
          <a:xfrm>
            <a:off x="277325" y="863538"/>
            <a:ext cx="2895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s" sz="3700">
                <a:solidFill>
                  <a:srgbClr val="000000"/>
                </a:solidFill>
                <a:latin typeface="Bubblegum Sans"/>
                <a:ea typeface="Bubblegum Sans"/>
                <a:cs typeface="Bubblegum Sans"/>
                <a:sym typeface="Bubblegum Sans"/>
              </a:rPr>
              <a:t>CRITERIOS DE BAREMACIÓN</a:t>
            </a:r>
            <a:endParaRPr b="1" sz="3700">
              <a:solidFill>
                <a:srgbClr val="000000"/>
              </a:solidFill>
              <a:latin typeface="Bubblegum Sans"/>
              <a:ea typeface="Bubblegum Sans"/>
              <a:cs typeface="Bubblegum Sans"/>
              <a:sym typeface="Bubblegum Sans"/>
            </a:endParaRPr>
          </a:p>
        </p:txBody>
      </p:sp>
      <p:pic>
        <p:nvPicPr>
          <p:cNvPr id="187" name="Google Shape;187;p34"/>
          <p:cNvPicPr preferRelativeResize="0"/>
          <p:nvPr/>
        </p:nvPicPr>
        <p:blipFill>
          <a:blip r:embed="rId3">
            <a:alphaModFix/>
          </a:blip>
          <a:stretch>
            <a:fillRect/>
          </a:stretch>
        </p:blipFill>
        <p:spPr>
          <a:xfrm>
            <a:off x="3510941" y="576237"/>
            <a:ext cx="5321364" cy="39910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91" name="Shape 191"/>
        <p:cNvGrpSpPr/>
        <p:nvPr/>
      </p:nvGrpSpPr>
      <p:grpSpPr>
        <a:xfrm>
          <a:off x="0" y="0"/>
          <a:ext cx="0" cy="0"/>
          <a:chOff x="0" y="0"/>
          <a:chExt cx="0" cy="0"/>
        </a:xfrm>
      </p:grpSpPr>
      <p:sp>
        <p:nvSpPr>
          <p:cNvPr id="192" name="Google Shape;192;p35"/>
          <p:cNvSpPr txBox="1"/>
          <p:nvPr>
            <p:ph idx="1" type="body"/>
          </p:nvPr>
        </p:nvSpPr>
        <p:spPr>
          <a:xfrm>
            <a:off x="209950" y="653300"/>
            <a:ext cx="8483700" cy="21678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b="1" i="1" lang="es" sz="1400">
                <a:solidFill>
                  <a:srgbClr val="333333"/>
                </a:solidFill>
              </a:rPr>
              <a:t>1. HERMANOS: 15 PUNTOS</a:t>
            </a:r>
            <a:endParaRPr b="1" i="1" sz="1400">
              <a:solidFill>
                <a:srgbClr val="333333"/>
              </a:solidFill>
            </a:endParaRPr>
          </a:p>
          <a:p>
            <a:pPr indent="0" lvl="0" marL="0" rtl="0" algn="just">
              <a:lnSpc>
                <a:spcPct val="100000"/>
              </a:lnSpc>
              <a:spcBef>
                <a:spcPts val="0"/>
              </a:spcBef>
              <a:spcAft>
                <a:spcPts val="0"/>
              </a:spcAft>
              <a:buClr>
                <a:schemeClr val="dk1"/>
              </a:buClr>
              <a:buSzPts val="1100"/>
              <a:buFont typeface="Arial"/>
              <a:buNone/>
            </a:pPr>
            <a:r>
              <a:t/>
            </a:r>
            <a:endParaRPr sz="1100">
              <a:solidFill>
                <a:srgbClr val="333333"/>
              </a:solidFill>
            </a:endParaRPr>
          </a:p>
          <a:p>
            <a:pPr indent="0" lvl="0" marL="0" rtl="0" algn="just">
              <a:lnSpc>
                <a:spcPct val="100000"/>
              </a:lnSpc>
              <a:spcBef>
                <a:spcPts val="0"/>
              </a:spcBef>
              <a:spcAft>
                <a:spcPts val="0"/>
              </a:spcAft>
              <a:buClr>
                <a:schemeClr val="dk1"/>
              </a:buClr>
              <a:buSzPts val="1100"/>
              <a:buFont typeface="Arial"/>
              <a:buNone/>
            </a:pPr>
            <a:r>
              <a:rPr lang="es" sz="1200">
                <a:solidFill>
                  <a:srgbClr val="333333"/>
                </a:solidFill>
              </a:rPr>
              <a:t>Por cada hermano matriculado en el centro, siempre que cursen enseñanzas sostenidas totalmente con fondos públicos.</a:t>
            </a:r>
            <a:endParaRPr sz="1200">
              <a:solidFill>
                <a:srgbClr val="333333"/>
              </a:solidFill>
            </a:endParaRPr>
          </a:p>
          <a:p>
            <a:pPr indent="0" lvl="0" marL="0" rtl="0" algn="just">
              <a:lnSpc>
                <a:spcPct val="100000"/>
              </a:lnSpc>
              <a:spcBef>
                <a:spcPts val="0"/>
              </a:spcBef>
              <a:spcAft>
                <a:spcPts val="0"/>
              </a:spcAft>
              <a:buClr>
                <a:schemeClr val="dk1"/>
              </a:buClr>
              <a:buSzPts val="1100"/>
              <a:buFont typeface="Arial"/>
              <a:buNone/>
            </a:pPr>
            <a:r>
              <a:t/>
            </a:r>
            <a:endParaRPr sz="1100" u="sng">
              <a:solidFill>
                <a:srgbClr val="333333"/>
              </a:solidFill>
            </a:endParaRPr>
          </a:p>
          <a:p>
            <a:pPr indent="0" lvl="0" marL="0" rtl="0" algn="just">
              <a:lnSpc>
                <a:spcPct val="100000"/>
              </a:lnSpc>
              <a:spcBef>
                <a:spcPts val="0"/>
              </a:spcBef>
              <a:spcAft>
                <a:spcPts val="0"/>
              </a:spcAft>
              <a:buClr>
                <a:schemeClr val="dk1"/>
              </a:buClr>
              <a:buSzPts val="1100"/>
              <a:buFont typeface="Arial"/>
              <a:buNone/>
            </a:pPr>
            <a:r>
              <a:rPr lang="es" sz="1200" u="sng">
                <a:solidFill>
                  <a:srgbClr val="333333"/>
                </a:solidFill>
              </a:rPr>
              <a:t>Documentación a aportar:</a:t>
            </a:r>
            <a:endParaRPr sz="1200" u="sng">
              <a:solidFill>
                <a:srgbClr val="333333"/>
              </a:solidFill>
            </a:endParaRPr>
          </a:p>
          <a:p>
            <a:pPr indent="0" lvl="0" marL="0" rtl="0" algn="just">
              <a:lnSpc>
                <a:spcPct val="100000"/>
              </a:lnSpc>
              <a:spcBef>
                <a:spcPts val="0"/>
              </a:spcBef>
              <a:spcAft>
                <a:spcPts val="0"/>
              </a:spcAft>
              <a:buClr>
                <a:schemeClr val="dk1"/>
              </a:buClr>
              <a:buSzPts val="1100"/>
              <a:buFont typeface="Arial"/>
              <a:buNone/>
            </a:pPr>
            <a:r>
              <a:rPr lang="es" sz="1200">
                <a:solidFill>
                  <a:srgbClr val="333333"/>
                </a:solidFill>
              </a:rPr>
              <a:t>Si los apellidos no son coincidentes, se acreditará la relación mediante el libro de familia, certificado del registro civil o sentencia por la que se adjudique la tutela.</a:t>
            </a:r>
            <a:endParaRPr sz="1200">
              <a:solidFill>
                <a:srgbClr val="333333"/>
              </a:solidFill>
            </a:endParaRPr>
          </a:p>
          <a:p>
            <a:pPr indent="0" lvl="0" marL="0" rtl="0" algn="ctr">
              <a:spcBef>
                <a:spcPts val="0"/>
              </a:spcBef>
              <a:spcAft>
                <a:spcPts val="1600"/>
              </a:spcAft>
              <a:buNone/>
            </a:pPr>
            <a:r>
              <a:t/>
            </a:r>
            <a:endParaRPr b="1" sz="2800">
              <a:solidFill>
                <a:srgbClr val="000000"/>
              </a:solidFill>
              <a:latin typeface="Bubblegum Sans"/>
              <a:ea typeface="Bubblegum Sans"/>
              <a:cs typeface="Bubblegum Sans"/>
              <a:sym typeface="Bubblegum Sans"/>
            </a:endParaRPr>
          </a:p>
        </p:txBody>
      </p:sp>
      <p:pic>
        <p:nvPicPr>
          <p:cNvPr id="193" name="Google Shape;193;p35"/>
          <p:cNvPicPr preferRelativeResize="0"/>
          <p:nvPr/>
        </p:nvPicPr>
        <p:blipFill rotWithShape="1">
          <a:blip r:embed="rId3">
            <a:alphaModFix/>
          </a:blip>
          <a:srcRect b="0" l="45289" r="0" t="0"/>
          <a:stretch/>
        </p:blipFill>
        <p:spPr>
          <a:xfrm>
            <a:off x="7017379" y="2189900"/>
            <a:ext cx="1581320" cy="2167800"/>
          </a:xfrm>
          <a:prstGeom prst="rect">
            <a:avLst/>
          </a:prstGeom>
          <a:noFill/>
          <a:ln cap="flat" cmpd="sng" w="38100">
            <a:solidFill>
              <a:srgbClr val="FFFF00"/>
            </a:solidFill>
            <a:prstDash val="solid"/>
            <a:round/>
            <a:headEnd len="sm" w="sm" type="none"/>
            <a:tailEnd len="sm" w="sm" type="none"/>
          </a:ln>
        </p:spPr>
      </p:pic>
      <p:sp>
        <p:nvSpPr>
          <p:cNvPr id="194" name="Google Shape;194;p35"/>
          <p:cNvSpPr txBox="1"/>
          <p:nvPr/>
        </p:nvSpPr>
        <p:spPr>
          <a:xfrm>
            <a:off x="297275" y="2571750"/>
            <a:ext cx="6275400" cy="604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i="1" lang="es">
                <a:solidFill>
                  <a:srgbClr val="333333"/>
                </a:solidFill>
              </a:rPr>
              <a:t>2. PADRE O MADRE TRABAJADOR/A DEL CENTRO DOCENTE: 7 PUNTOS</a:t>
            </a:r>
            <a:endParaRPr b="1" i="1">
              <a:solidFill>
                <a:srgbClr val="333333"/>
              </a:solidFill>
            </a:endParaRPr>
          </a:p>
          <a:p>
            <a:pPr indent="0" lvl="0" marL="0" rtl="0" algn="just">
              <a:spcBef>
                <a:spcPts val="0"/>
              </a:spcBef>
              <a:spcAft>
                <a:spcPts val="0"/>
              </a:spcAft>
              <a:buClr>
                <a:schemeClr val="dk1"/>
              </a:buClr>
              <a:buSzPts val="1100"/>
              <a:buFont typeface="Arial"/>
              <a:buNone/>
            </a:pPr>
            <a:r>
              <a:t/>
            </a:r>
            <a:endParaRPr sz="1100">
              <a:solidFill>
                <a:srgbClr val="333333"/>
              </a:solidFill>
            </a:endParaRPr>
          </a:p>
          <a:p>
            <a:pPr indent="0" lvl="0" marL="0" rtl="0" algn="just">
              <a:spcBef>
                <a:spcPts val="0"/>
              </a:spcBef>
              <a:spcAft>
                <a:spcPts val="0"/>
              </a:spcAft>
              <a:buClr>
                <a:schemeClr val="dk1"/>
              </a:buClr>
              <a:buSzPts val="1100"/>
              <a:buFont typeface="Arial"/>
              <a:buNone/>
            </a:pPr>
            <a:r>
              <a:rPr lang="es" sz="1200" u="sng">
                <a:solidFill>
                  <a:srgbClr val="333333"/>
                </a:solidFill>
              </a:rPr>
              <a:t>Documentación a aportar:</a:t>
            </a:r>
            <a:endParaRPr sz="1200" u="sng">
              <a:solidFill>
                <a:srgbClr val="333333"/>
              </a:solidFill>
            </a:endParaRPr>
          </a:p>
          <a:p>
            <a:pPr indent="0" lvl="0" marL="0" rtl="0" algn="just">
              <a:spcBef>
                <a:spcPts val="0"/>
              </a:spcBef>
              <a:spcAft>
                <a:spcPts val="0"/>
              </a:spcAft>
              <a:buNone/>
            </a:pPr>
            <a:r>
              <a:rPr lang="es" sz="1200">
                <a:solidFill>
                  <a:srgbClr val="333333"/>
                </a:solidFill>
              </a:rPr>
              <a:t>Esta circunstancia será acreditada por la titularidad o la dirección del centro, según se trate de un centro privado/concertado o de un centro público.</a:t>
            </a:r>
            <a:endParaRPr sz="1200">
              <a:solidFill>
                <a:srgbClr val="333333"/>
              </a:solidFill>
            </a:endParaRPr>
          </a:p>
          <a:p>
            <a:pPr indent="0" lvl="0" marL="0" rtl="0" algn="just">
              <a:spcBef>
                <a:spcPts val="0"/>
              </a:spcBef>
              <a:spcAft>
                <a:spcPts val="0"/>
              </a:spcAft>
              <a:buClr>
                <a:schemeClr val="dk1"/>
              </a:buClr>
              <a:buSzPts val="1100"/>
              <a:buFont typeface="Arial"/>
              <a:buNone/>
            </a:pPr>
            <a:r>
              <a:t/>
            </a:r>
            <a:endParaRPr sz="1200">
              <a:solidFill>
                <a:srgbClr val="333333"/>
              </a:solidFill>
            </a:endParaRPr>
          </a:p>
        </p:txBody>
      </p:sp>
      <p:sp>
        <p:nvSpPr>
          <p:cNvPr id="195" name="Google Shape;195;p35"/>
          <p:cNvSpPr txBox="1"/>
          <p:nvPr/>
        </p:nvSpPr>
        <p:spPr>
          <a:xfrm>
            <a:off x="297275" y="4223500"/>
            <a:ext cx="6593100" cy="6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99" name="Shape 199"/>
        <p:cNvGrpSpPr/>
        <p:nvPr/>
      </p:nvGrpSpPr>
      <p:grpSpPr>
        <a:xfrm>
          <a:off x="0" y="0"/>
          <a:ext cx="0" cy="0"/>
          <a:chOff x="0" y="0"/>
          <a:chExt cx="0" cy="0"/>
        </a:xfrm>
      </p:grpSpPr>
      <p:sp>
        <p:nvSpPr>
          <p:cNvPr id="200" name="Google Shape;200;p36"/>
          <p:cNvSpPr txBox="1"/>
          <p:nvPr/>
        </p:nvSpPr>
        <p:spPr>
          <a:xfrm>
            <a:off x="328025" y="564175"/>
            <a:ext cx="8258400" cy="666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i="1" lang="es">
                <a:solidFill>
                  <a:srgbClr val="333333"/>
                </a:solidFill>
              </a:rPr>
              <a:t>3. DOMICILIO:   ÁREA DE INFLUENCIA, 10 PUNTOS	ÁREA LIMÍTROFE, 5 PUNTOS</a:t>
            </a:r>
            <a:endParaRPr b="1" i="1">
              <a:solidFill>
                <a:srgbClr val="333333"/>
              </a:solidFill>
            </a:endParaRPr>
          </a:p>
          <a:p>
            <a:pPr indent="0" lvl="0" marL="0" rtl="0" algn="just">
              <a:spcBef>
                <a:spcPts val="0"/>
              </a:spcBef>
              <a:spcAft>
                <a:spcPts val="0"/>
              </a:spcAft>
              <a:buNone/>
            </a:pPr>
            <a:r>
              <a:t/>
            </a:r>
            <a:endParaRPr sz="1100">
              <a:solidFill>
                <a:srgbClr val="333333"/>
              </a:solidFill>
            </a:endParaRPr>
          </a:p>
          <a:p>
            <a:pPr indent="0" lvl="0" marL="0" rtl="0" algn="just">
              <a:spcBef>
                <a:spcPts val="0"/>
              </a:spcBef>
              <a:spcAft>
                <a:spcPts val="0"/>
              </a:spcAft>
              <a:buNone/>
            </a:pPr>
            <a:r>
              <a:rPr lang="es" sz="1200">
                <a:solidFill>
                  <a:srgbClr val="333333"/>
                </a:solidFill>
              </a:rPr>
              <a:t>Cuando los padres tengan domicilios diferentes, el domicilio a efectos de baremación será el del progenitor que tenga la custodia. Si la custodia es compartida, se considerará como residencia donde esté empadronado el alumno o alumna. El puesto de trabajo del padre, de la madre o del tutor podrá ser considerado, a instancia del solicitante, con los mismos efectos que el domicilio familiar.</a:t>
            </a:r>
            <a:endParaRPr sz="1200">
              <a:solidFill>
                <a:srgbClr val="333333"/>
              </a:solidFill>
            </a:endParaRPr>
          </a:p>
          <a:p>
            <a:pPr indent="0" lvl="0" marL="0" rtl="0" algn="just">
              <a:spcBef>
                <a:spcPts val="0"/>
              </a:spcBef>
              <a:spcAft>
                <a:spcPts val="0"/>
              </a:spcAft>
              <a:buNone/>
            </a:pPr>
            <a:r>
              <a:rPr lang="es" sz="1200">
                <a:solidFill>
                  <a:srgbClr val="333333"/>
                </a:solidFill>
              </a:rPr>
              <a:t>Cuando el alumno o alumna resida en un internado, se considerará el domicilio de la residencia como domicilio del alumno o alumna, sin perjuicio de la aplicación de las normas específicas para este supuesto que se dictan y desarrollan en el apartado 2 de la disposición adicional sexta del Decreto 40/2016.</a:t>
            </a:r>
            <a:endParaRPr sz="1200">
              <a:solidFill>
                <a:srgbClr val="333333"/>
              </a:solidFill>
            </a:endParaRPr>
          </a:p>
          <a:p>
            <a:pPr indent="0" lvl="0" marL="0" rtl="0" algn="l">
              <a:spcBef>
                <a:spcPts val="0"/>
              </a:spcBef>
              <a:spcAft>
                <a:spcPts val="0"/>
              </a:spcAft>
              <a:buNone/>
            </a:pPr>
            <a:r>
              <a:t/>
            </a:r>
            <a:endParaRPr/>
          </a:p>
        </p:txBody>
      </p:sp>
      <p:sp>
        <p:nvSpPr>
          <p:cNvPr id="201" name="Google Shape;201;p36"/>
          <p:cNvSpPr txBox="1"/>
          <p:nvPr/>
        </p:nvSpPr>
        <p:spPr>
          <a:xfrm>
            <a:off x="328025" y="2143500"/>
            <a:ext cx="8028000" cy="30000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s" sz="1200" u="sng">
                <a:solidFill>
                  <a:srgbClr val="333333"/>
                </a:solidFill>
              </a:rPr>
              <a:t>Documentación a aportar:</a:t>
            </a:r>
            <a:endParaRPr sz="1200" u="sng">
              <a:solidFill>
                <a:srgbClr val="333333"/>
              </a:solidFill>
            </a:endParaRPr>
          </a:p>
          <a:p>
            <a:pPr indent="0" lvl="0" marL="0" rtl="0" algn="just">
              <a:spcBef>
                <a:spcPts val="0"/>
              </a:spcBef>
              <a:spcAft>
                <a:spcPts val="0"/>
              </a:spcAft>
              <a:buNone/>
            </a:pPr>
            <a:r>
              <a:rPr lang="es" sz="1200">
                <a:solidFill>
                  <a:srgbClr val="333333"/>
                </a:solidFill>
              </a:rPr>
              <a:t>El domicilio familiar se acreditará mediante la presentación del DNI del padre, madre o tutor/a y de un recibo reciente de agua, luz o teléfono o contrato de alquiler.</a:t>
            </a:r>
            <a:endParaRPr sz="1200">
              <a:solidFill>
                <a:srgbClr val="333333"/>
              </a:solidFill>
            </a:endParaRPr>
          </a:p>
          <a:p>
            <a:pPr indent="0" lvl="0" marL="0" rtl="0" algn="just">
              <a:spcBef>
                <a:spcPts val="0"/>
              </a:spcBef>
              <a:spcAft>
                <a:spcPts val="0"/>
              </a:spcAft>
              <a:buNone/>
            </a:pPr>
            <a:r>
              <a:rPr lang="es" sz="1200">
                <a:solidFill>
                  <a:srgbClr val="333333"/>
                </a:solidFill>
              </a:rPr>
              <a:t>Si hay discrepancia entre los domicilios que figuran en ambos documentos, se podrá requerir un certificado de residencia entregado por el ayuntamiento.</a:t>
            </a:r>
            <a:endParaRPr sz="1200">
              <a:solidFill>
                <a:srgbClr val="333333"/>
              </a:solidFill>
            </a:endParaRPr>
          </a:p>
          <a:p>
            <a:pPr indent="0" lvl="0" marL="0" rtl="0" algn="just">
              <a:spcBef>
                <a:spcPts val="0"/>
              </a:spcBef>
              <a:spcAft>
                <a:spcPts val="0"/>
              </a:spcAft>
              <a:buNone/>
            </a:pPr>
            <a:r>
              <a:rPr lang="es" sz="1200">
                <a:solidFill>
                  <a:srgbClr val="333333"/>
                </a:solidFill>
              </a:rPr>
              <a:t>En caso de que se presente un contrato de alquiler, deberá acreditarse que se ha efectuado el correspondiente depósito de fianza (modelo 805 o 806) en la Conselleria competente en materia de hacienda.</a:t>
            </a:r>
            <a:endParaRPr sz="1200">
              <a:solidFill>
                <a:srgbClr val="333333"/>
              </a:solidFill>
            </a:endParaRPr>
          </a:p>
          <a:p>
            <a:pPr indent="0" lvl="0" marL="0" rtl="0" algn="just">
              <a:spcBef>
                <a:spcPts val="0"/>
              </a:spcBef>
              <a:spcAft>
                <a:spcPts val="0"/>
              </a:spcAft>
              <a:buNone/>
            </a:pPr>
            <a:r>
              <a:rPr lang="es" sz="1200">
                <a:solidFill>
                  <a:srgbClr val="333333"/>
                </a:solidFill>
              </a:rPr>
              <a:t>Los trabajadores y trabajadoras por cuenta ajena aportarán certificado emitido por la empresa en el que se acredite suficientemente la relación laboral y el domicilio del lugar de trabajo.</a:t>
            </a:r>
            <a:endParaRPr sz="1200">
              <a:solidFill>
                <a:srgbClr val="333333"/>
              </a:solidFill>
            </a:endParaRPr>
          </a:p>
          <a:p>
            <a:pPr indent="0" lvl="0" marL="0" rtl="0" algn="just">
              <a:spcBef>
                <a:spcPts val="0"/>
              </a:spcBef>
              <a:spcAft>
                <a:spcPts val="0"/>
              </a:spcAft>
              <a:buNone/>
            </a:pPr>
            <a:r>
              <a:rPr lang="es" sz="1200">
                <a:solidFill>
                  <a:srgbClr val="333333"/>
                </a:solidFill>
              </a:rPr>
              <a:t>Los trabajadores y trabajadoras por cuenta propia lo acreditarán aportando la declaración censal de alta, modificación y baja en el censo de empresarios, profesionales y retenedores (modelo 036 o 037).</a:t>
            </a:r>
            <a:endParaRPr sz="1200">
              <a:solidFill>
                <a:srgbClr val="33333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05" name="Shape 205"/>
        <p:cNvGrpSpPr/>
        <p:nvPr/>
      </p:nvGrpSpPr>
      <p:grpSpPr>
        <a:xfrm>
          <a:off x="0" y="0"/>
          <a:ext cx="0" cy="0"/>
          <a:chOff x="0" y="0"/>
          <a:chExt cx="0" cy="0"/>
        </a:xfrm>
      </p:grpSpPr>
      <p:sp>
        <p:nvSpPr>
          <p:cNvPr id="206" name="Google Shape;206;p37"/>
          <p:cNvSpPr txBox="1"/>
          <p:nvPr/>
        </p:nvSpPr>
        <p:spPr>
          <a:xfrm>
            <a:off x="2592375" y="1465825"/>
            <a:ext cx="92100" cy="1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7"/>
          <p:cNvSpPr txBox="1"/>
          <p:nvPr/>
        </p:nvSpPr>
        <p:spPr>
          <a:xfrm>
            <a:off x="543675" y="197250"/>
            <a:ext cx="7715100" cy="850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i="1" lang="es">
                <a:solidFill>
                  <a:srgbClr val="333333"/>
                </a:solidFill>
              </a:rPr>
              <a:t>4. RENTA VALENCIANA DE INCLUSIÓN</a:t>
            </a:r>
            <a:r>
              <a:rPr b="1" i="1" lang="es" sz="1300">
                <a:solidFill>
                  <a:srgbClr val="333333"/>
                </a:solidFill>
              </a:rPr>
              <a:t>: 7 puntos</a:t>
            </a:r>
            <a:endParaRPr b="1" i="1">
              <a:solidFill>
                <a:srgbClr val="333333"/>
              </a:solidFill>
            </a:endParaRPr>
          </a:p>
          <a:p>
            <a:pPr indent="0" lvl="0" marL="0" rtl="0" algn="just">
              <a:spcBef>
                <a:spcPts val="0"/>
              </a:spcBef>
              <a:spcAft>
                <a:spcPts val="0"/>
              </a:spcAft>
              <a:buClr>
                <a:schemeClr val="dk1"/>
              </a:buClr>
              <a:buSzPts val="1100"/>
              <a:buFont typeface="Arial"/>
              <a:buNone/>
            </a:pPr>
            <a:r>
              <a:t/>
            </a:r>
            <a:endParaRPr b="1" i="1">
              <a:solidFill>
                <a:srgbClr val="333333"/>
              </a:solidFill>
            </a:endParaRPr>
          </a:p>
          <a:p>
            <a:pPr indent="0" lvl="0" marL="0" rtl="0" algn="just">
              <a:spcBef>
                <a:spcPts val="0"/>
              </a:spcBef>
              <a:spcAft>
                <a:spcPts val="0"/>
              </a:spcAft>
              <a:buClr>
                <a:schemeClr val="dk1"/>
              </a:buClr>
              <a:buSzPts val="1100"/>
              <a:buFont typeface="Arial"/>
              <a:buNone/>
            </a:pPr>
            <a:r>
              <a:rPr lang="es">
                <a:solidFill>
                  <a:srgbClr val="333333"/>
                </a:solidFill>
              </a:rPr>
              <a:t>Esta puntuación no la adjudica el centro </a:t>
            </a:r>
            <a:endParaRPr>
              <a:solidFill>
                <a:srgbClr val="333333"/>
              </a:solidFill>
            </a:endParaRPr>
          </a:p>
          <a:p>
            <a:pPr indent="0" lvl="0" marL="0" rtl="0" algn="just">
              <a:spcBef>
                <a:spcPts val="0"/>
              </a:spcBef>
              <a:spcAft>
                <a:spcPts val="0"/>
              </a:spcAft>
              <a:buClr>
                <a:schemeClr val="dk1"/>
              </a:buClr>
              <a:buSzPts val="1100"/>
              <a:buFont typeface="Arial"/>
              <a:buNone/>
            </a:pPr>
            <a:r>
              <a:t/>
            </a:r>
            <a:endParaRPr b="1" i="1">
              <a:solidFill>
                <a:srgbClr val="333333"/>
              </a:solidFill>
            </a:endParaRPr>
          </a:p>
          <a:p>
            <a:pPr indent="0" lvl="0" marL="0" rtl="0" algn="just">
              <a:spcBef>
                <a:spcPts val="0"/>
              </a:spcBef>
              <a:spcAft>
                <a:spcPts val="0"/>
              </a:spcAft>
              <a:buClr>
                <a:schemeClr val="dk1"/>
              </a:buClr>
              <a:buSzPts val="1100"/>
              <a:buFont typeface="Arial"/>
              <a:buNone/>
            </a:pPr>
            <a:r>
              <a:t/>
            </a:r>
            <a:endParaRPr b="1" i="1">
              <a:solidFill>
                <a:srgbClr val="333333"/>
              </a:solidFill>
            </a:endParaRPr>
          </a:p>
          <a:p>
            <a:pPr indent="0" lvl="0" marL="0" rtl="0" algn="just">
              <a:spcBef>
                <a:spcPts val="0"/>
              </a:spcBef>
              <a:spcAft>
                <a:spcPts val="0"/>
              </a:spcAft>
              <a:buClr>
                <a:schemeClr val="dk1"/>
              </a:buClr>
              <a:buSzPts val="1100"/>
              <a:buFont typeface="Arial"/>
              <a:buNone/>
            </a:pPr>
            <a:r>
              <a:rPr b="1" i="1" lang="es">
                <a:solidFill>
                  <a:srgbClr val="333333"/>
                </a:solidFill>
              </a:rPr>
              <a:t>5</a:t>
            </a:r>
            <a:r>
              <a:rPr b="1" i="1" lang="es">
                <a:solidFill>
                  <a:srgbClr val="333333"/>
                </a:solidFill>
              </a:rPr>
              <a:t>. RENTA FAMILIAR</a:t>
            </a:r>
            <a:r>
              <a:rPr b="1" i="1" lang="es" sz="1300">
                <a:solidFill>
                  <a:srgbClr val="333333"/>
                </a:solidFill>
              </a:rPr>
              <a:t>: Entre 4 y 7 puntos.</a:t>
            </a:r>
            <a:endParaRPr b="1" i="1" sz="1300">
              <a:solidFill>
                <a:srgbClr val="333333"/>
              </a:solidFill>
            </a:endParaRPr>
          </a:p>
          <a:p>
            <a:pPr indent="0" lvl="0" marL="0" rtl="0" algn="just">
              <a:spcBef>
                <a:spcPts val="0"/>
              </a:spcBef>
              <a:spcAft>
                <a:spcPts val="0"/>
              </a:spcAft>
              <a:buClr>
                <a:schemeClr val="dk1"/>
              </a:buClr>
              <a:buSzPts val="1100"/>
              <a:buFont typeface="Arial"/>
              <a:buNone/>
            </a:pPr>
            <a:r>
              <a:t/>
            </a:r>
            <a:endParaRPr b="1" i="1" sz="1300">
              <a:solidFill>
                <a:srgbClr val="333333"/>
              </a:solidFill>
            </a:endParaRPr>
          </a:p>
          <a:p>
            <a:pPr indent="0" lvl="0" marL="0" rtl="0" algn="just">
              <a:spcBef>
                <a:spcPts val="0"/>
              </a:spcBef>
              <a:spcAft>
                <a:spcPts val="0"/>
              </a:spcAft>
              <a:buClr>
                <a:schemeClr val="dk1"/>
              </a:buClr>
              <a:buSzPts val="1100"/>
              <a:buFont typeface="Arial"/>
              <a:buNone/>
            </a:pPr>
            <a:r>
              <a:rPr lang="es">
                <a:solidFill>
                  <a:srgbClr val="333333"/>
                </a:solidFill>
              </a:rPr>
              <a:t>Esta puntuación no la adjudica el centro</a:t>
            </a:r>
            <a:r>
              <a:rPr b="1" i="1" lang="es">
                <a:solidFill>
                  <a:srgbClr val="333333"/>
                </a:solidFill>
              </a:rPr>
              <a:t> </a:t>
            </a:r>
            <a:endParaRPr b="1" i="1" sz="1300">
              <a:solidFill>
                <a:srgbClr val="333333"/>
              </a:solidFill>
            </a:endParaRPr>
          </a:p>
          <a:p>
            <a:pPr indent="0" lvl="0" marL="0" rtl="0" algn="just">
              <a:spcBef>
                <a:spcPts val="0"/>
              </a:spcBef>
              <a:spcAft>
                <a:spcPts val="0"/>
              </a:spcAft>
              <a:buClr>
                <a:schemeClr val="dk1"/>
              </a:buClr>
              <a:buSzPts val="1100"/>
              <a:buFont typeface="Arial"/>
              <a:buNone/>
            </a:pPr>
            <a:r>
              <a:t/>
            </a:r>
            <a:endParaRPr b="1" i="1" sz="1300">
              <a:solidFill>
                <a:srgbClr val="333333"/>
              </a:solidFill>
            </a:endParaRPr>
          </a:p>
          <a:p>
            <a:pPr indent="0" lvl="0" marL="0" rtl="0" algn="just">
              <a:spcBef>
                <a:spcPts val="0"/>
              </a:spcBef>
              <a:spcAft>
                <a:spcPts val="1900"/>
              </a:spcAft>
              <a:buClr>
                <a:schemeClr val="dk1"/>
              </a:buClr>
              <a:buSzPts val="1100"/>
              <a:buFont typeface="Arial"/>
              <a:buNone/>
            </a:pPr>
            <a:r>
              <a:t/>
            </a:r>
            <a:endParaRPr sz="1200">
              <a:solidFill>
                <a:srgbClr val="333333"/>
              </a:solidFill>
            </a:endParaRPr>
          </a:p>
        </p:txBody>
      </p:sp>
      <p:sp>
        <p:nvSpPr>
          <p:cNvPr id="208" name="Google Shape;208;p37"/>
          <p:cNvSpPr txBox="1"/>
          <p:nvPr/>
        </p:nvSpPr>
        <p:spPr>
          <a:xfrm>
            <a:off x="543675" y="2142013"/>
            <a:ext cx="56184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i="1" lang="es">
                <a:solidFill>
                  <a:srgbClr val="333333"/>
                </a:solidFill>
              </a:rPr>
              <a:t>6. FAMILIA NUMEROSA:	GENERAL, 5 PUNTOS	</a:t>
            </a:r>
            <a:endParaRPr b="1" i="1">
              <a:solidFill>
                <a:srgbClr val="333333"/>
              </a:solidFill>
            </a:endParaRPr>
          </a:p>
          <a:p>
            <a:pPr indent="0" lvl="0" marL="0" rtl="0" algn="just">
              <a:spcBef>
                <a:spcPts val="0"/>
              </a:spcBef>
              <a:spcAft>
                <a:spcPts val="0"/>
              </a:spcAft>
              <a:buNone/>
            </a:pPr>
            <a:r>
              <a:rPr b="1" i="1" lang="es">
                <a:solidFill>
                  <a:srgbClr val="333333"/>
                </a:solidFill>
              </a:rPr>
              <a:t>                                              ESPECIAL, 7 PUNTOS</a:t>
            </a:r>
            <a:endParaRPr/>
          </a:p>
        </p:txBody>
      </p:sp>
      <p:sp>
        <p:nvSpPr>
          <p:cNvPr id="209" name="Google Shape;209;p37"/>
          <p:cNvSpPr txBox="1"/>
          <p:nvPr/>
        </p:nvSpPr>
        <p:spPr>
          <a:xfrm>
            <a:off x="761400" y="2620350"/>
            <a:ext cx="79602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200" u="sng">
                <a:solidFill>
                  <a:srgbClr val="333333"/>
                </a:solidFill>
              </a:rPr>
              <a:t>Documentación a aportar:</a:t>
            </a:r>
            <a:endParaRPr sz="1200" u="sng">
              <a:solidFill>
                <a:srgbClr val="333333"/>
              </a:solidFill>
            </a:endParaRPr>
          </a:p>
          <a:p>
            <a:pPr indent="0" lvl="0" marL="0" rtl="0" algn="just">
              <a:spcBef>
                <a:spcPts val="0"/>
              </a:spcBef>
              <a:spcAft>
                <a:spcPts val="0"/>
              </a:spcAft>
              <a:buNone/>
            </a:pPr>
            <a:r>
              <a:rPr lang="es" sz="1200">
                <a:solidFill>
                  <a:srgbClr val="333333"/>
                </a:solidFill>
              </a:rPr>
              <a:t>Título oficial de familia numerosa a que hace referencia el artículo 4 de la Ley 40/2003, de 18 de noviembre, de protección de las familias numerosas.</a:t>
            </a:r>
            <a:endParaRPr/>
          </a:p>
        </p:txBody>
      </p:sp>
      <p:sp>
        <p:nvSpPr>
          <p:cNvPr id="210" name="Google Shape;210;p37"/>
          <p:cNvSpPr txBox="1"/>
          <p:nvPr/>
        </p:nvSpPr>
        <p:spPr>
          <a:xfrm>
            <a:off x="543675" y="3321025"/>
            <a:ext cx="8146500" cy="1708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i="1" lang="es">
                <a:solidFill>
                  <a:srgbClr val="333333"/>
                </a:solidFill>
              </a:rPr>
              <a:t>7</a:t>
            </a:r>
            <a:r>
              <a:rPr b="1" i="1" lang="es">
                <a:solidFill>
                  <a:srgbClr val="333333"/>
                </a:solidFill>
              </a:rPr>
              <a:t>. FAMILIA MONOPARENTAL:	GENERAL, 5 PUNTOS	               </a:t>
            </a:r>
            <a:endParaRPr b="1" i="1">
              <a:solidFill>
                <a:srgbClr val="333333"/>
              </a:solidFill>
            </a:endParaRPr>
          </a:p>
          <a:p>
            <a:pPr indent="0" lvl="0" marL="0" rtl="0" algn="just">
              <a:spcBef>
                <a:spcPts val="0"/>
              </a:spcBef>
              <a:spcAft>
                <a:spcPts val="0"/>
              </a:spcAft>
              <a:buNone/>
            </a:pPr>
            <a:r>
              <a:rPr b="1" i="1" lang="es">
                <a:solidFill>
                  <a:srgbClr val="333333"/>
                </a:solidFill>
              </a:rPr>
              <a:t>                                           		ESPECIAL, 7 PUNTOS.</a:t>
            </a:r>
            <a:endParaRPr b="1" i="1">
              <a:solidFill>
                <a:srgbClr val="333333"/>
              </a:solidFill>
            </a:endParaRPr>
          </a:p>
          <a:p>
            <a:pPr indent="0" lvl="0" marL="0" rtl="0" algn="just">
              <a:spcBef>
                <a:spcPts val="0"/>
              </a:spcBef>
              <a:spcAft>
                <a:spcPts val="0"/>
              </a:spcAft>
              <a:buNone/>
            </a:pPr>
            <a:r>
              <a:t/>
            </a:r>
            <a:endParaRPr sz="1100">
              <a:solidFill>
                <a:srgbClr val="333333"/>
              </a:solidFill>
            </a:endParaRPr>
          </a:p>
          <a:p>
            <a:pPr indent="0" lvl="0" marL="0" rtl="0" algn="just">
              <a:spcBef>
                <a:spcPts val="0"/>
              </a:spcBef>
              <a:spcAft>
                <a:spcPts val="0"/>
              </a:spcAft>
              <a:buNone/>
            </a:pPr>
            <a:r>
              <a:rPr lang="es" sz="1200">
                <a:solidFill>
                  <a:srgbClr val="333333"/>
                </a:solidFill>
              </a:rPr>
              <a:t>Según el Decreto 179/2013, artículo 21. No es acumulable a la puntuación obtenida por familia numerosa.</a:t>
            </a:r>
            <a:endParaRPr sz="1200">
              <a:solidFill>
                <a:srgbClr val="333333"/>
              </a:solidFill>
            </a:endParaRPr>
          </a:p>
          <a:p>
            <a:pPr indent="0" lvl="0" marL="0" rtl="0" algn="just">
              <a:spcBef>
                <a:spcPts val="0"/>
              </a:spcBef>
              <a:spcAft>
                <a:spcPts val="0"/>
              </a:spcAft>
              <a:buNone/>
            </a:pPr>
            <a:r>
              <a:t/>
            </a:r>
            <a:endParaRPr sz="1200" u="sng">
              <a:solidFill>
                <a:srgbClr val="333333"/>
              </a:solidFill>
            </a:endParaRPr>
          </a:p>
          <a:p>
            <a:pPr indent="0" lvl="0" marL="0" rtl="0" algn="just">
              <a:spcBef>
                <a:spcPts val="0"/>
              </a:spcBef>
              <a:spcAft>
                <a:spcPts val="0"/>
              </a:spcAft>
              <a:buNone/>
            </a:pPr>
            <a:r>
              <a:rPr lang="es" sz="1200" u="sng">
                <a:solidFill>
                  <a:srgbClr val="333333"/>
                </a:solidFill>
              </a:rPr>
              <a:t>Documentación a aportar:</a:t>
            </a:r>
            <a:endParaRPr sz="1200" u="sng">
              <a:solidFill>
                <a:srgbClr val="333333"/>
              </a:solidFill>
            </a:endParaRPr>
          </a:p>
          <a:p>
            <a:pPr indent="0" lvl="0" marL="0" rtl="0" algn="just">
              <a:spcBef>
                <a:spcPts val="0"/>
              </a:spcBef>
              <a:spcAft>
                <a:spcPts val="0"/>
              </a:spcAft>
              <a:buNone/>
            </a:pPr>
            <a:r>
              <a:rPr lang="es" sz="1200">
                <a:solidFill>
                  <a:srgbClr val="333333"/>
                </a:solidFill>
              </a:rPr>
              <a:t>Título de familia monoparental expedido por la Conselleria competente en materia de familia (Decreto 179/2013, de 22 de noviembre, del Consejo)</a:t>
            </a:r>
            <a:endParaRPr sz="1200">
              <a:solidFill>
                <a:srgbClr val="33333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14" name="Shape 214"/>
        <p:cNvGrpSpPr/>
        <p:nvPr/>
      </p:nvGrpSpPr>
      <p:grpSpPr>
        <a:xfrm>
          <a:off x="0" y="0"/>
          <a:ext cx="0" cy="0"/>
          <a:chOff x="0" y="0"/>
          <a:chExt cx="0" cy="0"/>
        </a:xfrm>
      </p:grpSpPr>
      <p:sp>
        <p:nvSpPr>
          <p:cNvPr id="215" name="Google Shape;215;p38"/>
          <p:cNvSpPr txBox="1"/>
          <p:nvPr/>
        </p:nvSpPr>
        <p:spPr>
          <a:xfrm>
            <a:off x="2592375" y="1465825"/>
            <a:ext cx="92100" cy="1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8"/>
          <p:cNvSpPr txBox="1"/>
          <p:nvPr/>
        </p:nvSpPr>
        <p:spPr>
          <a:xfrm>
            <a:off x="614700" y="471950"/>
            <a:ext cx="7592400" cy="512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b="1" i="1">
              <a:solidFill>
                <a:srgbClr val="333333"/>
              </a:solidFill>
            </a:endParaRPr>
          </a:p>
          <a:p>
            <a:pPr indent="0" lvl="0" marL="0" rtl="0" algn="just">
              <a:spcBef>
                <a:spcPts val="0"/>
              </a:spcBef>
              <a:spcAft>
                <a:spcPts val="0"/>
              </a:spcAft>
              <a:buClr>
                <a:schemeClr val="dk1"/>
              </a:buClr>
              <a:buSzPts val="1100"/>
              <a:buFont typeface="Arial"/>
              <a:buNone/>
            </a:pPr>
            <a:r>
              <a:t/>
            </a:r>
            <a:endParaRPr sz="1100">
              <a:solidFill>
                <a:srgbClr val="333333"/>
              </a:solidFill>
            </a:endParaRPr>
          </a:p>
          <a:p>
            <a:pPr indent="0" lvl="0" marL="0" rtl="0" algn="just">
              <a:spcBef>
                <a:spcPts val="0"/>
              </a:spcBef>
              <a:spcAft>
                <a:spcPts val="0"/>
              </a:spcAft>
              <a:buClr>
                <a:schemeClr val="dk1"/>
              </a:buClr>
              <a:buSzPts val="1100"/>
              <a:buFont typeface="Arial"/>
              <a:buNone/>
            </a:pPr>
            <a:r>
              <a:t/>
            </a:r>
            <a:endParaRPr sz="1200">
              <a:solidFill>
                <a:srgbClr val="333333"/>
              </a:solidFill>
            </a:endParaRPr>
          </a:p>
          <a:p>
            <a:pPr indent="0" lvl="0" marL="0" rtl="0" algn="just">
              <a:spcBef>
                <a:spcPts val="0"/>
              </a:spcBef>
              <a:spcAft>
                <a:spcPts val="0"/>
              </a:spcAft>
              <a:buClr>
                <a:schemeClr val="dk1"/>
              </a:buClr>
              <a:buSzPts val="1100"/>
              <a:buFont typeface="Arial"/>
              <a:buNone/>
            </a:pPr>
            <a:r>
              <a:t/>
            </a:r>
            <a:endParaRPr sz="1100">
              <a:solidFill>
                <a:srgbClr val="333333"/>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7" name="Google Shape;217;p38"/>
          <p:cNvSpPr txBox="1"/>
          <p:nvPr/>
        </p:nvSpPr>
        <p:spPr>
          <a:xfrm>
            <a:off x="614700" y="984350"/>
            <a:ext cx="7438500" cy="584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i="1" lang="es">
                <a:solidFill>
                  <a:srgbClr val="333333"/>
                </a:solidFill>
              </a:rPr>
              <a:t>8. DISCAPACIDAD: DE 3 a 7 PUNTOS</a:t>
            </a:r>
            <a:endParaRPr b="1" i="1">
              <a:solidFill>
                <a:srgbClr val="333333"/>
              </a:solidFill>
            </a:endParaRPr>
          </a:p>
          <a:p>
            <a:pPr indent="0" lvl="0" marL="0" rtl="0" algn="just">
              <a:spcBef>
                <a:spcPts val="0"/>
              </a:spcBef>
              <a:spcAft>
                <a:spcPts val="0"/>
              </a:spcAft>
              <a:buClr>
                <a:schemeClr val="dk1"/>
              </a:buClr>
              <a:buSzPts val="1100"/>
              <a:buFont typeface="Arial"/>
              <a:buNone/>
            </a:pPr>
            <a:r>
              <a:t/>
            </a:r>
            <a:endParaRPr sz="1100">
              <a:solidFill>
                <a:srgbClr val="333333"/>
              </a:solidFill>
            </a:endParaRPr>
          </a:p>
          <a:p>
            <a:pPr indent="0" lvl="0" marL="0" rtl="0" algn="just">
              <a:spcBef>
                <a:spcPts val="0"/>
              </a:spcBef>
              <a:spcAft>
                <a:spcPts val="0"/>
              </a:spcAft>
              <a:buClr>
                <a:schemeClr val="dk1"/>
              </a:buClr>
              <a:buSzPts val="1100"/>
              <a:buFont typeface="Arial"/>
              <a:buNone/>
            </a:pPr>
            <a:r>
              <a:rPr lang="es" sz="1200">
                <a:solidFill>
                  <a:srgbClr val="333333"/>
                </a:solidFill>
              </a:rPr>
              <a:t>Discapacidad del alumno/a: Del 33 al 64%: 4 puntos</a:t>
            </a:r>
            <a:endParaRPr sz="1200">
              <a:solidFill>
                <a:srgbClr val="333333"/>
              </a:solidFill>
            </a:endParaRPr>
          </a:p>
          <a:p>
            <a:pPr indent="0" lvl="0" marL="0" rtl="0" algn="just">
              <a:spcBef>
                <a:spcPts val="0"/>
              </a:spcBef>
              <a:spcAft>
                <a:spcPts val="0"/>
              </a:spcAft>
              <a:buClr>
                <a:schemeClr val="dk1"/>
              </a:buClr>
              <a:buSzPts val="1100"/>
              <a:buFont typeface="Arial"/>
              <a:buNone/>
            </a:pPr>
            <a:r>
              <a:rPr lang="es" sz="1200">
                <a:solidFill>
                  <a:srgbClr val="333333"/>
                </a:solidFill>
              </a:rPr>
              <a:t>Discapacidad del alumno Igual o superior al 65%: 7 puntos</a:t>
            </a:r>
            <a:endParaRPr sz="1200">
              <a:solidFill>
                <a:srgbClr val="333333"/>
              </a:solidFill>
            </a:endParaRPr>
          </a:p>
          <a:p>
            <a:pPr indent="0" lvl="0" marL="0" rtl="0" algn="just">
              <a:spcBef>
                <a:spcPts val="0"/>
              </a:spcBef>
              <a:spcAft>
                <a:spcPts val="0"/>
              </a:spcAft>
              <a:buClr>
                <a:schemeClr val="dk1"/>
              </a:buClr>
              <a:buSzPts val="1100"/>
              <a:buFont typeface="Arial"/>
              <a:buNone/>
            </a:pPr>
            <a:r>
              <a:rPr lang="es" sz="1200">
                <a:solidFill>
                  <a:srgbClr val="333333"/>
                </a:solidFill>
              </a:rPr>
              <a:t>Discapacitado de los padres, madres o hermanos/se del alumno, por cada uno, del 33 al 64%: 3 puntos</a:t>
            </a:r>
            <a:endParaRPr sz="1200">
              <a:solidFill>
                <a:srgbClr val="333333"/>
              </a:solidFill>
            </a:endParaRPr>
          </a:p>
          <a:p>
            <a:pPr indent="0" lvl="0" marL="0" rtl="0" algn="just">
              <a:spcBef>
                <a:spcPts val="0"/>
              </a:spcBef>
              <a:spcAft>
                <a:spcPts val="0"/>
              </a:spcAft>
              <a:buClr>
                <a:schemeClr val="dk1"/>
              </a:buClr>
              <a:buSzPts val="1100"/>
              <a:buFont typeface="Arial"/>
              <a:buNone/>
            </a:pPr>
            <a:r>
              <a:rPr lang="es" sz="1200">
                <a:solidFill>
                  <a:srgbClr val="333333"/>
                </a:solidFill>
              </a:rPr>
              <a:t>Discapacitado de los padres, madres o hermanos/se del alumno, por cada uno, igual o superior al 65%: 5 puntos</a:t>
            </a:r>
            <a:endParaRPr sz="1200">
              <a:solidFill>
                <a:srgbClr val="333333"/>
              </a:solidFill>
            </a:endParaRPr>
          </a:p>
          <a:p>
            <a:pPr indent="0" lvl="0" marL="0" rtl="0" algn="just">
              <a:spcBef>
                <a:spcPts val="0"/>
              </a:spcBef>
              <a:spcAft>
                <a:spcPts val="0"/>
              </a:spcAft>
              <a:buClr>
                <a:schemeClr val="dk1"/>
              </a:buClr>
              <a:buSzPts val="1100"/>
              <a:buFont typeface="Arial"/>
              <a:buNone/>
            </a:pPr>
            <a:r>
              <a:t/>
            </a:r>
            <a:endParaRPr sz="1100" u="sng">
              <a:solidFill>
                <a:srgbClr val="333333"/>
              </a:solidFill>
            </a:endParaRPr>
          </a:p>
          <a:p>
            <a:pPr indent="0" lvl="0" marL="0" rtl="0" algn="just">
              <a:spcBef>
                <a:spcPts val="0"/>
              </a:spcBef>
              <a:spcAft>
                <a:spcPts val="0"/>
              </a:spcAft>
              <a:buClr>
                <a:schemeClr val="dk1"/>
              </a:buClr>
              <a:buSzPts val="1100"/>
              <a:buFont typeface="Arial"/>
              <a:buNone/>
            </a:pPr>
            <a:r>
              <a:rPr lang="es" sz="1200" u="sng">
                <a:solidFill>
                  <a:srgbClr val="333333"/>
                </a:solidFill>
              </a:rPr>
              <a:t>Documentación a aportar:</a:t>
            </a:r>
            <a:endParaRPr sz="1200" u="sng">
              <a:solidFill>
                <a:srgbClr val="333333"/>
              </a:solidFill>
            </a:endParaRPr>
          </a:p>
          <a:p>
            <a:pPr indent="0" lvl="0" marL="0" rtl="0" algn="just">
              <a:spcBef>
                <a:spcPts val="0"/>
              </a:spcBef>
              <a:spcAft>
                <a:spcPts val="0"/>
              </a:spcAft>
              <a:buClr>
                <a:schemeClr val="dk1"/>
              </a:buClr>
              <a:buSzPts val="1100"/>
              <a:buFont typeface="Arial"/>
              <a:buNone/>
            </a:pPr>
            <a:r>
              <a:rPr lang="es" sz="1200">
                <a:solidFill>
                  <a:srgbClr val="333333"/>
                </a:solidFill>
              </a:rPr>
              <a:t>Certificado correspondiente o con la tarjeta acreditativa de la condición de persona con discapacidad emitidos por la conselleria competente en materia de bienestar social. Se valorará la resolución por la que se reconoce a los padres o madres, tutores o tutoras y hermanos o hermanas, en su caso, una pensión de incapacidad permanente en el grado de total, absoluta o gran invalidez, y los pensionistas de clases pasivas que tengan reconocida una pensión de jubilación o de retiro por incapacidad permanente.</a:t>
            </a:r>
            <a:endParaRPr sz="1200">
              <a:solidFill>
                <a:srgbClr val="333333"/>
              </a:solidFill>
            </a:endParaRPr>
          </a:p>
          <a:p>
            <a:pPr indent="0" lvl="0" marL="0" rtl="0" algn="just">
              <a:spcBef>
                <a:spcPts val="0"/>
              </a:spcBef>
              <a:spcAft>
                <a:spcPts val="0"/>
              </a:spcAft>
              <a:buClr>
                <a:schemeClr val="dk1"/>
              </a:buClr>
              <a:buSzPts val="1100"/>
              <a:buFont typeface="Arial"/>
              <a:buNone/>
            </a:pPr>
            <a:r>
              <a:t/>
            </a:r>
            <a:endParaRPr sz="1200">
              <a:solidFill>
                <a:srgbClr val="333333"/>
              </a:solidFill>
            </a:endParaRPr>
          </a:p>
          <a:p>
            <a:pPr indent="0" lvl="0" marL="0" rtl="0" algn="just">
              <a:spcBef>
                <a:spcPts val="0"/>
              </a:spcBef>
              <a:spcAft>
                <a:spcPts val="0"/>
              </a:spcAft>
              <a:buClr>
                <a:schemeClr val="dk1"/>
              </a:buClr>
              <a:buSzPts val="1100"/>
              <a:buFont typeface="Arial"/>
              <a:buNone/>
            </a:pPr>
            <a:r>
              <a:rPr lang="es" sz="1200">
                <a:solidFill>
                  <a:srgbClr val="333333"/>
                </a:solidFill>
              </a:rPr>
              <a:t>Esta puntuación no la adjudica el centro.</a:t>
            </a:r>
            <a:endParaRPr sz="1200">
              <a:solidFill>
                <a:srgbClr val="333333"/>
              </a:solidFill>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21" name="Shape 221"/>
        <p:cNvGrpSpPr/>
        <p:nvPr/>
      </p:nvGrpSpPr>
      <p:grpSpPr>
        <a:xfrm>
          <a:off x="0" y="0"/>
          <a:ext cx="0" cy="0"/>
          <a:chOff x="0" y="0"/>
          <a:chExt cx="0" cy="0"/>
        </a:xfrm>
      </p:grpSpPr>
      <p:sp>
        <p:nvSpPr>
          <p:cNvPr id="222" name="Google Shape;222;p39"/>
          <p:cNvSpPr txBox="1"/>
          <p:nvPr/>
        </p:nvSpPr>
        <p:spPr>
          <a:xfrm>
            <a:off x="2592375" y="1465825"/>
            <a:ext cx="92100" cy="1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9"/>
          <p:cNvSpPr txBox="1"/>
          <p:nvPr/>
        </p:nvSpPr>
        <p:spPr>
          <a:xfrm>
            <a:off x="426375" y="492325"/>
            <a:ext cx="8133000" cy="9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t>9.- ALUMNADO DE PARTO MÚLTIPLE: Por cada hermano/a nacido en el mismo parto: 1 punto</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s"/>
              <a:t>10.- CIRCUNSTANCIA ESPECÍFICA: 1 punto</a:t>
            </a:r>
            <a:endParaRPr b="1"/>
          </a:p>
        </p:txBody>
      </p:sp>
      <p:sp>
        <p:nvSpPr>
          <p:cNvPr id="224" name="Google Shape;224;p39"/>
          <p:cNvSpPr txBox="1"/>
          <p:nvPr/>
        </p:nvSpPr>
        <p:spPr>
          <a:xfrm>
            <a:off x="354975" y="2489125"/>
            <a:ext cx="8275800" cy="2207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b="1" i="1" sz="1100"/>
          </a:p>
          <a:p>
            <a:pPr indent="0" lvl="0" marL="0" rtl="0" algn="l">
              <a:spcBef>
                <a:spcPts val="0"/>
              </a:spcBef>
              <a:spcAft>
                <a:spcPts val="0"/>
              </a:spcAft>
              <a:buNone/>
            </a:pPr>
            <a:r>
              <a:t/>
            </a:r>
            <a:endParaRPr/>
          </a:p>
        </p:txBody>
      </p:sp>
      <p:sp>
        <p:nvSpPr>
          <p:cNvPr id="225" name="Google Shape;225;p39"/>
          <p:cNvSpPr txBox="1"/>
          <p:nvPr/>
        </p:nvSpPr>
        <p:spPr>
          <a:xfrm>
            <a:off x="2824900" y="2057875"/>
            <a:ext cx="1952100" cy="2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B826"/>
        </a:solidFill>
      </p:bgPr>
    </p:bg>
    <p:spTree>
      <p:nvGrpSpPr>
        <p:cNvPr id="229" name="Shape 229"/>
        <p:cNvGrpSpPr/>
        <p:nvPr/>
      </p:nvGrpSpPr>
      <p:grpSpPr>
        <a:xfrm>
          <a:off x="0" y="0"/>
          <a:ext cx="0" cy="0"/>
          <a:chOff x="0" y="0"/>
          <a:chExt cx="0" cy="0"/>
        </a:xfrm>
      </p:grpSpPr>
      <p:sp>
        <p:nvSpPr>
          <p:cNvPr id="230" name="Google Shape;230;p40"/>
          <p:cNvSpPr txBox="1"/>
          <p:nvPr>
            <p:ph idx="1" type="body"/>
          </p:nvPr>
        </p:nvSpPr>
        <p:spPr>
          <a:xfrm>
            <a:off x="3104425" y="820275"/>
            <a:ext cx="3276300" cy="830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s" sz="3200">
                <a:solidFill>
                  <a:srgbClr val="000000"/>
                </a:solidFill>
                <a:latin typeface="Bubblegum Sans"/>
                <a:ea typeface="Bubblegum Sans"/>
                <a:cs typeface="Bubblegum Sans"/>
                <a:sym typeface="Bubblegum Sans"/>
              </a:rPr>
              <a:t>MARCO LEGAL</a:t>
            </a:r>
            <a:endParaRPr b="1" sz="3200">
              <a:solidFill>
                <a:srgbClr val="000000"/>
              </a:solidFill>
              <a:latin typeface="Bubblegum Sans"/>
              <a:ea typeface="Bubblegum Sans"/>
              <a:cs typeface="Bubblegum Sans"/>
              <a:sym typeface="Bubblegum Sans"/>
            </a:endParaRPr>
          </a:p>
        </p:txBody>
      </p:sp>
      <p:pic>
        <p:nvPicPr>
          <p:cNvPr id="231" name="Google Shape;231;p40"/>
          <p:cNvPicPr preferRelativeResize="0"/>
          <p:nvPr/>
        </p:nvPicPr>
        <p:blipFill rotWithShape="1">
          <a:blip r:embed="rId3">
            <a:alphaModFix/>
          </a:blip>
          <a:srcRect b="27603" l="0" r="0" t="27630"/>
          <a:stretch/>
        </p:blipFill>
        <p:spPr>
          <a:xfrm>
            <a:off x="369988" y="1982575"/>
            <a:ext cx="8495670" cy="28524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000"/>
                                        <p:tgtEl>
                                          <p:spTgt spid="230"/>
                                        </p:tgtEl>
                                        <p:attrNameLst>
                                          <p:attrName>ppt_w</p:attrName>
                                        </p:attrNameLst>
                                      </p:cBhvr>
                                      <p:tavLst>
                                        <p:tav fmla="" tm="0">
                                          <p:val>
                                            <p:strVal val="0"/>
                                          </p:val>
                                        </p:tav>
                                        <p:tav fmla="" tm="100000">
                                          <p:val>
                                            <p:strVal val="#ppt_w"/>
                                          </p:val>
                                        </p:tav>
                                      </p:tavLst>
                                    </p:anim>
                                    <p:anim calcmode="lin" valueType="num">
                                      <p:cBhvr additive="base">
                                        <p:cTn dur="1000"/>
                                        <p:tgtEl>
                                          <p:spTgt spid="23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1"/>
          <p:cNvSpPr txBox="1"/>
          <p:nvPr>
            <p:ph type="title"/>
          </p:nvPr>
        </p:nvSpPr>
        <p:spPr>
          <a:xfrm>
            <a:off x="184550" y="244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LEGISLACIÓN BÁSICA</a:t>
            </a:r>
            <a:endParaRPr/>
          </a:p>
        </p:txBody>
      </p:sp>
      <p:sp>
        <p:nvSpPr>
          <p:cNvPr id="237" name="Google Shape;237;p41"/>
          <p:cNvSpPr txBox="1"/>
          <p:nvPr>
            <p:ph idx="1" type="body"/>
          </p:nvPr>
        </p:nvSpPr>
        <p:spPr>
          <a:xfrm>
            <a:off x="311700" y="1152475"/>
            <a:ext cx="8520600" cy="3928500"/>
          </a:xfrm>
          <a:prstGeom prst="rect">
            <a:avLst/>
          </a:prstGeom>
        </p:spPr>
        <p:txBody>
          <a:bodyPr anchorCtr="0" anchor="t" bIns="91425" lIns="91425" spcFirstLastPara="1" rIns="91425" wrap="square" tIns="91425">
            <a:noAutofit/>
          </a:bodyPr>
          <a:lstStyle/>
          <a:p>
            <a:pPr indent="0" lvl="0" marL="0" rtl="0" algn="just">
              <a:spcBef>
                <a:spcPts val="400"/>
              </a:spcBef>
              <a:spcAft>
                <a:spcPts val="0"/>
              </a:spcAft>
              <a:buNone/>
            </a:pPr>
            <a:r>
              <a:rPr b="1" lang="es" sz="1400"/>
              <a:t>1.- </a:t>
            </a:r>
            <a:r>
              <a:rPr b="1" lang="es" sz="1400">
                <a:solidFill>
                  <a:srgbClr val="1B1B1B"/>
                </a:solidFill>
                <a:highlight>
                  <a:srgbClr val="FFFFFF"/>
                </a:highlight>
                <a:uFill>
                  <a:noFill/>
                </a:uFill>
                <a:latin typeface="Roboto"/>
                <a:ea typeface="Roboto"/>
                <a:cs typeface="Roboto"/>
                <a:sym typeface="Roboto"/>
                <a:hlinkClick r:id="rId3">
                  <a:extLst>
                    <a:ext uri="{A12FA001-AC4F-418D-AE19-62706E023703}">
                      <ahyp:hlinkClr val="tx"/>
                    </a:ext>
                  </a:extLst>
                </a:hlinkClick>
              </a:rPr>
              <a:t>Ley Orgánica 3/2020</a:t>
            </a:r>
            <a:r>
              <a:rPr lang="es" sz="1400">
                <a:solidFill>
                  <a:srgbClr val="1B1B1B"/>
                </a:solidFill>
                <a:highlight>
                  <a:srgbClr val="FFFFFF"/>
                </a:highlight>
                <a:uFill>
                  <a:noFill/>
                </a:uFill>
                <a:latin typeface="Roboto"/>
                <a:ea typeface="Roboto"/>
                <a:cs typeface="Roboto"/>
                <a:sym typeface="Roboto"/>
                <a:hlinkClick r:id="rId4">
                  <a:extLst>
                    <a:ext uri="{A12FA001-AC4F-418D-AE19-62706E023703}">
                      <ahyp:hlinkClr val="tx"/>
                    </a:ext>
                  </a:extLst>
                </a:hlinkClick>
              </a:rPr>
              <a:t>, de 29 de diciembre, por la que se modifica la Ley Orgánica 2/2006, de 3 de mayo, de Educación.</a:t>
            </a:r>
            <a:endParaRPr sz="1400">
              <a:solidFill>
                <a:srgbClr val="1B1B1B"/>
              </a:solidFill>
              <a:highlight>
                <a:srgbClr val="FFFFFF"/>
              </a:highlight>
              <a:latin typeface="Roboto"/>
              <a:ea typeface="Roboto"/>
              <a:cs typeface="Roboto"/>
              <a:sym typeface="Roboto"/>
            </a:endParaRPr>
          </a:p>
          <a:p>
            <a:pPr indent="-228600" lvl="0" marL="457200" rtl="0" algn="just">
              <a:spcBef>
                <a:spcPts val="400"/>
              </a:spcBef>
              <a:spcAft>
                <a:spcPts val="0"/>
              </a:spcAft>
              <a:buClr>
                <a:srgbClr val="1B1B1B"/>
              </a:buClr>
              <a:buSzPts val="1400"/>
              <a:buFont typeface="Roboto"/>
              <a:buNone/>
            </a:pPr>
            <a:r>
              <a:t/>
            </a:r>
            <a:endParaRPr sz="1400">
              <a:solidFill>
                <a:srgbClr val="1B1B1B"/>
              </a:solidFill>
              <a:highlight>
                <a:srgbClr val="FFFFFF"/>
              </a:highlight>
              <a:latin typeface="Roboto"/>
              <a:ea typeface="Roboto"/>
              <a:cs typeface="Roboto"/>
              <a:sym typeface="Roboto"/>
            </a:endParaRPr>
          </a:p>
          <a:p>
            <a:pPr indent="-228600" lvl="0" marL="457200" rtl="0" algn="just">
              <a:spcBef>
                <a:spcPts val="0"/>
              </a:spcBef>
              <a:spcAft>
                <a:spcPts val="0"/>
              </a:spcAft>
              <a:buClr>
                <a:srgbClr val="1B1B1B"/>
              </a:buClr>
              <a:buSzPts val="1400"/>
              <a:buFont typeface="Roboto"/>
              <a:buNone/>
            </a:pPr>
            <a:r>
              <a:t/>
            </a:r>
            <a:endParaRPr sz="1400">
              <a:solidFill>
                <a:srgbClr val="1B1B1B"/>
              </a:solidFill>
              <a:highlight>
                <a:srgbClr val="FFFFFF"/>
              </a:highlight>
              <a:latin typeface="Roboto"/>
              <a:ea typeface="Roboto"/>
              <a:cs typeface="Roboto"/>
              <a:sym typeface="Roboto"/>
            </a:endParaRPr>
          </a:p>
          <a:p>
            <a:pPr indent="0" lvl="0" marL="0" rtl="0" algn="just">
              <a:spcBef>
                <a:spcPts val="400"/>
              </a:spcBef>
              <a:spcAft>
                <a:spcPts val="0"/>
              </a:spcAft>
              <a:buNone/>
            </a:pPr>
            <a:r>
              <a:rPr b="1" lang="es" sz="1400">
                <a:solidFill>
                  <a:srgbClr val="1B1B1B"/>
                </a:solidFill>
                <a:highlight>
                  <a:srgbClr val="FFFFFF"/>
                </a:highlight>
                <a:latin typeface="Roboto"/>
                <a:ea typeface="Roboto"/>
                <a:cs typeface="Roboto"/>
                <a:sym typeface="Roboto"/>
              </a:rPr>
              <a:t>2.- </a:t>
            </a:r>
            <a:r>
              <a:rPr b="1" lang="es" sz="1400">
                <a:solidFill>
                  <a:srgbClr val="1B1B1B"/>
                </a:solidFill>
                <a:highlight>
                  <a:srgbClr val="FFFFFF"/>
                </a:highlight>
                <a:uFill>
                  <a:noFill/>
                </a:uFill>
                <a:latin typeface="Roboto"/>
                <a:ea typeface="Roboto"/>
                <a:cs typeface="Roboto"/>
                <a:sym typeface="Roboto"/>
                <a:hlinkClick r:id="rId5">
                  <a:extLst>
                    <a:ext uri="{A12FA001-AC4F-418D-AE19-62706E023703}">
                      <ahyp:hlinkClr val="tx"/>
                    </a:ext>
                  </a:extLst>
                </a:hlinkClick>
              </a:rPr>
              <a:t>Decreto 40/2016</a:t>
            </a:r>
            <a:r>
              <a:rPr lang="es" sz="1400">
                <a:solidFill>
                  <a:srgbClr val="1B1B1B"/>
                </a:solidFill>
                <a:highlight>
                  <a:srgbClr val="FFFFFF"/>
                </a:highlight>
                <a:uFill>
                  <a:noFill/>
                </a:uFill>
                <a:latin typeface="Roboto"/>
                <a:ea typeface="Roboto"/>
                <a:cs typeface="Roboto"/>
                <a:sym typeface="Roboto"/>
                <a:hlinkClick r:id="rId6">
                  <a:extLst>
                    <a:ext uri="{A12FA001-AC4F-418D-AE19-62706E023703}">
                      <ahyp:hlinkClr val="tx"/>
                    </a:ext>
                  </a:extLst>
                </a:hlinkClick>
              </a:rPr>
              <a:t>, de 15 de abril, del Consell, por el que se regula la admisión en los centros docentes públicos y privados concertados que imparten enseñanzas de Educación Infantil, Educación Primaria, Educación Secundaria Obligatoria y Bachillerato (DOCV núm. 7762, de 18.04.2016).</a:t>
            </a:r>
            <a:endParaRPr sz="1400">
              <a:solidFill>
                <a:srgbClr val="1B1B1B"/>
              </a:solidFill>
              <a:highlight>
                <a:srgbClr val="FFFFFF"/>
              </a:highlight>
              <a:latin typeface="Roboto"/>
              <a:ea typeface="Roboto"/>
              <a:cs typeface="Roboto"/>
              <a:sym typeface="Roboto"/>
            </a:endParaRPr>
          </a:p>
          <a:p>
            <a:pPr indent="-228600" lvl="0" marL="457200" rtl="0" algn="just">
              <a:spcBef>
                <a:spcPts val="400"/>
              </a:spcBef>
              <a:spcAft>
                <a:spcPts val="0"/>
              </a:spcAft>
              <a:buClr>
                <a:srgbClr val="1B1B1B"/>
              </a:buClr>
              <a:buSzPts val="1400"/>
              <a:buFont typeface="Roboto"/>
              <a:buNone/>
            </a:pPr>
            <a:r>
              <a:t/>
            </a:r>
            <a:endParaRPr sz="1400">
              <a:solidFill>
                <a:srgbClr val="1B1B1B"/>
              </a:solidFill>
              <a:highlight>
                <a:srgbClr val="FFFFFF"/>
              </a:highlight>
              <a:latin typeface="Roboto"/>
              <a:ea typeface="Roboto"/>
              <a:cs typeface="Roboto"/>
              <a:sym typeface="Roboto"/>
            </a:endParaRPr>
          </a:p>
          <a:p>
            <a:pPr indent="-228600" lvl="0" marL="457200" rtl="0" algn="just">
              <a:spcBef>
                <a:spcPts val="0"/>
              </a:spcBef>
              <a:spcAft>
                <a:spcPts val="0"/>
              </a:spcAft>
              <a:buClr>
                <a:srgbClr val="1B1B1B"/>
              </a:buClr>
              <a:buSzPts val="1400"/>
              <a:buFont typeface="Roboto"/>
              <a:buNone/>
            </a:pPr>
            <a:r>
              <a:t/>
            </a:r>
            <a:endParaRPr sz="1400">
              <a:solidFill>
                <a:srgbClr val="1B1B1B"/>
              </a:solidFill>
              <a:highlight>
                <a:srgbClr val="FFFFFF"/>
              </a:highlight>
              <a:latin typeface="Roboto"/>
              <a:ea typeface="Roboto"/>
              <a:cs typeface="Roboto"/>
              <a:sym typeface="Roboto"/>
            </a:endParaRPr>
          </a:p>
          <a:p>
            <a:pPr indent="0" lvl="0" marL="0" rtl="0" algn="just">
              <a:spcBef>
                <a:spcPts val="400"/>
              </a:spcBef>
              <a:spcAft>
                <a:spcPts val="0"/>
              </a:spcAft>
              <a:buNone/>
            </a:pPr>
            <a:r>
              <a:rPr b="1" lang="es" sz="1400">
                <a:solidFill>
                  <a:srgbClr val="1B1B1B"/>
                </a:solidFill>
                <a:highlight>
                  <a:srgbClr val="FFFFFF"/>
                </a:highlight>
                <a:latin typeface="Roboto"/>
                <a:ea typeface="Roboto"/>
                <a:cs typeface="Roboto"/>
                <a:sym typeface="Roboto"/>
              </a:rPr>
              <a:t>3.- </a:t>
            </a:r>
            <a:r>
              <a:rPr b="1" lang="es" sz="1400">
                <a:solidFill>
                  <a:srgbClr val="1B1B1B"/>
                </a:solidFill>
                <a:highlight>
                  <a:srgbClr val="FFFFFF"/>
                </a:highlight>
                <a:uFill>
                  <a:noFill/>
                </a:uFill>
                <a:latin typeface="Roboto"/>
                <a:ea typeface="Roboto"/>
                <a:cs typeface="Roboto"/>
                <a:sym typeface="Roboto"/>
                <a:hlinkClick r:id="rId7">
                  <a:extLst>
                    <a:ext uri="{A12FA001-AC4F-418D-AE19-62706E023703}">
                      <ahyp:hlinkClr val="tx"/>
                    </a:ext>
                  </a:extLst>
                </a:hlinkClick>
              </a:rPr>
              <a:t>Orden 7/2016, </a:t>
            </a:r>
            <a:r>
              <a:rPr lang="es" sz="1400">
                <a:solidFill>
                  <a:srgbClr val="1B1B1B"/>
                </a:solidFill>
                <a:highlight>
                  <a:srgbClr val="FFFFFF"/>
                </a:highlight>
                <a:uFill>
                  <a:noFill/>
                </a:uFill>
                <a:latin typeface="Roboto"/>
                <a:ea typeface="Roboto"/>
                <a:cs typeface="Roboto"/>
                <a:sym typeface="Roboto"/>
                <a:hlinkClick r:id="rId8">
                  <a:extLst>
                    <a:ext uri="{A12FA001-AC4F-418D-AE19-62706E023703}">
                      <ahyp:hlinkClr val="tx"/>
                    </a:ext>
                  </a:extLst>
                </a:hlinkClick>
              </a:rPr>
              <a:t>de 19 de abril, de la Conselleria de Educación, Investigación, Cultura y Deporte, por la que se regula el procedimiento de admisión del alumnado en los centros docentes sostenidos con fondos públicos de la Comunitat Valenciana que imparten enseñanzas de Educación Infantil, Educación Primaria, Educación Secundaria Obligatoria y Bachillerato (DOCV núm. 7765, de 21.04.2016).</a:t>
            </a:r>
            <a:endParaRPr sz="1400">
              <a:solidFill>
                <a:srgbClr val="1B1B1B"/>
              </a:solidFill>
              <a:highlight>
                <a:srgbClr val="FFFFFF"/>
              </a:highlight>
              <a:latin typeface="Roboto"/>
              <a:ea typeface="Roboto"/>
              <a:cs typeface="Roboto"/>
              <a:sym typeface="Roboto"/>
            </a:endParaRPr>
          </a:p>
          <a:p>
            <a:pPr indent="0" lvl="0" marL="0" rtl="0" algn="l">
              <a:spcBef>
                <a:spcPts val="400"/>
              </a:spcBef>
              <a:spcAft>
                <a:spcPts val="1600"/>
              </a:spcAft>
              <a:buNone/>
            </a:pPr>
            <a:r>
              <a:t/>
            </a:r>
            <a:endParaRPr/>
          </a:p>
        </p:txBody>
      </p:sp>
      <p:pic>
        <p:nvPicPr>
          <p:cNvPr id="238" name="Google Shape;238;p41"/>
          <p:cNvPicPr preferRelativeResize="0"/>
          <p:nvPr/>
        </p:nvPicPr>
        <p:blipFill rotWithShape="1">
          <a:blip r:embed="rId9">
            <a:alphaModFix/>
          </a:blip>
          <a:srcRect b="22327" l="28538" r="4456" t="14816"/>
          <a:stretch/>
        </p:blipFill>
        <p:spPr>
          <a:xfrm rot="24">
            <a:off x="6604547" y="105961"/>
            <a:ext cx="1646899" cy="11587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00"/>
        </a:solidFill>
      </p:bgPr>
    </p:bg>
    <p:spTree>
      <p:nvGrpSpPr>
        <p:cNvPr id="67" name="Shape 67"/>
        <p:cNvGrpSpPr/>
        <p:nvPr/>
      </p:nvGrpSpPr>
      <p:grpSpPr>
        <a:xfrm>
          <a:off x="0" y="0"/>
          <a:ext cx="0" cy="0"/>
          <a:chOff x="0" y="0"/>
          <a:chExt cx="0" cy="0"/>
        </a:xfrm>
      </p:grpSpPr>
      <p:sp>
        <p:nvSpPr>
          <p:cNvPr id="68" name="Google Shape;68;p15"/>
          <p:cNvSpPr txBox="1"/>
          <p:nvPr/>
        </p:nvSpPr>
        <p:spPr>
          <a:xfrm>
            <a:off x="106850" y="164800"/>
            <a:ext cx="8799900" cy="49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900">
                <a:solidFill>
                  <a:srgbClr val="0000FF"/>
                </a:solidFill>
                <a:latin typeface="Griffy"/>
                <a:ea typeface="Griffy"/>
                <a:cs typeface="Griffy"/>
                <a:sym typeface="Griffy"/>
              </a:rPr>
              <a:t>PINCHE EN ESTE ICONO Y LE CONDUCIRÁ A LA PÁGINA DE LA CONSELLERÍA PARA LA MATRÍCULA TELEMÁTICA</a:t>
            </a:r>
            <a:endParaRPr b="1" sz="1900">
              <a:solidFill>
                <a:srgbClr val="0000FF"/>
              </a:solidFill>
              <a:latin typeface="Griffy"/>
              <a:ea typeface="Griffy"/>
              <a:cs typeface="Griffy"/>
              <a:sym typeface="Griffy"/>
            </a:endParaRPr>
          </a:p>
        </p:txBody>
      </p:sp>
      <p:sp>
        <p:nvSpPr>
          <p:cNvPr id="69" name="Google Shape;69;p15"/>
          <p:cNvSpPr txBox="1"/>
          <p:nvPr/>
        </p:nvSpPr>
        <p:spPr>
          <a:xfrm>
            <a:off x="2345725" y="1625875"/>
            <a:ext cx="4003800" cy="400200"/>
          </a:xfrm>
          <a:prstGeom prst="rect">
            <a:avLst/>
          </a:prstGeom>
          <a:noFill/>
          <a:ln cap="flat" cmpd="sng" w="7620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3"/>
              </a:rPr>
              <a:t>https://ceice.gva.es/es/web/admision-alumnado</a:t>
            </a:r>
            <a:endParaRPr/>
          </a:p>
        </p:txBody>
      </p:sp>
      <p:pic>
        <p:nvPicPr>
          <p:cNvPr id="70" name="Google Shape;70;p15"/>
          <p:cNvPicPr preferRelativeResize="0"/>
          <p:nvPr/>
        </p:nvPicPr>
        <p:blipFill>
          <a:blip r:embed="rId4">
            <a:alphaModFix/>
          </a:blip>
          <a:stretch>
            <a:fillRect/>
          </a:stretch>
        </p:blipFill>
        <p:spPr>
          <a:xfrm>
            <a:off x="2313013" y="2256650"/>
            <a:ext cx="4387574" cy="21338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258D"/>
        </a:solidFill>
      </p:bgPr>
    </p:bg>
    <p:spTree>
      <p:nvGrpSpPr>
        <p:cNvPr id="242" name="Shape 242"/>
        <p:cNvGrpSpPr/>
        <p:nvPr/>
      </p:nvGrpSpPr>
      <p:grpSpPr>
        <a:xfrm>
          <a:off x="0" y="0"/>
          <a:ext cx="0" cy="0"/>
          <a:chOff x="0" y="0"/>
          <a:chExt cx="0" cy="0"/>
        </a:xfrm>
      </p:grpSpPr>
      <p:sp>
        <p:nvSpPr>
          <p:cNvPr id="243" name="Google Shape;243;p42"/>
          <p:cNvSpPr txBox="1"/>
          <p:nvPr>
            <p:ph idx="1" type="body"/>
          </p:nvPr>
        </p:nvSpPr>
        <p:spPr>
          <a:xfrm>
            <a:off x="2690525" y="46550"/>
            <a:ext cx="6140400" cy="50970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 sz="2000">
                <a:solidFill>
                  <a:schemeClr val="lt1"/>
                </a:solidFill>
              </a:rPr>
              <a:t>RESOLUCIÓN de 25 de febrero de 2026, de la Dirección General de Centros Docentes, por la que se establece el calendario y se dictan instrucciones respecto al procedimiento de admisión del alumnado en los centros docentes sostenidos con fondos públicos de la Comunitat Valenciana que imparten enseñanzas de Educación Infantil, Educación Primaria, Educación Secundaria Obligatoria y Bachillerato, y en los centros de Educación Especial, para el curso 2026-2027.</a:t>
            </a:r>
            <a:endParaRPr sz="2000">
              <a:solidFill>
                <a:schemeClr val="lt1"/>
              </a:solidFill>
            </a:endParaRPr>
          </a:p>
        </p:txBody>
      </p:sp>
      <p:pic>
        <p:nvPicPr>
          <p:cNvPr id="244" name="Google Shape;244;p42"/>
          <p:cNvPicPr preferRelativeResize="0"/>
          <p:nvPr/>
        </p:nvPicPr>
        <p:blipFill>
          <a:blip r:embed="rId3">
            <a:alphaModFix/>
          </a:blip>
          <a:stretch>
            <a:fillRect/>
          </a:stretch>
        </p:blipFill>
        <p:spPr>
          <a:xfrm>
            <a:off x="221450" y="555150"/>
            <a:ext cx="2286000" cy="3833000"/>
          </a:xfrm>
          <a:prstGeom prst="rect">
            <a:avLst/>
          </a:prstGeom>
          <a:noFill/>
          <a:ln>
            <a:noFill/>
          </a:ln>
        </p:spPr>
      </p:pic>
      <p:pic>
        <p:nvPicPr>
          <p:cNvPr id="245" name="Google Shape;245;p42"/>
          <p:cNvPicPr preferRelativeResize="0"/>
          <p:nvPr/>
        </p:nvPicPr>
        <p:blipFill rotWithShape="1">
          <a:blip r:embed="rId4">
            <a:alphaModFix/>
          </a:blip>
          <a:srcRect b="6445" l="5878" r="2421" t="6697"/>
          <a:stretch/>
        </p:blipFill>
        <p:spPr>
          <a:xfrm>
            <a:off x="6247400" y="3385600"/>
            <a:ext cx="2368846" cy="15682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 calcmode="lin" valueType="num">
                                      <p:cBhvr additive="base">
                                        <p:cTn dur="2500"/>
                                        <p:tgtEl>
                                          <p:spTgt spid="24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7CC"/>
        </a:solidFill>
      </p:bgPr>
    </p:bg>
    <p:spTree>
      <p:nvGrpSpPr>
        <p:cNvPr id="249" name="Shape 249"/>
        <p:cNvGrpSpPr/>
        <p:nvPr/>
      </p:nvGrpSpPr>
      <p:grpSpPr>
        <a:xfrm>
          <a:off x="0" y="0"/>
          <a:ext cx="0" cy="0"/>
          <a:chOff x="0" y="0"/>
          <a:chExt cx="0" cy="0"/>
        </a:xfrm>
      </p:grpSpPr>
      <p:sp>
        <p:nvSpPr>
          <p:cNvPr id="250" name="Google Shape;250;p4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p43"/>
          <p:cNvSpPr txBox="1"/>
          <p:nvPr>
            <p:ph idx="1" type="subTitle"/>
          </p:nvPr>
        </p:nvSpPr>
        <p:spPr>
          <a:xfrm flipH="1" rot="-308554">
            <a:off x="25779" y="3403895"/>
            <a:ext cx="4320893" cy="125966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4000">
                <a:solidFill>
                  <a:schemeClr val="lt1"/>
                </a:solidFill>
                <a:latin typeface="Griffy"/>
                <a:ea typeface="Griffy"/>
                <a:cs typeface="Griffy"/>
                <a:sym typeface="Griffy"/>
              </a:rPr>
              <a:t>MATRICULACIÓN</a:t>
            </a:r>
            <a:endParaRPr b="1" sz="4000">
              <a:solidFill>
                <a:schemeClr val="lt1"/>
              </a:solidFill>
              <a:latin typeface="Griffy"/>
              <a:ea typeface="Griffy"/>
              <a:cs typeface="Griffy"/>
              <a:sym typeface="Griffy"/>
            </a:endParaRPr>
          </a:p>
          <a:p>
            <a:pPr indent="0" lvl="0" marL="0" rtl="0" algn="l">
              <a:spcBef>
                <a:spcPts val="0"/>
              </a:spcBef>
              <a:spcAft>
                <a:spcPts val="0"/>
              </a:spcAft>
              <a:buNone/>
            </a:pPr>
            <a:r>
              <a:rPr b="1" lang="es" sz="4500">
                <a:solidFill>
                  <a:schemeClr val="lt1"/>
                </a:solidFill>
                <a:latin typeface="Griffy"/>
                <a:ea typeface="Griffy"/>
                <a:cs typeface="Griffy"/>
                <a:sym typeface="Griffy"/>
              </a:rPr>
              <a:t> 2026/2027</a:t>
            </a:r>
            <a:endParaRPr b="1" sz="4500">
              <a:solidFill>
                <a:schemeClr val="lt1"/>
              </a:solidFill>
              <a:latin typeface="Griffy"/>
              <a:ea typeface="Griffy"/>
              <a:cs typeface="Griffy"/>
              <a:sym typeface="Griffy"/>
            </a:endParaRPr>
          </a:p>
        </p:txBody>
      </p:sp>
      <p:pic>
        <p:nvPicPr>
          <p:cNvPr id="252" name="Google Shape;252;p43"/>
          <p:cNvPicPr preferRelativeResize="0"/>
          <p:nvPr/>
        </p:nvPicPr>
        <p:blipFill>
          <a:blip r:embed="rId3">
            <a:alphaModFix/>
          </a:blip>
          <a:stretch>
            <a:fillRect/>
          </a:stretch>
        </p:blipFill>
        <p:spPr>
          <a:xfrm>
            <a:off x="0" y="0"/>
            <a:ext cx="4391798" cy="3105149"/>
          </a:xfrm>
          <a:prstGeom prst="rect">
            <a:avLst/>
          </a:prstGeom>
          <a:noFill/>
          <a:ln>
            <a:noFill/>
          </a:ln>
        </p:spPr>
      </p:pic>
      <p:pic>
        <p:nvPicPr>
          <p:cNvPr id="253" name="Google Shape;253;p43"/>
          <p:cNvPicPr preferRelativeResize="0"/>
          <p:nvPr/>
        </p:nvPicPr>
        <p:blipFill>
          <a:blip r:embed="rId4">
            <a:alphaModFix/>
          </a:blip>
          <a:stretch>
            <a:fillRect/>
          </a:stretch>
        </p:blipFill>
        <p:spPr>
          <a:xfrm>
            <a:off x="4318253" y="0"/>
            <a:ext cx="4825751" cy="51434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1500"/>
                                        <p:tgtEl>
                                          <p:spTgt spid="25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57" name="Shape 257"/>
        <p:cNvGrpSpPr/>
        <p:nvPr/>
      </p:nvGrpSpPr>
      <p:grpSpPr>
        <a:xfrm>
          <a:off x="0" y="0"/>
          <a:ext cx="0" cy="0"/>
          <a:chOff x="0" y="0"/>
          <a:chExt cx="0" cy="0"/>
        </a:xfrm>
      </p:grpSpPr>
      <p:sp>
        <p:nvSpPr>
          <p:cNvPr id="258" name="Google Shape;258;p44"/>
          <p:cNvSpPr txBox="1"/>
          <p:nvPr>
            <p:ph type="ctrTitle"/>
          </p:nvPr>
        </p:nvSpPr>
        <p:spPr>
          <a:xfrm>
            <a:off x="311700" y="53025"/>
            <a:ext cx="8520600" cy="39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400">
                <a:latin typeface="Griffy"/>
                <a:ea typeface="Griffy"/>
                <a:cs typeface="Griffy"/>
                <a:sym typeface="Griffy"/>
              </a:rPr>
              <a:t>QUÉ HAGO CUANDO YA TENGO PLAZA EN EL CENTRO</a:t>
            </a:r>
            <a:endParaRPr sz="2400">
              <a:latin typeface="Griffy"/>
              <a:ea typeface="Griffy"/>
              <a:cs typeface="Griffy"/>
              <a:sym typeface="Griffy"/>
            </a:endParaRPr>
          </a:p>
        </p:txBody>
      </p:sp>
      <p:sp>
        <p:nvSpPr>
          <p:cNvPr id="259" name="Google Shape;259;p44"/>
          <p:cNvSpPr txBox="1"/>
          <p:nvPr>
            <p:ph idx="1" type="subTitle"/>
          </p:nvPr>
        </p:nvSpPr>
        <p:spPr>
          <a:xfrm>
            <a:off x="115125" y="295750"/>
            <a:ext cx="8906100" cy="4847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b="1" sz="1100" u="sng">
              <a:solidFill>
                <a:srgbClr val="FF00FF"/>
              </a:solidFill>
            </a:endParaRPr>
          </a:p>
          <a:p>
            <a:pPr indent="0" lvl="0" marL="0" rtl="0" algn="just">
              <a:spcBef>
                <a:spcPts val="0"/>
              </a:spcBef>
              <a:spcAft>
                <a:spcPts val="0"/>
              </a:spcAft>
              <a:buNone/>
            </a:pPr>
            <a:r>
              <a:rPr b="1" lang="es" sz="1100" u="sng">
                <a:solidFill>
                  <a:srgbClr val="0000FF"/>
                </a:solidFill>
              </a:rPr>
              <a:t>IMPORTANTE:</a:t>
            </a:r>
            <a:r>
              <a:rPr b="1" lang="es" sz="1100" u="sng">
                <a:solidFill>
                  <a:srgbClr val="0000FF"/>
                </a:solidFill>
              </a:rPr>
              <a:t> El centro</a:t>
            </a:r>
            <a:r>
              <a:rPr b="1" lang="es" sz="1100" u="sng">
                <a:solidFill>
                  <a:srgbClr val="0000FF"/>
                </a:solidFill>
              </a:rPr>
              <a:t> solicitará a los </a:t>
            </a:r>
            <a:r>
              <a:rPr b="1" lang="es" sz="1100" u="sng">
                <a:solidFill>
                  <a:srgbClr val="0000FF"/>
                </a:solidFill>
              </a:rPr>
              <a:t>representantes legales la verificación de los documentos o situaciones alegadas cuando realizaron la solicitud de plaza.</a:t>
            </a:r>
            <a:endParaRPr b="1" sz="1100" u="sng">
              <a:solidFill>
                <a:srgbClr val="0000FF"/>
              </a:solidFill>
            </a:endParaRPr>
          </a:p>
          <a:p>
            <a:pPr indent="0" lvl="0" marL="0" rtl="0" algn="just">
              <a:spcBef>
                <a:spcPts val="0"/>
              </a:spcBef>
              <a:spcAft>
                <a:spcPts val="0"/>
              </a:spcAft>
              <a:buNone/>
            </a:pPr>
            <a:r>
              <a:t/>
            </a:r>
            <a:endParaRPr b="1" sz="1100" u="sng">
              <a:solidFill>
                <a:srgbClr val="DE258D"/>
              </a:solidFill>
            </a:endParaRPr>
          </a:p>
          <a:p>
            <a:pPr indent="0" lvl="0" marL="0" rtl="0" algn="ctr">
              <a:spcBef>
                <a:spcPts val="0"/>
              </a:spcBef>
              <a:spcAft>
                <a:spcPts val="0"/>
              </a:spcAft>
              <a:buNone/>
            </a:pPr>
            <a:r>
              <a:rPr b="1" lang="es" sz="1100" u="sng">
                <a:solidFill>
                  <a:srgbClr val="DE258D"/>
                </a:solidFill>
              </a:rPr>
              <a:t>DOCUMENTACIÓN PARA LA MATRÍCULACIÓN EN EL CENTRO: </a:t>
            </a:r>
            <a:endParaRPr b="1" sz="1100" u="sng">
              <a:solidFill>
                <a:srgbClr val="DE258D"/>
              </a:solidFill>
            </a:endParaRPr>
          </a:p>
          <a:p>
            <a:pPr indent="0" lvl="0" marL="0" rtl="0" algn="l">
              <a:lnSpc>
                <a:spcPct val="115000"/>
              </a:lnSpc>
              <a:spcBef>
                <a:spcPts val="0"/>
              </a:spcBef>
              <a:spcAft>
                <a:spcPts val="0"/>
              </a:spcAft>
              <a:buNone/>
            </a:pPr>
            <a:r>
              <a:t/>
            </a:r>
            <a:endParaRPr b="1" sz="1100" u="sng">
              <a:solidFill>
                <a:srgbClr val="0000FF"/>
              </a:solidFill>
            </a:endParaRPr>
          </a:p>
          <a:p>
            <a:pPr indent="-346710" lvl="0" marL="727710" rtl="0" algn="l">
              <a:lnSpc>
                <a:spcPct val="115000"/>
              </a:lnSpc>
              <a:spcBef>
                <a:spcPts val="0"/>
              </a:spcBef>
              <a:spcAft>
                <a:spcPts val="0"/>
              </a:spcAft>
              <a:buClr>
                <a:schemeClr val="dk1"/>
              </a:buClr>
              <a:buSzPts val="1200"/>
              <a:buAutoNum type="arabicPeriod"/>
            </a:pPr>
            <a:r>
              <a:rPr lang="es" sz="1200" u="sng">
                <a:solidFill>
                  <a:srgbClr val="1155CC"/>
                </a:solidFill>
                <a:hlinkClick r:id="rId3">
                  <a:extLst>
                    <a:ext uri="{A12FA001-AC4F-418D-AE19-62706E023703}">
                      <ahyp:hlinkClr val="tx"/>
                    </a:ext>
                  </a:extLst>
                </a:hlinkClick>
              </a:rPr>
              <a:t>Impreso de matriculación</a:t>
            </a:r>
            <a:r>
              <a:rPr lang="es" sz="1200">
                <a:solidFill>
                  <a:schemeClr val="dk1"/>
                </a:solidFill>
              </a:rPr>
              <a:t> del centro.</a:t>
            </a:r>
            <a:endParaRPr sz="1200">
              <a:solidFill>
                <a:schemeClr val="dk1"/>
              </a:solidFill>
            </a:endParaRPr>
          </a:p>
          <a:p>
            <a:pPr indent="-346710" lvl="0" marL="727710" rtl="0" algn="l">
              <a:lnSpc>
                <a:spcPct val="115000"/>
              </a:lnSpc>
              <a:spcBef>
                <a:spcPts val="0"/>
              </a:spcBef>
              <a:spcAft>
                <a:spcPts val="0"/>
              </a:spcAft>
              <a:buClr>
                <a:schemeClr val="dk1"/>
              </a:buClr>
              <a:buSzPts val="1200"/>
              <a:buAutoNum type="arabicPeriod"/>
            </a:pPr>
            <a:r>
              <a:rPr lang="es" sz="1200">
                <a:solidFill>
                  <a:schemeClr val="dk1"/>
                </a:solidFill>
              </a:rPr>
              <a:t>Original y fotocopia del Libro Familia (hoja del alumno/a)..</a:t>
            </a:r>
            <a:endParaRPr sz="1200">
              <a:solidFill>
                <a:schemeClr val="dk1"/>
              </a:solidFill>
            </a:endParaRPr>
          </a:p>
          <a:p>
            <a:pPr indent="-346710" lvl="0" marL="727710" rtl="0" algn="l">
              <a:lnSpc>
                <a:spcPct val="115000"/>
              </a:lnSpc>
              <a:spcBef>
                <a:spcPts val="0"/>
              </a:spcBef>
              <a:spcAft>
                <a:spcPts val="0"/>
              </a:spcAft>
              <a:buClr>
                <a:schemeClr val="dk1"/>
              </a:buClr>
              <a:buSzPts val="1200"/>
              <a:buAutoNum type="arabicPeriod"/>
            </a:pPr>
            <a:r>
              <a:rPr lang="es" sz="1200">
                <a:solidFill>
                  <a:schemeClr val="dk1"/>
                </a:solidFill>
              </a:rPr>
              <a:t>1 Fotografía tamaño carnet.</a:t>
            </a:r>
            <a:endParaRPr sz="1200">
              <a:solidFill>
                <a:schemeClr val="dk1"/>
              </a:solidFill>
            </a:endParaRPr>
          </a:p>
          <a:p>
            <a:pPr indent="-346710" lvl="0" marL="727710" rtl="0" algn="l">
              <a:lnSpc>
                <a:spcPct val="115000"/>
              </a:lnSpc>
              <a:spcBef>
                <a:spcPts val="0"/>
              </a:spcBef>
              <a:spcAft>
                <a:spcPts val="0"/>
              </a:spcAft>
              <a:buClr>
                <a:schemeClr val="dk1"/>
              </a:buClr>
              <a:buSzPts val="1200"/>
              <a:buAutoNum type="arabicPeriod"/>
            </a:pPr>
            <a:r>
              <a:rPr lang="es" sz="1200">
                <a:solidFill>
                  <a:schemeClr val="dk1"/>
                </a:solidFill>
              </a:rPr>
              <a:t>Original y fotocopia</a:t>
            </a:r>
            <a:r>
              <a:rPr lang="es" sz="1200">
                <a:solidFill>
                  <a:schemeClr val="dk1"/>
                </a:solidFill>
                <a:highlight>
                  <a:schemeClr val="accent6"/>
                </a:highlight>
              </a:rPr>
              <a:t> </a:t>
            </a:r>
            <a:r>
              <a:rPr lang="es" sz="1200">
                <a:solidFill>
                  <a:srgbClr val="333333"/>
                </a:solidFill>
                <a:highlight>
                  <a:schemeClr val="accent6"/>
                </a:highlight>
              </a:rPr>
              <a:t>de la Tarjeta Sanitaria (</a:t>
            </a:r>
            <a:r>
              <a:rPr b="1" lang="es" sz="1200">
                <a:solidFill>
                  <a:srgbClr val="333333"/>
                </a:solidFill>
                <a:highlight>
                  <a:schemeClr val="accent6"/>
                </a:highlight>
              </a:rPr>
              <a:t>SIP</a:t>
            </a:r>
            <a:r>
              <a:rPr lang="es" sz="1200">
                <a:solidFill>
                  <a:srgbClr val="333333"/>
                </a:solidFill>
                <a:highlight>
                  <a:schemeClr val="accent6"/>
                </a:highlight>
              </a:rPr>
              <a:t>) del alumno.</a:t>
            </a:r>
            <a:endParaRPr sz="1200">
              <a:solidFill>
                <a:schemeClr val="dk1"/>
              </a:solidFill>
              <a:highlight>
                <a:schemeClr val="accent6"/>
              </a:highlight>
            </a:endParaRPr>
          </a:p>
          <a:p>
            <a:pPr indent="-346710" lvl="0" marL="727710" rtl="0" algn="l">
              <a:lnSpc>
                <a:spcPct val="115000"/>
              </a:lnSpc>
              <a:spcBef>
                <a:spcPts val="0"/>
              </a:spcBef>
              <a:spcAft>
                <a:spcPts val="0"/>
              </a:spcAft>
              <a:buClr>
                <a:schemeClr val="dk1"/>
              </a:buClr>
              <a:buSzPts val="1200"/>
              <a:buAutoNum type="arabicPeriod"/>
            </a:pPr>
            <a:r>
              <a:rPr lang="es" sz="1200" u="sng">
                <a:solidFill>
                  <a:srgbClr val="1155CC"/>
                </a:solidFill>
                <a:hlinkClick r:id="rId4">
                  <a:extLst>
                    <a:ext uri="{A12FA001-AC4F-418D-AE19-62706E023703}">
                      <ahyp:hlinkClr val="tx"/>
                    </a:ext>
                  </a:extLst>
                </a:hlinkClick>
              </a:rPr>
              <a:t>Documentos Protección de datos</a:t>
            </a:r>
            <a:r>
              <a:rPr lang="es" sz="1200">
                <a:solidFill>
                  <a:schemeClr val="dk1"/>
                </a:solidFill>
              </a:rPr>
              <a:t>.</a:t>
            </a:r>
            <a:endParaRPr sz="1200">
              <a:solidFill>
                <a:schemeClr val="dk1"/>
              </a:solidFill>
            </a:endParaRPr>
          </a:p>
          <a:p>
            <a:pPr indent="-346710" lvl="0" marL="727710" rtl="0" algn="l">
              <a:lnSpc>
                <a:spcPct val="115000"/>
              </a:lnSpc>
              <a:spcBef>
                <a:spcPts val="0"/>
              </a:spcBef>
              <a:spcAft>
                <a:spcPts val="0"/>
              </a:spcAft>
              <a:buClr>
                <a:schemeClr val="dk1"/>
              </a:buClr>
              <a:buSzPts val="1200"/>
              <a:buAutoNum type="arabicPeriod"/>
            </a:pPr>
            <a:r>
              <a:rPr lang="es" sz="1200" u="sng">
                <a:solidFill>
                  <a:srgbClr val="1155CC"/>
                </a:solidFill>
                <a:hlinkClick r:id="rId5">
                  <a:extLst>
                    <a:ext uri="{A12FA001-AC4F-418D-AE19-62706E023703}">
                      <ahyp:hlinkClr val="tx"/>
                    </a:ext>
                  </a:extLst>
                </a:hlinkClick>
              </a:rPr>
              <a:t>Impreso</a:t>
            </a:r>
            <a:r>
              <a:rPr lang="es" sz="1200">
                <a:solidFill>
                  <a:schemeClr val="dk1"/>
                </a:solidFill>
              </a:rPr>
              <a:t> de elección Religión/Valores.</a:t>
            </a:r>
            <a:endParaRPr sz="1200">
              <a:solidFill>
                <a:schemeClr val="dk1"/>
              </a:solidFill>
            </a:endParaRPr>
          </a:p>
          <a:p>
            <a:pPr indent="-346710" lvl="0" marL="727710" rtl="0" algn="l">
              <a:lnSpc>
                <a:spcPct val="115000"/>
              </a:lnSpc>
              <a:spcBef>
                <a:spcPts val="0"/>
              </a:spcBef>
              <a:spcAft>
                <a:spcPts val="0"/>
              </a:spcAft>
              <a:buClr>
                <a:schemeClr val="dk1"/>
              </a:buClr>
              <a:buSzPts val="1200"/>
              <a:buAutoNum type="arabicPeriod"/>
            </a:pPr>
            <a:r>
              <a:rPr lang="es" sz="1200">
                <a:solidFill>
                  <a:schemeClr val="dk1"/>
                </a:solidFill>
              </a:rPr>
              <a:t>Original y fotocopia d</a:t>
            </a:r>
            <a:r>
              <a:rPr lang="es" sz="1200">
                <a:solidFill>
                  <a:schemeClr val="dk1"/>
                </a:solidFill>
                <a:highlight>
                  <a:schemeClr val="accent6"/>
                </a:highlight>
              </a:rPr>
              <a:t>e</a:t>
            </a:r>
            <a:r>
              <a:rPr lang="es" sz="1200">
                <a:solidFill>
                  <a:srgbClr val="000000"/>
                </a:solidFill>
                <a:highlight>
                  <a:schemeClr val="accent6"/>
                </a:highlight>
              </a:rPr>
              <a:t>l DNI, NIE o pasaporte de los padres.</a:t>
            </a:r>
            <a:endParaRPr sz="1200">
              <a:solidFill>
                <a:srgbClr val="000000"/>
              </a:solidFill>
              <a:highlight>
                <a:schemeClr val="accent6"/>
              </a:highlight>
            </a:endParaRPr>
          </a:p>
          <a:p>
            <a:pPr indent="-346710" lvl="0" marL="727710" rtl="0" algn="l">
              <a:lnSpc>
                <a:spcPct val="115000"/>
              </a:lnSpc>
              <a:spcBef>
                <a:spcPts val="0"/>
              </a:spcBef>
              <a:spcAft>
                <a:spcPts val="0"/>
              </a:spcAft>
              <a:buClr>
                <a:schemeClr val="dk1"/>
              </a:buClr>
              <a:buSzPts val="1200"/>
              <a:buAutoNum type="arabicPeriod"/>
            </a:pPr>
            <a:r>
              <a:rPr lang="es" sz="1200">
                <a:solidFill>
                  <a:schemeClr val="dk1"/>
                </a:solidFill>
              </a:rPr>
              <a:t>Solicitud de baja del centro anterior (si procede)</a:t>
            </a:r>
            <a:endParaRPr sz="1100">
              <a:solidFill>
                <a:schemeClr val="dk1"/>
              </a:solidFill>
            </a:endParaRPr>
          </a:p>
          <a:p>
            <a:pPr indent="-346710" lvl="0" marL="727710" rtl="0" algn="just">
              <a:lnSpc>
                <a:spcPct val="115000"/>
              </a:lnSpc>
              <a:spcBef>
                <a:spcPts val="0"/>
              </a:spcBef>
              <a:spcAft>
                <a:spcPts val="0"/>
              </a:spcAft>
              <a:buClr>
                <a:schemeClr val="dk1"/>
              </a:buClr>
              <a:buSzPts val="1200"/>
              <a:buAutoNum type="arabicPeriod"/>
            </a:pPr>
            <a:r>
              <a:rPr lang="es" sz="1200">
                <a:solidFill>
                  <a:schemeClr val="dk1"/>
                </a:solidFill>
              </a:rPr>
              <a:t>Si existe separación, divorcio o cualquier situación análoga se debe de comunicar al centro en el momento de la matrícula (original y fotocopia)</a:t>
            </a:r>
            <a:r>
              <a:rPr lang="es" sz="1000"/>
              <a:t>  en caso de que se haya marcado la casilla de existencia de no convivencia de los progenitores, se deberá aportar la firma y consignar los datos del padre, madre, tutor o tutora diferente de la persona que formuló la solicitud de plaza.</a:t>
            </a:r>
            <a:endParaRPr sz="1200">
              <a:solidFill>
                <a:schemeClr val="dk1"/>
              </a:solidFill>
            </a:endParaRPr>
          </a:p>
          <a:p>
            <a:pPr indent="-346710" lvl="0" marL="727710" rtl="0" algn="l">
              <a:lnSpc>
                <a:spcPct val="115000"/>
              </a:lnSpc>
              <a:spcBef>
                <a:spcPts val="0"/>
              </a:spcBef>
              <a:spcAft>
                <a:spcPts val="0"/>
              </a:spcAft>
              <a:buClr>
                <a:schemeClr val="dk1"/>
              </a:buClr>
              <a:buSzPts val="1200"/>
              <a:buAutoNum type="arabicPeriod"/>
            </a:pPr>
            <a:r>
              <a:rPr lang="es" sz="1200">
                <a:solidFill>
                  <a:schemeClr val="dk1"/>
                </a:solidFill>
              </a:rPr>
              <a:t>Certificado de de empadronamiento (fotocopia y original)</a:t>
            </a:r>
            <a:endParaRPr sz="1200">
              <a:solidFill>
                <a:schemeClr val="dk1"/>
              </a:solidFill>
            </a:endParaRPr>
          </a:p>
          <a:p>
            <a:pPr indent="0" lvl="0" marL="457200" rtl="0" algn="l">
              <a:spcBef>
                <a:spcPts val="0"/>
              </a:spcBef>
              <a:spcAft>
                <a:spcPts val="0"/>
              </a:spcAft>
              <a:buClr>
                <a:schemeClr val="dk1"/>
              </a:buClr>
              <a:buSzPts val="1100"/>
              <a:buFont typeface="Arial"/>
              <a:buNone/>
            </a:pPr>
            <a:r>
              <a:rPr b="1" lang="es" sz="1400">
                <a:solidFill>
                  <a:schemeClr val="dk1"/>
                </a:solidFill>
              </a:rPr>
              <a:t>Opcionalmente:</a:t>
            </a:r>
            <a:endParaRPr b="1" sz="1400">
              <a:solidFill>
                <a:schemeClr val="dk1"/>
              </a:solidFill>
            </a:endParaRPr>
          </a:p>
          <a:p>
            <a:pPr indent="-346710" lvl="0" marL="727710" rtl="0" algn="l">
              <a:lnSpc>
                <a:spcPct val="115000"/>
              </a:lnSpc>
              <a:spcBef>
                <a:spcPts val="1000"/>
              </a:spcBef>
              <a:spcAft>
                <a:spcPts val="0"/>
              </a:spcAft>
              <a:buClr>
                <a:schemeClr val="dk1"/>
              </a:buClr>
              <a:buSzPts val="1200"/>
              <a:buAutoNum type="arabicPeriod"/>
            </a:pPr>
            <a:r>
              <a:rPr lang="es" sz="1200">
                <a:solidFill>
                  <a:srgbClr val="333333"/>
                </a:solidFill>
                <a:highlight>
                  <a:schemeClr val="lt1"/>
                </a:highlight>
              </a:rPr>
              <a:t>Impreso de solicitud de </a:t>
            </a:r>
            <a:r>
              <a:rPr lang="es" sz="1200" u="sng">
                <a:solidFill>
                  <a:srgbClr val="1155CC"/>
                </a:solidFill>
                <a:highlight>
                  <a:schemeClr val="lt1"/>
                </a:highlight>
                <a:hlinkClick r:id="rId6">
                  <a:extLst>
                    <a:ext uri="{A12FA001-AC4F-418D-AE19-62706E023703}">
                      <ahyp:hlinkClr val="tx"/>
                    </a:ext>
                  </a:extLst>
                </a:hlinkClick>
              </a:rPr>
              <a:t>COMEDOR</a:t>
            </a:r>
            <a:r>
              <a:rPr lang="es" sz="1200">
                <a:solidFill>
                  <a:srgbClr val="333333"/>
                </a:solidFill>
                <a:highlight>
                  <a:schemeClr val="lt1"/>
                </a:highlight>
              </a:rPr>
              <a:t>, si desea reservar plaza.</a:t>
            </a:r>
            <a:endParaRPr sz="1200">
              <a:solidFill>
                <a:schemeClr val="dk1"/>
              </a:solidFill>
              <a:highlight>
                <a:schemeClr val="lt1"/>
              </a:highlight>
            </a:endParaRPr>
          </a:p>
          <a:p>
            <a:pPr indent="-346710" lvl="0" marL="727710" rtl="0" algn="l">
              <a:lnSpc>
                <a:spcPct val="115000"/>
              </a:lnSpc>
              <a:spcBef>
                <a:spcPts val="0"/>
              </a:spcBef>
              <a:spcAft>
                <a:spcPts val="0"/>
              </a:spcAft>
              <a:buClr>
                <a:srgbClr val="333333"/>
              </a:buClr>
              <a:buSzPts val="1200"/>
              <a:buAutoNum type="arabicPeriod"/>
            </a:pPr>
            <a:r>
              <a:rPr lang="es" sz="1200">
                <a:solidFill>
                  <a:srgbClr val="333333"/>
                </a:solidFill>
                <a:highlight>
                  <a:schemeClr val="lt1"/>
                </a:highlight>
              </a:rPr>
              <a:t>Impreso de solicitud de asociación al AMPA, si desea ser socio.</a:t>
            </a:r>
            <a:endParaRPr sz="1200">
              <a:solidFill>
                <a:srgbClr val="333333"/>
              </a:solidFill>
              <a:highlight>
                <a:schemeClr val="lt1"/>
              </a:highlight>
            </a:endParaRPr>
          </a:p>
          <a:p>
            <a:pPr indent="0" lvl="0" marL="457200" rtl="0" algn="just">
              <a:spcBef>
                <a:spcPts val="0"/>
              </a:spcBef>
              <a:spcAft>
                <a:spcPts val="0"/>
              </a:spcAft>
              <a:buNone/>
            </a:pPr>
            <a:r>
              <a:t/>
            </a:r>
            <a:endParaRPr sz="1100">
              <a:highlight>
                <a:schemeClr val="accent6"/>
              </a:highlight>
            </a:endParaRPr>
          </a:p>
          <a:p>
            <a:pPr indent="0" lvl="0" marL="457200" rtl="0" algn="just">
              <a:spcBef>
                <a:spcPts val="0"/>
              </a:spcBef>
              <a:spcAft>
                <a:spcPts val="0"/>
              </a:spcAft>
              <a:buNone/>
            </a:pPr>
            <a:r>
              <a:t/>
            </a:r>
            <a:endParaRPr sz="1000">
              <a:highlight>
                <a:schemeClr val="accent6"/>
              </a:highlight>
            </a:endParaRPr>
          </a:p>
          <a:p>
            <a:pPr indent="0" lvl="0" marL="457200" rtl="0" algn="just">
              <a:spcBef>
                <a:spcPts val="0"/>
              </a:spcBef>
              <a:spcAft>
                <a:spcPts val="0"/>
              </a:spcAft>
              <a:buNone/>
            </a:pPr>
            <a:r>
              <a:t/>
            </a:r>
            <a:endParaRPr sz="1000"/>
          </a:p>
          <a:p>
            <a:pPr indent="0" lvl="0" marL="457200" rtl="0" algn="just">
              <a:spcBef>
                <a:spcPts val="0"/>
              </a:spcBef>
              <a:spcAft>
                <a:spcPts val="0"/>
              </a:spcAft>
              <a:buNone/>
            </a:pPr>
            <a:r>
              <a:t/>
            </a:r>
            <a:endParaRPr sz="1000"/>
          </a:p>
          <a:p>
            <a:pPr indent="0" lvl="0" marL="457200" rtl="0" algn="just">
              <a:spcBef>
                <a:spcPts val="0"/>
              </a:spcBef>
              <a:spcAft>
                <a:spcPts val="0"/>
              </a:spcAft>
              <a:buNone/>
            </a:pPr>
            <a:r>
              <a:t/>
            </a:r>
            <a:endParaRPr sz="1000"/>
          </a:p>
        </p:txBody>
      </p:sp>
      <p:cxnSp>
        <p:nvCxnSpPr>
          <p:cNvPr id="260" name="Google Shape;260;p44"/>
          <p:cNvCxnSpPr>
            <a:stCxn id="259" idx="1"/>
            <a:endCxn id="259" idx="1"/>
          </p:cNvCxnSpPr>
          <p:nvPr/>
        </p:nvCxnSpPr>
        <p:spPr>
          <a:xfrm>
            <a:off x="115125" y="2719600"/>
            <a:ext cx="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64" name="Shape 264"/>
        <p:cNvGrpSpPr/>
        <p:nvPr/>
      </p:nvGrpSpPr>
      <p:grpSpPr>
        <a:xfrm>
          <a:off x="0" y="0"/>
          <a:ext cx="0" cy="0"/>
          <a:chOff x="0" y="0"/>
          <a:chExt cx="0" cy="0"/>
        </a:xfrm>
      </p:grpSpPr>
      <p:pic>
        <p:nvPicPr>
          <p:cNvPr id="265" name="Google Shape;265;p45"/>
          <p:cNvPicPr preferRelativeResize="0"/>
          <p:nvPr/>
        </p:nvPicPr>
        <p:blipFill rotWithShape="1">
          <a:blip r:embed="rId3">
            <a:alphaModFix/>
          </a:blip>
          <a:srcRect b="15351" l="0" r="0" t="4693"/>
          <a:stretch/>
        </p:blipFill>
        <p:spPr>
          <a:xfrm>
            <a:off x="1051350" y="953313"/>
            <a:ext cx="6858000" cy="4112528"/>
          </a:xfrm>
          <a:prstGeom prst="rect">
            <a:avLst/>
          </a:prstGeom>
          <a:noFill/>
          <a:ln>
            <a:noFill/>
          </a:ln>
        </p:spPr>
      </p:pic>
      <p:sp>
        <p:nvSpPr>
          <p:cNvPr id="266" name="Google Shape;266;p45"/>
          <p:cNvSpPr txBox="1"/>
          <p:nvPr>
            <p:ph idx="1" type="body"/>
          </p:nvPr>
        </p:nvSpPr>
        <p:spPr>
          <a:xfrm>
            <a:off x="220050" y="141850"/>
            <a:ext cx="8520600" cy="1015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s" sz="1600">
                <a:solidFill>
                  <a:srgbClr val="000000"/>
                </a:solidFill>
                <a:latin typeface="Baloo"/>
                <a:ea typeface="Baloo"/>
                <a:cs typeface="Baloo"/>
                <a:sym typeface="Baloo"/>
              </a:rPr>
              <a:t>CUALQUIER DUDA QUE TENGÁIS ESTAMOS A VUESTRA DISPOSICIÓN A TRAVÉS DEL CORREO ELECTRÓNICO DEL COLEGIO:      </a:t>
            </a:r>
            <a:r>
              <a:rPr b="1" lang="es" sz="2000">
                <a:solidFill>
                  <a:srgbClr val="000000"/>
                </a:solidFill>
                <a:latin typeface="Baloo"/>
                <a:ea typeface="Baloo"/>
                <a:cs typeface="Baloo"/>
                <a:sym typeface="Baloo"/>
              </a:rPr>
              <a:t>46017729@gva.es</a:t>
            </a:r>
            <a:endParaRPr b="1" sz="2000">
              <a:solidFill>
                <a:srgbClr val="000000"/>
              </a:solidFill>
              <a:latin typeface="Baloo"/>
              <a:ea typeface="Baloo"/>
              <a:cs typeface="Baloo"/>
              <a:sym typeface="Baloo"/>
            </a:endParaRPr>
          </a:p>
        </p:txBody>
      </p:sp>
      <p:sp>
        <p:nvSpPr>
          <p:cNvPr id="267" name="Google Shape;267;p45"/>
          <p:cNvSpPr txBox="1"/>
          <p:nvPr/>
        </p:nvSpPr>
        <p:spPr>
          <a:xfrm flipH="1">
            <a:off x="6415100" y="4671600"/>
            <a:ext cx="28422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300">
                <a:latin typeface="Bubblegum Sans"/>
                <a:ea typeface="Bubblegum Sans"/>
                <a:cs typeface="Bubblegum Sans"/>
                <a:sym typeface="Bubblegum Sans"/>
              </a:rPr>
              <a:t>¡ESPERAMOS PODEROS VER PRONTO!</a:t>
            </a:r>
            <a:endParaRPr b="1" sz="1300">
              <a:latin typeface="Bubblegum Sans"/>
              <a:ea typeface="Bubblegum Sans"/>
              <a:cs typeface="Bubblegum Sans"/>
              <a:sym typeface="Bubblegu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2200"/>
                                        <p:tgtEl>
                                          <p:spTgt spid="266"/>
                                        </p:tgtEl>
                                        <p:attrNameLst>
                                          <p:attrName>ppt_w</p:attrName>
                                        </p:attrNameLst>
                                      </p:cBhvr>
                                      <p:tavLst>
                                        <p:tav fmla="" tm="0">
                                          <p:val>
                                            <p:strVal val="0"/>
                                          </p:val>
                                        </p:tav>
                                        <p:tav fmla="" tm="100000">
                                          <p:val>
                                            <p:strVal val="#ppt_w"/>
                                          </p:val>
                                        </p:tav>
                                      </p:tavLst>
                                    </p:anim>
                                    <p:anim calcmode="lin" valueType="num">
                                      <p:cBhvr additive="base">
                                        <p:cTn dur="2200"/>
                                        <p:tgtEl>
                                          <p:spTgt spid="266"/>
                                        </p:tgtEl>
                                        <p:attrNameLst>
                                          <p:attrName>ppt_h</p:attrName>
                                        </p:attrNameLst>
                                      </p:cBhvr>
                                      <p:tavLst>
                                        <p:tav fmla="" tm="0">
                                          <p:val>
                                            <p:strVal val="0"/>
                                          </p:val>
                                        </p:tav>
                                        <p:tav fmla="" tm="100000">
                                          <p:val>
                                            <p:strVal val="#ppt_h"/>
                                          </p:val>
                                        </p:tav>
                                      </p:tavLst>
                                    </p:anim>
                                  </p:childTnLst>
                                </p:cTn>
                              </p:par>
                            </p:childTnLst>
                          </p:cTn>
                        </p:par>
                        <p:par>
                          <p:cTn fill="hold">
                            <p:stCondLst>
                              <p:cond delay="2200"/>
                            </p:stCondLst>
                            <p:childTnLst>
                              <p:par>
                                <p:cTn fill="hold" nodeType="afterEffect" presetClass="entr" presetID="2" presetSubtype="1">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3600"/>
                                        <p:tgtEl>
                                          <p:spTgt spid="2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500">
                <a:solidFill>
                  <a:srgbClr val="FF00FF"/>
                </a:solidFill>
              </a:rPr>
              <a:t>PÁGINA INFORMATIVA DE AYUDA</a:t>
            </a:r>
            <a:r>
              <a:rPr lang="es" sz="2600"/>
              <a:t> </a:t>
            </a:r>
            <a:r>
              <a:rPr lang="es" sz="1200"/>
              <a:t>(</a:t>
            </a:r>
            <a:r>
              <a:rPr lang="es" sz="1100" u="sng">
                <a:solidFill>
                  <a:schemeClr val="accent5"/>
                </a:solidFill>
                <a:hlinkClick r:id="rId3">
                  <a:extLst>
                    <a:ext uri="{A12FA001-AC4F-418D-AE19-62706E023703}">
                      <ahyp:hlinkClr val="tx"/>
                    </a:ext>
                  </a:extLst>
                </a:hlinkClick>
              </a:rPr>
              <a:t>https://admissiovalenciacapital.blogspot.com/</a:t>
            </a:r>
            <a:r>
              <a:rPr lang="es" sz="1200"/>
              <a:t>)</a:t>
            </a:r>
            <a:endParaRPr sz="1200"/>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77" name="Google Shape;77;p16">
            <a:hlinkClick r:id="rId4"/>
          </p:cNvPr>
          <p:cNvPicPr preferRelativeResize="0"/>
          <p:nvPr/>
        </p:nvPicPr>
        <p:blipFill>
          <a:blip r:embed="rId5">
            <a:alphaModFix/>
          </a:blip>
          <a:stretch>
            <a:fillRect/>
          </a:stretch>
        </p:blipFill>
        <p:spPr>
          <a:xfrm>
            <a:off x="1062350" y="1152475"/>
            <a:ext cx="6318174" cy="3628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FF00"/>
        </a:solid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6999275" y="1533725"/>
            <a:ext cx="2027700" cy="95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latin typeface="Bubblegum Sans"/>
                <a:ea typeface="Bubblegum Sans"/>
                <a:cs typeface="Bubblegum Sans"/>
                <a:sym typeface="Bubblegum Sans"/>
              </a:rPr>
              <a:t>¿QUÉ ES EL PROCESO DE ADMISIÓN?</a:t>
            </a:r>
            <a:endParaRPr>
              <a:latin typeface="Bubblegum Sans"/>
              <a:ea typeface="Bubblegum Sans"/>
              <a:cs typeface="Bubblegum Sans"/>
              <a:sym typeface="Bubblegum Sans"/>
            </a:endParaRPr>
          </a:p>
        </p:txBody>
      </p:sp>
      <p:pic>
        <p:nvPicPr>
          <p:cNvPr id="83" name="Google Shape;83;p17"/>
          <p:cNvPicPr preferRelativeResize="0"/>
          <p:nvPr/>
        </p:nvPicPr>
        <p:blipFill>
          <a:blip r:embed="rId3">
            <a:alphaModFix/>
          </a:blip>
          <a:stretch>
            <a:fillRect/>
          </a:stretch>
        </p:blipFill>
        <p:spPr>
          <a:xfrm>
            <a:off x="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38EDA"/>
        </a:solidFill>
      </p:bgPr>
    </p:bg>
    <p:spTree>
      <p:nvGrpSpPr>
        <p:cNvPr id="87" name="Shape 87"/>
        <p:cNvGrpSpPr/>
        <p:nvPr/>
      </p:nvGrpSpPr>
      <p:grpSpPr>
        <a:xfrm>
          <a:off x="0" y="0"/>
          <a:ext cx="0" cy="0"/>
          <a:chOff x="0" y="0"/>
          <a:chExt cx="0" cy="0"/>
        </a:xfrm>
      </p:grpSpPr>
      <p:pic>
        <p:nvPicPr>
          <p:cNvPr id="88" name="Google Shape;88;p18"/>
          <p:cNvPicPr preferRelativeResize="0"/>
          <p:nvPr/>
        </p:nvPicPr>
        <p:blipFill>
          <a:blip r:embed="rId3">
            <a:alphaModFix amt="71000"/>
          </a:blip>
          <a:stretch>
            <a:fillRect/>
          </a:stretch>
        </p:blipFill>
        <p:spPr>
          <a:xfrm>
            <a:off x="6552500" y="2134775"/>
            <a:ext cx="2522750" cy="3008722"/>
          </a:xfrm>
          <a:prstGeom prst="rect">
            <a:avLst/>
          </a:prstGeom>
          <a:noFill/>
          <a:ln>
            <a:noFill/>
          </a:ln>
        </p:spPr>
      </p:pic>
      <p:pic>
        <p:nvPicPr>
          <p:cNvPr id="89" name="Google Shape;89;p18"/>
          <p:cNvPicPr preferRelativeResize="0"/>
          <p:nvPr/>
        </p:nvPicPr>
        <p:blipFill>
          <a:blip r:embed="rId4">
            <a:alphaModFix amt="70000"/>
          </a:blip>
          <a:stretch>
            <a:fillRect/>
          </a:stretch>
        </p:blipFill>
        <p:spPr>
          <a:xfrm>
            <a:off x="4" y="0"/>
            <a:ext cx="2680577" cy="2853801"/>
          </a:xfrm>
          <a:prstGeom prst="rect">
            <a:avLst/>
          </a:prstGeom>
          <a:noFill/>
          <a:ln>
            <a:noFill/>
          </a:ln>
        </p:spPr>
      </p:pic>
      <p:sp>
        <p:nvSpPr>
          <p:cNvPr id="90" name="Google Shape;90;p18"/>
          <p:cNvSpPr txBox="1"/>
          <p:nvPr>
            <p:ph type="title"/>
          </p:nvPr>
        </p:nvSpPr>
        <p:spPr>
          <a:xfrm>
            <a:off x="2645950" y="-47575"/>
            <a:ext cx="3975300" cy="133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2000"/>
              <a:t>ES EL PROCESO POR EL CUAL EL ALUMNADO PARTICIPA:</a:t>
            </a:r>
            <a:endParaRPr b="1" sz="2000"/>
          </a:p>
          <a:p>
            <a:pPr indent="0" lvl="0" marL="0" rtl="0" algn="ctr">
              <a:spcBef>
                <a:spcPts val="0"/>
              </a:spcBef>
              <a:spcAft>
                <a:spcPts val="0"/>
              </a:spcAft>
              <a:buNone/>
            </a:pPr>
            <a:r>
              <a:t/>
            </a:r>
            <a:endParaRPr sz="2200"/>
          </a:p>
          <a:p>
            <a:pPr indent="0" lvl="0" marL="0" rtl="0" algn="l">
              <a:spcBef>
                <a:spcPts val="0"/>
              </a:spcBef>
              <a:spcAft>
                <a:spcPts val="0"/>
              </a:spcAft>
              <a:buNone/>
            </a:pPr>
            <a:r>
              <a:t/>
            </a:r>
            <a:endParaRPr b="1" sz="2200">
              <a:solidFill>
                <a:srgbClr val="FFFF00"/>
              </a:solidFill>
            </a:endParaRPr>
          </a:p>
          <a:p>
            <a:pPr indent="0" lvl="0" marL="0" rtl="0" algn="l">
              <a:spcBef>
                <a:spcPts val="0"/>
              </a:spcBef>
              <a:spcAft>
                <a:spcPts val="0"/>
              </a:spcAft>
              <a:buNone/>
            </a:pPr>
            <a:r>
              <a:t/>
            </a:r>
            <a:endParaRPr b="1" sz="2200">
              <a:solidFill>
                <a:srgbClr val="FFFF00"/>
              </a:solidFill>
            </a:endParaRPr>
          </a:p>
          <a:p>
            <a:pPr indent="457200" lvl="0" marL="0" rtl="0" algn="l">
              <a:spcBef>
                <a:spcPts val="0"/>
              </a:spcBef>
              <a:spcAft>
                <a:spcPts val="0"/>
              </a:spcAft>
              <a:buNone/>
            </a:pPr>
            <a:r>
              <a:t/>
            </a:r>
            <a:endParaRPr sz="2200">
              <a:solidFill>
                <a:srgbClr val="FF00FF"/>
              </a:solidFill>
            </a:endParaRPr>
          </a:p>
          <a:p>
            <a:pPr indent="457200" lvl="0" marL="0" rtl="0" algn="l">
              <a:spcBef>
                <a:spcPts val="0"/>
              </a:spcBef>
              <a:spcAft>
                <a:spcPts val="0"/>
              </a:spcAft>
              <a:buNone/>
            </a:pPr>
            <a:r>
              <a:t/>
            </a:r>
            <a:endParaRPr b="1" sz="2200">
              <a:solidFill>
                <a:srgbClr val="0000FF"/>
              </a:solidFill>
            </a:endParaRPr>
          </a:p>
        </p:txBody>
      </p:sp>
      <p:sp>
        <p:nvSpPr>
          <p:cNvPr id="91" name="Google Shape;91;p18"/>
          <p:cNvSpPr txBox="1"/>
          <p:nvPr/>
        </p:nvSpPr>
        <p:spPr>
          <a:xfrm>
            <a:off x="2848525" y="1137950"/>
            <a:ext cx="4590300" cy="12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2200">
                <a:solidFill>
                  <a:srgbClr val="FFFF00"/>
                </a:solidFill>
              </a:rPr>
              <a:t>  </a:t>
            </a:r>
            <a:r>
              <a:rPr b="1" lang="es" sz="2200">
                <a:solidFill>
                  <a:schemeClr val="lt1"/>
                </a:solidFill>
              </a:rPr>
              <a:t> </a:t>
            </a:r>
            <a:r>
              <a:rPr b="1" lang="es" sz="1500">
                <a:solidFill>
                  <a:schemeClr val="lt1"/>
                </a:solidFill>
              </a:rPr>
              <a:t>- PARA INCORPORARSE POR PRIMERA VEZ  AL SISTEMA EDUCATIVO: NACIDOS EN 2021</a:t>
            </a:r>
            <a:endParaRPr sz="700">
              <a:solidFill>
                <a:schemeClr val="lt1"/>
              </a:solidFill>
            </a:endParaRPr>
          </a:p>
        </p:txBody>
      </p:sp>
      <p:sp>
        <p:nvSpPr>
          <p:cNvPr id="92" name="Google Shape;92;p18"/>
          <p:cNvSpPr txBox="1"/>
          <p:nvPr/>
        </p:nvSpPr>
        <p:spPr>
          <a:xfrm>
            <a:off x="2645950" y="2316325"/>
            <a:ext cx="3850200" cy="13944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b="1" lang="es" sz="1700">
                <a:solidFill>
                  <a:srgbClr val="FFFFFF"/>
                </a:solidFill>
              </a:rPr>
              <a:t>- PARA INICIAR UNA NUEVA ETAPA EN UN CENTRO DIFERENTE DEL ACTUAL</a:t>
            </a:r>
            <a:r>
              <a:rPr b="1" lang="es" sz="1700">
                <a:solidFill>
                  <a:srgbClr val="FF00FF"/>
                </a:solidFill>
              </a:rPr>
              <a:t> </a:t>
            </a:r>
            <a:r>
              <a:rPr lang="es" sz="1700">
                <a:solidFill>
                  <a:srgbClr val="FF00FF"/>
                </a:solidFill>
              </a:rPr>
              <a:t> </a:t>
            </a:r>
            <a:endParaRPr sz="1700">
              <a:solidFill>
                <a:srgbClr val="FF00FF"/>
              </a:solidFill>
            </a:endParaRPr>
          </a:p>
        </p:txBody>
      </p:sp>
      <p:sp>
        <p:nvSpPr>
          <p:cNvPr id="93" name="Google Shape;93;p18"/>
          <p:cNvSpPr txBox="1"/>
          <p:nvPr/>
        </p:nvSpPr>
        <p:spPr>
          <a:xfrm>
            <a:off x="2192775" y="3853225"/>
            <a:ext cx="4071300" cy="10245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None/>
            </a:pPr>
            <a:r>
              <a:rPr b="1" lang="es" sz="2000">
                <a:solidFill>
                  <a:schemeClr val="lt1"/>
                </a:solidFill>
              </a:rPr>
              <a:t>- PARA  CAMBIAR DE CENTRO.</a:t>
            </a:r>
            <a:endParaRPr sz="12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1000"/>
                                        <p:tgtEl>
                                          <p:spTgt spid="9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1000"/>
                                        <p:tgtEl>
                                          <p:spTgt spid="9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1000"/>
                                        <p:tgtEl>
                                          <p:spTgt spid="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1600"/>
        </a:solidFill>
      </p:bgPr>
    </p:bg>
    <p:spTree>
      <p:nvGrpSpPr>
        <p:cNvPr id="97" name="Shape 97"/>
        <p:cNvGrpSpPr/>
        <p:nvPr/>
      </p:nvGrpSpPr>
      <p:grpSpPr>
        <a:xfrm>
          <a:off x="0" y="0"/>
          <a:ext cx="0" cy="0"/>
          <a:chOff x="0" y="0"/>
          <a:chExt cx="0" cy="0"/>
        </a:xfrm>
      </p:grpSpPr>
      <p:pic>
        <p:nvPicPr>
          <p:cNvPr id="98" name="Google Shape;98;p19"/>
          <p:cNvPicPr preferRelativeResize="0"/>
          <p:nvPr/>
        </p:nvPicPr>
        <p:blipFill rotWithShape="1">
          <a:blip r:embed="rId3">
            <a:alphaModFix/>
          </a:blip>
          <a:srcRect b="4757" l="0" r="0" t="26703"/>
          <a:stretch/>
        </p:blipFill>
        <p:spPr>
          <a:xfrm>
            <a:off x="0" y="848425"/>
            <a:ext cx="6418403" cy="3299175"/>
          </a:xfrm>
          <a:prstGeom prst="rect">
            <a:avLst/>
          </a:prstGeom>
          <a:noFill/>
          <a:ln>
            <a:noFill/>
          </a:ln>
        </p:spPr>
      </p:pic>
      <p:sp>
        <p:nvSpPr>
          <p:cNvPr id="99" name="Google Shape;99;p19"/>
          <p:cNvSpPr txBox="1"/>
          <p:nvPr>
            <p:ph idx="1" type="body"/>
          </p:nvPr>
        </p:nvSpPr>
        <p:spPr>
          <a:xfrm>
            <a:off x="6472325" y="1152475"/>
            <a:ext cx="2554500" cy="1563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s" sz="2600">
                <a:solidFill>
                  <a:srgbClr val="000000"/>
                </a:solidFill>
                <a:latin typeface="Bubblegum Sans"/>
                <a:ea typeface="Bubblegum Sans"/>
                <a:cs typeface="Bubblegum Sans"/>
                <a:sym typeface="Bubblegum Sans"/>
              </a:rPr>
              <a:t>PROCEDIMIENTO ADMISIÓN 2026/2027</a:t>
            </a:r>
            <a:endParaRPr b="1" sz="2600">
              <a:solidFill>
                <a:srgbClr val="000000"/>
              </a:solidFill>
              <a:latin typeface="Bubblegum Sans"/>
              <a:ea typeface="Bubblegum Sans"/>
              <a:cs typeface="Bubblegum Sans"/>
              <a:sym typeface="Bubblegu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1000"/>
                                        <p:tgtEl>
                                          <p:spTgt spid="99"/>
                                        </p:tgtEl>
                                        <p:attrNameLst>
                                          <p:attrName>ppt_w</p:attrName>
                                        </p:attrNameLst>
                                      </p:cBhvr>
                                      <p:tavLst>
                                        <p:tav fmla="" tm="0">
                                          <p:val>
                                            <p:strVal val="0"/>
                                          </p:val>
                                        </p:tav>
                                        <p:tav fmla="" tm="100000">
                                          <p:val>
                                            <p:strVal val="#ppt_w"/>
                                          </p:val>
                                        </p:tav>
                                      </p:tavLst>
                                    </p:anim>
                                    <p:anim calcmode="lin" valueType="num">
                                      <p:cBhvr additive="base">
                                        <p:cTn dur="1000"/>
                                        <p:tgtEl>
                                          <p:spTgt spid="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DF20"/>
        </a:solidFill>
      </p:bgPr>
    </p:bg>
    <p:spTree>
      <p:nvGrpSpPr>
        <p:cNvPr id="103" name="Shape 103"/>
        <p:cNvGrpSpPr/>
        <p:nvPr/>
      </p:nvGrpSpPr>
      <p:grpSpPr>
        <a:xfrm>
          <a:off x="0" y="0"/>
          <a:ext cx="0" cy="0"/>
          <a:chOff x="0" y="0"/>
          <a:chExt cx="0" cy="0"/>
        </a:xfrm>
      </p:grpSpPr>
      <p:graphicFrame>
        <p:nvGraphicFramePr>
          <p:cNvPr id="104" name="Google Shape;104;p20"/>
          <p:cNvGraphicFramePr/>
          <p:nvPr/>
        </p:nvGraphicFramePr>
        <p:xfrm>
          <a:off x="508775" y="75663"/>
          <a:ext cx="3000000" cy="3000000"/>
        </p:xfrm>
        <a:graphic>
          <a:graphicData uri="http://schemas.openxmlformats.org/drawingml/2006/table">
            <a:tbl>
              <a:tblPr bandCol="1" bandRow="1">
                <a:noFill/>
                <a:tableStyleId>{BCAF8623-7555-4977-8F81-1B92FF0979EA}</a:tableStyleId>
              </a:tblPr>
              <a:tblGrid>
                <a:gridCol w="5299100"/>
                <a:gridCol w="2827325"/>
              </a:tblGrid>
              <a:tr h="638325">
                <a:tc gridSpan="2">
                  <a:txBody>
                    <a:bodyPr/>
                    <a:lstStyle/>
                    <a:p>
                      <a:pPr indent="0" lvl="0" marL="0" rtl="0" algn="ctr">
                        <a:spcBef>
                          <a:spcPts val="0"/>
                        </a:spcBef>
                        <a:spcAft>
                          <a:spcPts val="0"/>
                        </a:spcAft>
                        <a:buNone/>
                      </a:pPr>
                      <a:r>
                        <a:t/>
                      </a:r>
                      <a:endParaRPr b="1">
                        <a:solidFill>
                          <a:srgbClr val="FF0000"/>
                        </a:solidFill>
                      </a:endParaRPr>
                    </a:p>
                    <a:p>
                      <a:pPr indent="0" lvl="0" marL="0" rtl="0" algn="ctr">
                        <a:spcBef>
                          <a:spcPts val="0"/>
                        </a:spcBef>
                        <a:spcAft>
                          <a:spcPts val="0"/>
                        </a:spcAft>
                        <a:buNone/>
                      </a:pPr>
                      <a:r>
                        <a:rPr b="1" lang="es" sz="2000">
                          <a:solidFill>
                            <a:srgbClr val="FF0000"/>
                          </a:solidFill>
                        </a:rPr>
                        <a:t>CALENDARIO DE ADMISIÓN DEL ALUMNADO</a:t>
                      </a:r>
                      <a:endParaRPr b="1" sz="2000">
                        <a:solidFill>
                          <a:srgbClr val="FF0000"/>
                        </a:solidFill>
                      </a:endParaRPr>
                    </a:p>
                    <a:p>
                      <a:pPr indent="0" lvl="0" marL="0" rtl="0" algn="ctr">
                        <a:spcBef>
                          <a:spcPts val="0"/>
                        </a:spcBef>
                        <a:spcAft>
                          <a:spcPts val="0"/>
                        </a:spcAft>
                        <a:buNone/>
                      </a:pPr>
                      <a:r>
                        <a:t/>
                      </a:r>
                      <a:endParaRPr b="1" sz="1200">
                        <a:solidFill>
                          <a:srgbClr val="FF0000"/>
                        </a:solidFill>
                      </a:endParaRPr>
                    </a:p>
                  </a:txBody>
                  <a:tcPr marT="0" marB="0" marR="0" marL="0" anchor="ctr">
                    <a:lnB cap="flat" cmpd="sng" w="6350">
                      <a:solidFill>
                        <a:srgbClr val="00000A"/>
                      </a:solidFill>
                      <a:prstDash val="solid"/>
                      <a:round/>
                      <a:headEnd len="sm" w="sm" type="none"/>
                      <a:tailEnd len="sm" w="sm" type="none"/>
                    </a:lnB>
                    <a:solidFill>
                      <a:srgbClr val="FFFFFF"/>
                    </a:solidFill>
                  </a:tcPr>
                </a:tc>
                <a:tc hMerge="1"/>
              </a:tr>
              <a:tr h="496100">
                <a:tc>
                  <a:txBody>
                    <a:bodyPr/>
                    <a:lstStyle/>
                    <a:p>
                      <a:pPr indent="0" lvl="0" marL="0" rtl="0" algn="l">
                        <a:spcBef>
                          <a:spcPts val="0"/>
                        </a:spcBef>
                        <a:spcAft>
                          <a:spcPts val="0"/>
                        </a:spcAft>
                        <a:buNone/>
                      </a:pPr>
                      <a:r>
                        <a:rPr b="1" lang="es" sz="1200">
                          <a:solidFill>
                            <a:srgbClr val="0000FF"/>
                          </a:solidFill>
                        </a:rPr>
                        <a:t>  </a:t>
                      </a:r>
                      <a:r>
                        <a:rPr b="1" lang="es" sz="1200">
                          <a:solidFill>
                            <a:srgbClr val="0000FF"/>
                          </a:solidFill>
                        </a:rPr>
                        <a:t>PRESENTACIÓN DE SOLICITUDES</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  Del 07 al 18 de mayo </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r h="605450">
                <a:tc>
                  <a:txBody>
                    <a:bodyPr/>
                    <a:lstStyle/>
                    <a:p>
                      <a:pPr indent="0" lvl="0" marL="0" rtl="0" algn="l">
                        <a:spcBef>
                          <a:spcPts val="0"/>
                        </a:spcBef>
                        <a:spcAft>
                          <a:spcPts val="0"/>
                        </a:spcAft>
                        <a:buNone/>
                      </a:pPr>
                      <a:r>
                        <a:rPr b="1" lang="es" sz="1200">
                          <a:solidFill>
                            <a:srgbClr val="0000FF"/>
                          </a:solidFill>
                        </a:rPr>
                        <a:t>  </a:t>
                      </a:r>
                      <a:r>
                        <a:rPr b="1" lang="es" sz="1200">
                          <a:solidFill>
                            <a:srgbClr val="0000FF"/>
                          </a:solidFill>
                        </a:rPr>
                        <a:t>BAREMACIÓN DE LAS SOLICITUDES POR PARTE DE LOS CENTROS</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 Del 18 al 29 de mayo</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r h="605450">
                <a:tc>
                  <a:txBody>
                    <a:bodyPr/>
                    <a:lstStyle/>
                    <a:p>
                      <a:pPr indent="0" lvl="0" marL="0" rtl="0" algn="l">
                        <a:spcBef>
                          <a:spcPts val="0"/>
                        </a:spcBef>
                        <a:spcAft>
                          <a:spcPts val="0"/>
                        </a:spcAft>
                        <a:buNone/>
                      </a:pPr>
                      <a:r>
                        <a:rPr b="1" lang="es" sz="1200">
                          <a:solidFill>
                            <a:srgbClr val="0000FF"/>
                          </a:solidFill>
                        </a:rPr>
                        <a:t>  </a:t>
                      </a:r>
                      <a:r>
                        <a:rPr b="1" lang="es" sz="1200">
                          <a:solidFill>
                            <a:srgbClr val="0000FF"/>
                          </a:solidFill>
                        </a:rPr>
                        <a:t>PUBLICACIÓN DE LAS LISTAS PROVISIONALES DEL ALUMNADO ADMITIDO EN EL CENTRO</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 04 de junio</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r h="605450">
                <a:tc>
                  <a:txBody>
                    <a:bodyPr/>
                    <a:lstStyle/>
                    <a:p>
                      <a:pPr indent="0" lvl="0" marL="0" rtl="0" algn="l">
                        <a:spcBef>
                          <a:spcPts val="0"/>
                        </a:spcBef>
                        <a:spcAft>
                          <a:spcPts val="0"/>
                        </a:spcAft>
                        <a:buNone/>
                      </a:pPr>
                      <a:r>
                        <a:rPr b="1" lang="es" sz="1200">
                          <a:solidFill>
                            <a:srgbClr val="0000FF"/>
                          </a:solidFill>
                        </a:rPr>
                        <a:t>  </a:t>
                      </a:r>
                      <a:r>
                        <a:rPr b="1" lang="es" sz="1200">
                          <a:solidFill>
                            <a:srgbClr val="0000FF"/>
                          </a:solidFill>
                        </a:rPr>
                        <a:t>PRESENTACIÓN TELEMÁTICA DE RECLAMACIONES</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 Hasta el 08 de junio</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r h="496100">
                <a:tc>
                  <a:txBody>
                    <a:bodyPr/>
                    <a:lstStyle/>
                    <a:p>
                      <a:pPr indent="0" lvl="0" marL="0" rtl="0" algn="l">
                        <a:spcBef>
                          <a:spcPts val="0"/>
                        </a:spcBef>
                        <a:spcAft>
                          <a:spcPts val="0"/>
                        </a:spcAft>
                        <a:buNone/>
                      </a:pPr>
                      <a:r>
                        <a:rPr b="1" lang="es" sz="1200">
                          <a:solidFill>
                            <a:srgbClr val="0000FF"/>
                          </a:solidFill>
                        </a:rPr>
                        <a:t>  </a:t>
                      </a:r>
                      <a:r>
                        <a:rPr b="1" lang="es" sz="1200">
                          <a:solidFill>
                            <a:srgbClr val="0000FF"/>
                          </a:solidFill>
                        </a:rPr>
                        <a:t>PUBLICACIÓN DE LAS LISTAS DEFINITIVAS</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 18 de junio</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r h="496100">
                <a:tc>
                  <a:txBody>
                    <a:bodyPr/>
                    <a:lstStyle/>
                    <a:p>
                      <a:pPr indent="0" lvl="0" marL="0" rtl="0" algn="l">
                        <a:spcBef>
                          <a:spcPts val="0"/>
                        </a:spcBef>
                        <a:spcAft>
                          <a:spcPts val="0"/>
                        </a:spcAft>
                        <a:buNone/>
                      </a:pPr>
                      <a:r>
                        <a:rPr b="1" lang="es" sz="1200">
                          <a:solidFill>
                            <a:srgbClr val="0000FF"/>
                          </a:solidFill>
                        </a:rPr>
                        <a:t>  MATRÍCULA TELEMÁTICA</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 Del 18 al 29 de junio</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r h="496100">
                <a:tc>
                  <a:txBody>
                    <a:bodyPr/>
                    <a:lstStyle/>
                    <a:p>
                      <a:pPr indent="0" lvl="0" marL="0" rtl="0" algn="l">
                        <a:spcBef>
                          <a:spcPts val="0"/>
                        </a:spcBef>
                        <a:spcAft>
                          <a:spcPts val="0"/>
                        </a:spcAft>
                        <a:buNone/>
                      </a:pPr>
                      <a:r>
                        <a:rPr b="1" lang="es" sz="1200">
                          <a:solidFill>
                            <a:srgbClr val="0000FF"/>
                          </a:solidFill>
                        </a:rPr>
                        <a:t>  MATRÍCULA PRESENCIAL</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 Del 18 al 02 julio</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r h="496100">
                <a:tc>
                  <a:txBody>
                    <a:bodyPr/>
                    <a:lstStyle/>
                    <a:p>
                      <a:pPr indent="0" lvl="0" marL="0" rtl="0" algn="l">
                        <a:spcBef>
                          <a:spcPts val="0"/>
                        </a:spcBef>
                        <a:spcAft>
                          <a:spcPts val="0"/>
                        </a:spcAft>
                        <a:buNone/>
                      </a:pPr>
                      <a:r>
                        <a:rPr b="1" lang="es" sz="1200">
                          <a:solidFill>
                            <a:srgbClr val="0000FF"/>
                          </a:solidFill>
                        </a:rPr>
                        <a:t> MATRÍCULA LISTA DE ESPERA</a:t>
                      </a:r>
                      <a:endParaRPr b="1" sz="1200">
                        <a:solidFill>
                          <a:srgbClr val="0000FF"/>
                        </a:solidFill>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a:t>Del 03 al 09 de julio</a:t>
                      </a:r>
                      <a:endParaRPr/>
                    </a:p>
                  </a:txBody>
                  <a:tcPr marT="36000" marB="36000" marR="36000" marL="36000" anchor="ctr">
                    <a:lnL cap="flat" cmpd="sng" w="6350">
                      <a:solidFill>
                        <a:srgbClr val="00000A"/>
                      </a:solidFill>
                      <a:prstDash val="solid"/>
                      <a:round/>
                      <a:headEnd len="sm" w="sm" type="none"/>
                      <a:tailEnd len="sm" w="sm" type="none"/>
                    </a:lnL>
                    <a:lnR cap="flat" cmpd="sng" w="6350">
                      <a:solidFill>
                        <a:srgbClr val="00000A"/>
                      </a:solidFill>
                      <a:prstDash val="solid"/>
                      <a:round/>
                      <a:headEnd len="sm" w="sm" type="none"/>
                      <a:tailEnd len="sm" w="sm" type="none"/>
                    </a:lnR>
                    <a:lnT cap="flat" cmpd="sng" w="6350">
                      <a:solidFill>
                        <a:srgbClr val="00000A"/>
                      </a:solidFill>
                      <a:prstDash val="solid"/>
                      <a:round/>
                      <a:headEnd len="sm" w="sm" type="none"/>
                      <a:tailEnd len="sm" w="sm" type="none"/>
                    </a:lnT>
                    <a:lnB cap="flat" cmpd="sng" w="6350">
                      <a:solidFill>
                        <a:srgbClr val="00000A"/>
                      </a:solidFill>
                      <a:prstDash val="solid"/>
                      <a:round/>
                      <a:headEnd len="sm" w="sm" type="none"/>
                      <a:tailEnd len="sm" w="sm" type="none"/>
                    </a:lnB>
                    <a:solidFill>
                      <a:srgbClr val="FFFFFF"/>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08" name="Shape 108"/>
        <p:cNvGrpSpPr/>
        <p:nvPr/>
      </p:nvGrpSpPr>
      <p:grpSpPr>
        <a:xfrm>
          <a:off x="0" y="0"/>
          <a:ext cx="0" cy="0"/>
          <a:chOff x="0" y="0"/>
          <a:chExt cx="0" cy="0"/>
        </a:xfrm>
      </p:grpSpPr>
      <p:sp>
        <p:nvSpPr>
          <p:cNvPr id="109" name="Google Shape;109;p21"/>
          <p:cNvSpPr txBox="1"/>
          <p:nvPr>
            <p:ph type="title"/>
          </p:nvPr>
        </p:nvSpPr>
        <p:spPr>
          <a:xfrm>
            <a:off x="117000" y="335450"/>
            <a:ext cx="6464400" cy="460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3400" u="sng">
                <a:solidFill>
                  <a:schemeClr val="hlink"/>
                </a:solidFill>
                <a:latin typeface="Bubblegum Sans"/>
                <a:ea typeface="Bubblegum Sans"/>
                <a:cs typeface="Bubblegum Sans"/>
                <a:sym typeface="Bubblegum Sans"/>
                <a:hlinkClick r:id="rId3"/>
              </a:rPr>
              <a:t>EL PROCESO DE ADMISIÓN PARA EL CURSO 2026/2027:  SE REALIZARÁ DE FORMA TELEMÁTICA</a:t>
            </a:r>
            <a:endParaRPr sz="3400" u="sng">
              <a:latin typeface="Bubblegum Sans"/>
              <a:ea typeface="Bubblegum Sans"/>
              <a:cs typeface="Bubblegum Sans"/>
              <a:sym typeface="Bubblegum Sans"/>
            </a:endParaRPr>
          </a:p>
          <a:p>
            <a:pPr indent="0" lvl="0" marL="0" rtl="0" algn="ctr">
              <a:spcBef>
                <a:spcPts val="0"/>
              </a:spcBef>
              <a:spcAft>
                <a:spcPts val="0"/>
              </a:spcAft>
              <a:buNone/>
            </a:pPr>
            <a:r>
              <a:t/>
            </a:r>
            <a:endParaRPr sz="3400" u="sng">
              <a:latin typeface="Bubblegum Sans"/>
              <a:ea typeface="Bubblegum Sans"/>
              <a:cs typeface="Bubblegum Sans"/>
              <a:sym typeface="Bubblegum Sans"/>
            </a:endParaRPr>
          </a:p>
          <a:p>
            <a:pPr indent="0" lvl="0" marL="0" rtl="0" algn="ctr">
              <a:spcBef>
                <a:spcPts val="0"/>
              </a:spcBef>
              <a:spcAft>
                <a:spcPts val="0"/>
              </a:spcAft>
              <a:buNone/>
            </a:pPr>
            <a:r>
              <a:t/>
            </a:r>
            <a:endParaRPr sz="3400" u="sng">
              <a:latin typeface="Bubblegum Sans"/>
              <a:ea typeface="Bubblegum Sans"/>
              <a:cs typeface="Bubblegum Sans"/>
              <a:sym typeface="Bubblegum Sans"/>
            </a:endParaRPr>
          </a:p>
          <a:p>
            <a:pPr indent="0" lvl="0" marL="0" rtl="0" algn="just">
              <a:lnSpc>
                <a:spcPct val="115000"/>
              </a:lnSpc>
              <a:spcBef>
                <a:spcPts val="0"/>
              </a:spcBef>
              <a:spcAft>
                <a:spcPts val="1600"/>
              </a:spcAft>
              <a:buClr>
                <a:schemeClr val="dk1"/>
              </a:buClr>
              <a:buSzPts val="1100"/>
              <a:buFont typeface="Arial"/>
              <a:buNone/>
            </a:pPr>
            <a:r>
              <a:rPr b="1" lang="es" sz="1800"/>
              <a:t>Nota importante: las personas que no tengan medios telemáticos, pedirán hora en un centro educativo para ser ayudadas con las solicitudes (concertar cita)</a:t>
            </a:r>
            <a:endParaRPr sz="3400" u="sng">
              <a:latin typeface="Bubblegum Sans"/>
              <a:ea typeface="Bubblegum Sans"/>
              <a:cs typeface="Bubblegum Sans"/>
              <a:sym typeface="Bubblegum Sans"/>
            </a:endParaRPr>
          </a:p>
        </p:txBody>
      </p:sp>
      <p:pic>
        <p:nvPicPr>
          <p:cNvPr id="110" name="Google Shape;110;p21"/>
          <p:cNvPicPr preferRelativeResize="0"/>
          <p:nvPr/>
        </p:nvPicPr>
        <p:blipFill>
          <a:blip r:embed="rId4">
            <a:alphaModFix/>
          </a:blip>
          <a:stretch>
            <a:fillRect/>
          </a:stretch>
        </p:blipFill>
        <p:spPr>
          <a:xfrm>
            <a:off x="6678525" y="0"/>
            <a:ext cx="2397978"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