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495" r:id="rId3"/>
    <p:sldId id="275" r:id="rId4"/>
    <p:sldId id="494" r:id="rId5"/>
    <p:sldId id="488" r:id="rId6"/>
    <p:sldId id="493" r:id="rId7"/>
    <p:sldId id="489" r:id="rId8"/>
    <p:sldId id="280" r:id="rId9"/>
    <p:sldId id="263" r:id="rId10"/>
    <p:sldId id="487" r:id="rId11"/>
    <p:sldId id="260" r:id="rId12"/>
    <p:sldId id="276" r:id="rId13"/>
    <p:sldId id="282" r:id="rId14"/>
    <p:sldId id="261" r:id="rId15"/>
    <p:sldId id="267" r:id="rId16"/>
    <p:sldId id="268" r:id="rId17"/>
    <p:sldId id="269" r:id="rId18"/>
    <p:sldId id="270" r:id="rId19"/>
    <p:sldId id="271" r:id="rId20"/>
    <p:sldId id="272" r:id="rId21"/>
    <p:sldId id="283" r:id="rId22"/>
    <p:sldId id="273" r:id="rId23"/>
    <p:sldId id="274" r:id="rId24"/>
  </p:sldIdLst>
  <p:sldSz cx="12192000" cy="6858000"/>
  <p:notesSz cx="6724650" cy="97742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PEREZ, MIREIA" initials="DPM" lastIdx="0" clrIdx="0">
    <p:extLst>
      <p:ext uri="{19B8F6BF-5375-455C-9EA6-DF929625EA0E}">
        <p15:presenceInfo xmlns:p15="http://schemas.microsoft.com/office/powerpoint/2012/main" userId="S-1-5-21-1969369600-1767727487-1524247972-16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134BA-45A4-4086-A13B-68282DDC9932}" type="datetimeFigureOut">
              <a:rPr lang="ca-ES" smtClean="0"/>
              <a:t>15/11/2023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3100" y="4703763"/>
            <a:ext cx="5378450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99BA2-A4AD-4C5F-BD21-CEF28E06EAD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3393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idor d'imatge de diapositiva 1">
            <a:extLst>
              <a:ext uri="{FF2B5EF4-FFF2-40B4-BE49-F238E27FC236}">
                <a16:creationId xmlns:a16="http://schemas.microsoft.com/office/drawing/2014/main" id="{FD0A65C6-CFA4-AC6B-CD50-A97A35EF73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Contenidor de notes 2">
            <a:extLst>
              <a:ext uri="{FF2B5EF4-FFF2-40B4-BE49-F238E27FC236}">
                <a16:creationId xmlns:a16="http://schemas.microsoft.com/office/drawing/2014/main" id="{82D4114F-862F-46DC-2994-2DD59D2AAE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 altLang="ca-ES">
              <a:ea typeface="ＭＳ Ｐゴシック" panose="020B0600070205080204" pitchFamily="34" charset="-128"/>
            </a:endParaRPr>
          </a:p>
        </p:txBody>
      </p:sp>
      <p:sp>
        <p:nvSpPr>
          <p:cNvPr id="32772" name="Contenidor de número de diapositiva 3">
            <a:extLst>
              <a:ext uri="{FF2B5EF4-FFF2-40B4-BE49-F238E27FC236}">
                <a16:creationId xmlns:a16="http://schemas.microsoft.com/office/drawing/2014/main" id="{DD52F901-32D8-F22A-D0D5-55B9C3945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628BAF-1848-4FFC-B74A-2DAD9D813897}" type="slidenum">
              <a:rPr lang="es-ES" altLang="ca-ES">
                <a:latin typeface="Calibri" panose="020F0502020204030204" pitchFamily="34" charset="0"/>
              </a:rPr>
              <a:pPr/>
              <a:t>10</a:t>
            </a:fld>
            <a:endParaRPr lang="es-ES" altLang="ca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61F91-378B-478B-A16F-EA219E7177B7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9620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61F91-378B-478B-A16F-EA219E7177B7}" type="slidenum">
              <a:rPr lang="ca-ES" smtClean="0"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91000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61F91-378B-478B-A16F-EA219E7177B7}" type="slidenum">
              <a:rPr lang="ca-ES" smtClean="0"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12725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a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61F91-378B-478B-A16F-EA219E7177B7}" type="slidenum">
              <a:rPr lang="ca-ES" smtClean="0"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63609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61F91-378B-478B-A16F-EA219E7177B7}" type="slidenum">
              <a:rPr lang="ca-ES" smtClean="0"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02716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61F91-378B-478B-A16F-EA219E7177B7}" type="slidenum">
              <a:rPr lang="ca-ES" smtClean="0"/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7724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A5E2-E0A4-4494-B8C3-F88CD8B81CEE}" type="datetimeFigureOut">
              <a:rPr lang="ca-ES" smtClean="0"/>
              <a:t>15/11/2023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B845-D09C-44E1-B8C1-2DC169A77A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2360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A5E2-E0A4-4494-B8C3-F88CD8B81CEE}" type="datetimeFigureOut">
              <a:rPr lang="ca-ES" smtClean="0"/>
              <a:t>15/11/2023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B845-D09C-44E1-B8C1-2DC169A77A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2752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A5E2-E0A4-4494-B8C3-F88CD8B81CEE}" type="datetimeFigureOut">
              <a:rPr lang="ca-ES" smtClean="0"/>
              <a:t>15/11/2023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B845-D09C-44E1-B8C1-2DC169A77A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550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A5E2-E0A4-4494-B8C3-F88CD8B81CEE}" type="datetimeFigureOut">
              <a:rPr lang="ca-ES" smtClean="0"/>
              <a:t>15/11/2023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B845-D09C-44E1-B8C1-2DC169A77A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8089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A5E2-E0A4-4494-B8C3-F88CD8B81CEE}" type="datetimeFigureOut">
              <a:rPr lang="ca-ES" smtClean="0"/>
              <a:t>15/11/2023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B845-D09C-44E1-B8C1-2DC169A77A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8561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A5E2-E0A4-4494-B8C3-F88CD8B81CEE}" type="datetimeFigureOut">
              <a:rPr lang="ca-ES" smtClean="0"/>
              <a:t>15/11/2023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B845-D09C-44E1-B8C1-2DC169A77A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8529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A5E2-E0A4-4494-B8C3-F88CD8B81CEE}" type="datetimeFigureOut">
              <a:rPr lang="ca-ES" smtClean="0"/>
              <a:t>15/11/2023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B845-D09C-44E1-B8C1-2DC169A77A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1256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A5E2-E0A4-4494-B8C3-F88CD8B81CEE}" type="datetimeFigureOut">
              <a:rPr lang="ca-ES" smtClean="0"/>
              <a:t>15/11/2023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B845-D09C-44E1-B8C1-2DC169A77A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4667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A5E2-E0A4-4494-B8C3-F88CD8B81CEE}" type="datetimeFigureOut">
              <a:rPr lang="ca-ES" smtClean="0"/>
              <a:t>15/11/2023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B845-D09C-44E1-B8C1-2DC169A77A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4787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A5E2-E0A4-4494-B8C3-F88CD8B81CEE}" type="datetimeFigureOut">
              <a:rPr lang="ca-ES" smtClean="0"/>
              <a:t>15/11/2023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B845-D09C-44E1-B8C1-2DC169A77A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0335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A5E2-E0A4-4494-B8C3-F88CD8B81CEE}" type="datetimeFigureOut">
              <a:rPr lang="ca-ES" smtClean="0"/>
              <a:t>15/11/2023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B845-D09C-44E1-B8C1-2DC169A77A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0027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7A5E2-E0A4-4494-B8C3-F88CD8B81CEE}" type="datetimeFigureOut">
              <a:rPr lang="ca-ES" smtClean="0"/>
              <a:t>15/11/2023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CB845-D09C-44E1-B8C1-2DC169A77A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5414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.org/doi/10.1126/science.aah652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ucacionyfp.gob.es/dam/jcr:85843e7f-51e0-4aed-9f7f-bc8dfcd8b977/pe-n10-art04-marian-moreno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www.diba.cat/web/educacio/-/sensibilitzaci%C3%B3-sobre-viol%C3%A8ncies-sexuals-a-les-fam%C3%ADlies" TargetMode="External"/><Relationship Id="rId2" Type="http://schemas.openxmlformats.org/officeDocument/2006/relationships/hyperlink" Target="https://www.diba.cat/web/educacio/-/introducci%C3%B3-a-l-educaci%C3%B3-afectiva-i-sexual-integral-en-l-etapa-infantil-de-0-3-any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ba.cat/web/educacio/-/com-coeducar-des-de-casa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ba.cat/documents/94105123/275045208/D25_CoeducacioBM.pdf/40dc2b45-d6fc-a11d-8e70-24985c8dc0e4?t=1620293207558" TargetMode="External"/><Relationship Id="rId2" Type="http://schemas.openxmlformats.org/officeDocument/2006/relationships/hyperlink" Target="http://www.diba.cat/documents/94105123/344181799/InfoEdu17.pdf/859010de-ba78-a8d3-a54a-ea5eb3770bcf?t=162427364837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hyperlink" Target="https://www.diba.cat/documents/94105123/275045208/D28_Coeducacio_clau_d%27exit.pdf/b998c6c5-91ee-9339-b1ba-3b7a56d4b570?t=162731450468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youtu.be/WmgWSVfC9nE" TargetMode="Externa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AmbV3_pTd1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diba.cat/es/web/educacio/formacio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ira.coop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mbiaelcuento.com/ca/projectes/caputxeta-diu-n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iba.cat/web/educacio/-/ja-podeu-descarregar-les-cartes-%C2%ABjuguem-amb-igualtat%C2%B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diba.cat/web/educacio/xeb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science.org/doi/10.1126/science.aah652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diba.cat/documents/94105123/344181799/InfoEdu17.pdf/859010de-ba78-a8d3-a54a-ea5eb3770bcf?t=162427364837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74045" y="340046"/>
            <a:ext cx="11179627" cy="3157066"/>
          </a:xfrm>
        </p:spPr>
        <p:txBody>
          <a:bodyPr>
            <a:normAutofit fontScale="90000"/>
          </a:bodyPr>
          <a:lstStyle/>
          <a:p>
            <a:br>
              <a:rPr lang="ca-ES" b="1" dirty="0">
                <a:solidFill>
                  <a:schemeClr val="accent6"/>
                </a:solidFill>
              </a:rPr>
            </a:br>
            <a:r>
              <a:rPr lang="ca-E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Bona pràctica</a:t>
            </a:r>
            <a:br>
              <a:rPr lang="ca-E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ca-ES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Guia de Coeducació a les EBM. Diputació de Barcelona</a:t>
            </a:r>
            <a:br>
              <a:rPr lang="ca-ES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ca-ES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Escola Bressol Municipal Marrecs i Mainada. Sant Just Desvern</a:t>
            </a:r>
            <a:br>
              <a:rPr lang="ca-ES" sz="3600" b="1" dirty="0">
                <a:solidFill>
                  <a:schemeClr val="accent6"/>
                </a:solidFill>
                <a:latin typeface="+mn-lt"/>
              </a:rPr>
            </a:br>
            <a:endParaRPr lang="ca-ES" sz="36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5" name="Imat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430" y="5905087"/>
            <a:ext cx="2107065" cy="612867"/>
          </a:xfrm>
          <a:prstGeom prst="rect">
            <a:avLst/>
          </a:prstGeom>
        </p:spPr>
      </p:pic>
      <p:sp>
        <p:nvSpPr>
          <p:cNvPr id="8" name="QuadreDeText 7"/>
          <p:cNvSpPr txBox="1"/>
          <p:nvPr/>
        </p:nvSpPr>
        <p:spPr>
          <a:xfrm>
            <a:off x="874045" y="3071179"/>
            <a:ext cx="103613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/>
              <a:t>CURS COEDUCA. Foment per a la coordinació de la igualtat i la convivència a les escoles d’infantil de primer cicle. Novembre 2023</a:t>
            </a:r>
          </a:p>
          <a:p>
            <a:endParaRPr lang="ca-ES" sz="1600" b="1" dirty="0"/>
          </a:p>
          <a:p>
            <a:r>
              <a:rPr lang="ca-ES" sz="1600" b="1" dirty="0"/>
              <a:t>Secretaria Autonòmica d’Educació i Formació Professional</a:t>
            </a:r>
          </a:p>
          <a:p>
            <a:r>
              <a:rPr lang="ca-ES" sz="1600" b="1" dirty="0"/>
              <a:t>Subdirecció General de Formació del Professorat</a:t>
            </a:r>
          </a:p>
          <a:p>
            <a:r>
              <a:rPr lang="ca-ES" sz="1600" b="1" dirty="0"/>
              <a:t>Generalitat Valenciana</a:t>
            </a:r>
          </a:p>
          <a:p>
            <a:endParaRPr lang="ca-ES" sz="1600" dirty="0"/>
          </a:p>
          <a:p>
            <a:r>
              <a:rPr lang="ca-ES" sz="1600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AD001AC-A639-0A00-BCCD-A145183A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294" y="5771212"/>
            <a:ext cx="1881938" cy="83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CFD68D38-B09D-AFD1-9014-20B5FD5FE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5" y="5920579"/>
            <a:ext cx="3383695" cy="578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25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QuadreDeText 3">
            <a:extLst>
              <a:ext uri="{FF2B5EF4-FFF2-40B4-BE49-F238E27FC236}">
                <a16:creationId xmlns:a16="http://schemas.microsoft.com/office/drawing/2014/main" id="{1460A95D-0E68-662E-2DF9-6B83A4F21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2" y="1572084"/>
            <a:ext cx="4651827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ca-ES" altLang="ca-ES" sz="1600" b="1" dirty="0">
                <a:latin typeface="+mn-lt"/>
              </a:rPr>
              <a:t>Estudi mostra que les nenes des dels sis anys es consideren menys brillants que els nens.</a:t>
            </a:r>
            <a:r>
              <a:rPr lang="ca-ES" altLang="ca-ES" sz="1600" dirty="0">
                <a:latin typeface="+mn-lt"/>
              </a:rPr>
              <a:t> Les nenes es mostren molt menys interessades en els jocs que es categoritzaven com a intel·ligents i si en els que es categoritzaven com a jocs “ treballadors”.</a:t>
            </a:r>
          </a:p>
          <a:p>
            <a:pPr>
              <a:defRPr/>
            </a:pPr>
            <a:endParaRPr lang="ca-ES" altLang="ca-ES" b="1" dirty="0">
              <a:solidFill>
                <a:schemeClr val="accent6">
                  <a:lumMod val="20000"/>
                  <a:lumOff val="8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31749" name="Rectangle 4">
            <a:extLst>
              <a:ext uri="{FF2B5EF4-FFF2-40B4-BE49-F238E27FC236}">
                <a16:creationId xmlns:a16="http://schemas.microsoft.com/office/drawing/2014/main" id="{7C4ED5B9-8460-1875-D2D5-ACB2D1EE1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45" y="3256916"/>
            <a:ext cx="40604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a-ES" altLang="ca-ES" sz="1600" dirty="0" err="1">
                <a:latin typeface="+mn-lt"/>
              </a:rPr>
              <a:t>Lin</a:t>
            </a:r>
            <a:r>
              <a:rPr lang="ca-ES" altLang="ca-ES" sz="1600" dirty="0">
                <a:latin typeface="+mn-lt"/>
              </a:rPr>
              <a:t> </a:t>
            </a:r>
            <a:r>
              <a:rPr lang="ca-ES" altLang="ca-ES" sz="1600" dirty="0" err="1">
                <a:latin typeface="+mn-lt"/>
              </a:rPr>
              <a:t>Bian</a:t>
            </a:r>
            <a:r>
              <a:rPr lang="ca-ES" altLang="ca-ES" sz="1600" dirty="0">
                <a:latin typeface="+mn-lt"/>
              </a:rPr>
              <a:t>, Sarah-</a:t>
            </a:r>
            <a:r>
              <a:rPr lang="ca-ES" altLang="ca-ES" sz="1600" dirty="0" err="1">
                <a:latin typeface="+mn-lt"/>
              </a:rPr>
              <a:t>Jane</a:t>
            </a:r>
            <a:r>
              <a:rPr lang="ca-ES" altLang="ca-ES" sz="1600" dirty="0">
                <a:latin typeface="+mn-lt"/>
              </a:rPr>
              <a:t> Leslie, Andrei </a:t>
            </a:r>
            <a:r>
              <a:rPr lang="ca-ES" altLang="ca-ES" sz="1600" dirty="0" err="1">
                <a:latin typeface="+mn-lt"/>
              </a:rPr>
              <a:t>Cimpian</a:t>
            </a:r>
            <a:r>
              <a:rPr lang="ca-ES" altLang="ca-ES" sz="1600" dirty="0">
                <a:latin typeface="+mn-lt"/>
              </a:rPr>
              <a:t>, </a:t>
            </a:r>
            <a:r>
              <a:rPr lang="ca-ES" altLang="ca-ES" sz="1600" b="1" dirty="0" err="1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Gender</a:t>
            </a:r>
            <a:r>
              <a:rPr lang="ca-ES" altLang="ca-ES" sz="1600" b="1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a-ES" altLang="ca-ES" sz="1600" b="1" dirty="0" err="1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stereotypes</a:t>
            </a:r>
            <a:r>
              <a:rPr lang="ca-ES" altLang="ca-ES" sz="1600" b="1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a-ES" altLang="ca-ES" sz="1600" b="1" dirty="0" err="1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about</a:t>
            </a:r>
            <a:r>
              <a:rPr lang="ca-ES" altLang="ca-ES" sz="1600" b="1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a-ES" altLang="ca-ES" sz="1600" b="1" dirty="0" err="1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intellectual</a:t>
            </a:r>
            <a:r>
              <a:rPr lang="ca-ES" altLang="ca-ES" sz="1600" b="1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a-ES" altLang="ca-ES" sz="1600" b="1" dirty="0" err="1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ability</a:t>
            </a:r>
            <a:r>
              <a:rPr lang="ca-ES" altLang="ca-ES" sz="1600" b="1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a-ES" altLang="ca-ES" sz="1600" b="1" dirty="0" err="1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emerge</a:t>
            </a:r>
            <a:r>
              <a:rPr lang="ca-ES" altLang="ca-ES" sz="1600" b="1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ca-ES" sz="1600" b="1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early and influence children’s interests</a:t>
            </a:r>
            <a:r>
              <a:rPr lang="en-US" altLang="ca-ES" sz="1600" b="1" dirty="0">
                <a:latin typeface="+mn-lt"/>
              </a:rPr>
              <a:t>,</a:t>
            </a:r>
            <a:r>
              <a:rPr lang="en-US" altLang="ca-ES" sz="1600" dirty="0">
                <a:latin typeface="+mn-lt"/>
              </a:rPr>
              <a:t> </a:t>
            </a:r>
            <a:r>
              <a:rPr lang="en-US" altLang="ca-ES" sz="1600" i="1" dirty="0">
                <a:latin typeface="+mn-lt"/>
              </a:rPr>
              <a:t>Science</a:t>
            </a:r>
            <a:r>
              <a:rPr lang="en-US" altLang="ca-ES" sz="1600" dirty="0">
                <a:latin typeface="+mn-lt"/>
              </a:rPr>
              <a:t>. 26/1/2017. </a:t>
            </a:r>
          </a:p>
          <a:p>
            <a:endParaRPr lang="en-US" altLang="ca-ES" sz="1400" dirty="0">
              <a:latin typeface="Verdana" panose="020B0604030504040204" pitchFamily="34" charset="0"/>
            </a:endParaRPr>
          </a:p>
          <a:p>
            <a:endParaRPr lang="en-US" altLang="ca-ES" sz="1400" dirty="0">
              <a:latin typeface="Verdana" panose="020B0604030504040204" pitchFamily="34" charset="0"/>
            </a:endParaRPr>
          </a:p>
          <a:p>
            <a:endParaRPr lang="ca-ES" altLang="ca-ES" sz="1400" dirty="0">
              <a:latin typeface="Verdana" panose="020B0604030504040204" pitchFamily="34" charset="0"/>
            </a:endParaRPr>
          </a:p>
        </p:txBody>
      </p:sp>
      <p:sp>
        <p:nvSpPr>
          <p:cNvPr id="31753" name="QuadreDeText 16">
            <a:extLst>
              <a:ext uri="{FF2B5EF4-FFF2-40B4-BE49-F238E27FC236}">
                <a16:creationId xmlns:a16="http://schemas.microsoft.com/office/drawing/2014/main" id="{CD01B1B6-A049-D162-21D2-D588BB4EA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597" y="3002999"/>
            <a:ext cx="5083629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ca-ES" altLang="ca-ES" sz="1100" dirty="0"/>
          </a:p>
          <a:p>
            <a:r>
              <a:rPr lang="ca-ES" sz="1100" i="0" u="none" strike="noStrike" baseline="0" dirty="0">
                <a:solidFill>
                  <a:srgbClr val="25417A"/>
                </a:solidFill>
                <a:latin typeface="GillSansMT-Bold"/>
              </a:rPr>
              <a:t> </a:t>
            </a:r>
            <a:r>
              <a:rPr lang="ca-ES" sz="1600" i="0" u="none" strike="noStrike" baseline="0" dirty="0">
                <a:latin typeface="+mn-lt"/>
              </a:rPr>
              <a:t>Moreno </a:t>
            </a:r>
            <a:r>
              <a:rPr lang="ca-ES" sz="1600" i="0" u="none" strike="noStrike" baseline="0" dirty="0" err="1">
                <a:latin typeface="+mn-lt"/>
              </a:rPr>
              <a:t>Llaneza</a:t>
            </a:r>
            <a:r>
              <a:rPr lang="ca-ES" sz="1600" i="0" u="none" strike="noStrike" baseline="0" dirty="0">
                <a:latin typeface="+mn-lt"/>
              </a:rPr>
              <a:t> Marian</a:t>
            </a:r>
            <a:r>
              <a:rPr lang="ca-ES" sz="1600" i="0" u="none" strike="noStrike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. </a:t>
            </a:r>
            <a:r>
              <a:rPr lang="ca-ES" sz="1600" b="1" dirty="0" err="1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Coeducar</a:t>
            </a:r>
            <a:r>
              <a:rPr lang="ca-ES" sz="1600" b="1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es Innovar</a:t>
            </a:r>
            <a:r>
              <a:rPr lang="ca-ES" sz="1600" b="1" dirty="0">
                <a:solidFill>
                  <a:srgbClr val="25417A"/>
                </a:solidFill>
                <a:latin typeface="+mn-lt"/>
              </a:rPr>
              <a:t>. </a:t>
            </a:r>
            <a:r>
              <a:rPr lang="es-ES" sz="1600" b="0" i="1" u="none" strike="noStrike" baseline="0" dirty="0" err="1">
                <a:latin typeface="+mn-lt"/>
              </a:rPr>
              <a:t>Docent</a:t>
            </a:r>
            <a:r>
              <a:rPr lang="es-ES" sz="1600" b="0" i="1" u="none" strike="noStrike" baseline="0" dirty="0">
                <a:latin typeface="+mn-lt"/>
              </a:rPr>
              <a:t> i formadora del </a:t>
            </a:r>
            <a:r>
              <a:rPr lang="es-ES" sz="1600" b="0" i="1" u="none" strike="noStrike" baseline="0" dirty="0" err="1">
                <a:latin typeface="+mn-lt"/>
              </a:rPr>
              <a:t>professorat</a:t>
            </a:r>
            <a:r>
              <a:rPr lang="es-ES" sz="1600" b="0" i="1" u="none" strike="noStrike" baseline="0" dirty="0">
                <a:latin typeface="+mn-lt"/>
              </a:rPr>
              <a:t> en </a:t>
            </a:r>
            <a:r>
              <a:rPr lang="es-ES" sz="1600" b="0" i="1" u="none" strike="noStrike" baseline="0" dirty="0" err="1">
                <a:latin typeface="+mn-lt"/>
              </a:rPr>
              <a:t>coeducació</a:t>
            </a:r>
            <a:r>
              <a:rPr lang="es-ES" sz="1600" b="0" i="1" u="none" strike="noStrike" baseline="0" dirty="0">
                <a:latin typeface="+mn-lt"/>
              </a:rPr>
              <a:t>. </a:t>
            </a:r>
            <a:r>
              <a:rPr lang="es-ES" sz="1600" i="1" dirty="0">
                <a:latin typeface="+mn-lt"/>
              </a:rPr>
              <a:t>P</a:t>
            </a:r>
            <a:r>
              <a:rPr lang="es-ES" sz="1600" b="0" i="1" u="none" strike="noStrike" baseline="0" dirty="0">
                <a:latin typeface="+mn-lt"/>
              </a:rPr>
              <a:t>artic</a:t>
            </a:r>
            <a:r>
              <a:rPr lang="es-ES" sz="1600" b="0" i="1" u="none" strike="noStrike" baseline="0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s-ES" sz="1600" b="0" i="1" u="none" strike="noStrike" baseline="0" dirty="0">
                <a:latin typeface="+mn-lt"/>
              </a:rPr>
              <a:t>pación educativa. Revista del Consejo escolar del estado. Vol. 7. No10/2020    </a:t>
            </a:r>
            <a:r>
              <a:rPr lang="ca-ES" altLang="ca-ES" sz="1600" i="1" u="sng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ca-ES" altLang="ca-ES" sz="1600" dirty="0">
              <a:latin typeface="+mn-lt"/>
            </a:endParaRPr>
          </a:p>
          <a:p>
            <a:pPr algn="l"/>
            <a:endParaRPr lang="ca-ES" altLang="ca-ES" dirty="0"/>
          </a:p>
        </p:txBody>
      </p:sp>
      <p:sp>
        <p:nvSpPr>
          <p:cNvPr id="2" name="QuadreDeText 3">
            <a:extLst>
              <a:ext uri="{FF2B5EF4-FFF2-40B4-BE49-F238E27FC236}">
                <a16:creationId xmlns:a16="http://schemas.microsoft.com/office/drawing/2014/main" id="{E8829C0D-ED89-7B74-2664-1639DCC2F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597" y="1572084"/>
            <a:ext cx="5366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ca-ES" altLang="ca-ES" sz="1600" b="1" dirty="0">
                <a:latin typeface="+mn-lt"/>
              </a:rPr>
              <a:t>Les noies es presenten com a molt treballadores, però amb por a la creativitat</a:t>
            </a:r>
            <a:r>
              <a:rPr lang="ca-ES" altLang="ca-ES" sz="1600" dirty="0">
                <a:latin typeface="+mn-lt"/>
              </a:rPr>
              <a:t>, es senten més segures en les activitats més tradicionals  que en aquelles activitats que s’han “d’arriscar”. I si estem d’acord que la innovació és risc, en el sentit de que s’han d’atrevir a fer les coses de manera diferent i que el fracàs forma part d’aquest procés.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45720D91-DE11-0321-760E-656C3DFF2902}"/>
              </a:ext>
            </a:extLst>
          </p:cNvPr>
          <p:cNvSpPr txBox="1"/>
          <p:nvPr/>
        </p:nvSpPr>
        <p:spPr>
          <a:xfrm>
            <a:off x="642145" y="595139"/>
            <a:ext cx="104252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sz="2800" b="1" dirty="0">
                <a:solidFill>
                  <a:schemeClr val="accent6"/>
                </a:solidFill>
              </a:rPr>
              <a:t>El biaix de gènere de gènere ja comença a l’educació infantil</a:t>
            </a:r>
            <a:endParaRPr lang="ca-ES" sz="2800" dirty="0"/>
          </a:p>
        </p:txBody>
      </p:sp>
      <p:sp>
        <p:nvSpPr>
          <p:cNvPr id="5" name="QuadreDeText 3">
            <a:extLst>
              <a:ext uri="{FF2B5EF4-FFF2-40B4-BE49-F238E27FC236}">
                <a16:creationId xmlns:a16="http://schemas.microsoft.com/office/drawing/2014/main" id="{89CBB8E8-0C1B-F120-2720-D5FDDD450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114" y="5272060"/>
            <a:ext cx="8697685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ca-ES" altLang="ca-ES" sz="1600" b="1" dirty="0">
                <a:latin typeface="+mn-lt"/>
              </a:rPr>
              <a:t>Paradoxa de l’èxit educatiu de les noies: l’aprenentatge de la subordinació ( Marina Subirats) </a:t>
            </a:r>
          </a:p>
          <a:p>
            <a:pPr>
              <a:defRPr/>
            </a:pPr>
            <a:r>
              <a:rPr lang="ca-ES" altLang="ca-ES" sz="1600" b="1" dirty="0">
                <a:latin typeface="+mn-lt"/>
              </a:rPr>
              <a:t>Factors intrínsecs: autoconcepte, confiança i seguretat </a:t>
            </a:r>
          </a:p>
          <a:p>
            <a:pPr>
              <a:defRPr/>
            </a:pPr>
            <a:r>
              <a:rPr lang="ca-ES" altLang="ca-ES" sz="1600" b="1" dirty="0">
                <a:latin typeface="+mn-lt"/>
              </a:rPr>
              <a:t>Factors extrínsecs: expectatives entorn proper: familiar, escolar i social</a:t>
            </a:r>
            <a:endParaRPr lang="ca-ES" altLang="ca-ES" sz="1600" dirty="0">
              <a:latin typeface="+mn-lt"/>
            </a:endParaRPr>
          </a:p>
          <a:p>
            <a:pPr>
              <a:defRPr/>
            </a:pPr>
            <a:endParaRPr lang="ca-ES" altLang="ca-ES" b="1" dirty="0">
              <a:solidFill>
                <a:schemeClr val="accent6">
                  <a:lumMod val="20000"/>
                  <a:lumOff val="80000"/>
                </a:schemeClr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245743" y="466623"/>
            <a:ext cx="8387257" cy="1325563"/>
          </a:xfrm>
        </p:spPr>
        <p:txBody>
          <a:bodyPr/>
          <a:lstStyle/>
          <a:p>
            <a:r>
              <a:rPr lang="ca-ES" b="1" dirty="0">
                <a:solidFill>
                  <a:schemeClr val="accent6">
                    <a:lumMod val="75000"/>
                  </a:schemeClr>
                </a:solidFill>
              </a:rPr>
              <a:t>Altres recursos: Càpsules formatives</a:t>
            </a:r>
          </a:p>
        </p:txBody>
      </p:sp>
      <p:sp>
        <p:nvSpPr>
          <p:cNvPr id="7" name="QuadreDeText 6"/>
          <p:cNvSpPr txBox="1"/>
          <p:nvPr/>
        </p:nvSpPr>
        <p:spPr>
          <a:xfrm>
            <a:off x="128592" y="4261054"/>
            <a:ext cx="332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Educació</a:t>
            </a:r>
            <a:r>
              <a:rPr lang="es-ES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Afectivo-Sexual en la  </a:t>
            </a:r>
            <a:r>
              <a:rPr lang="es-ES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petita</a:t>
            </a:r>
            <a:r>
              <a:rPr lang="es-ES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infància</a:t>
            </a:r>
            <a:endParaRPr lang="ca-ES" dirty="0"/>
          </a:p>
        </p:txBody>
      </p:sp>
      <p:pic>
        <p:nvPicPr>
          <p:cNvPr id="19" name="Imatge 18">
            <a:extLst>
              <a:ext uri="{FF2B5EF4-FFF2-40B4-BE49-F238E27FC236}">
                <a16:creationId xmlns:a16="http://schemas.microsoft.com/office/drawing/2014/main" id="{09058384-1545-CFF8-5913-4A0BB5935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18" y="1792187"/>
            <a:ext cx="4119720" cy="2244020"/>
          </a:xfrm>
          <a:prstGeom prst="rect">
            <a:avLst/>
          </a:prstGeom>
        </p:spPr>
      </p:pic>
      <p:pic>
        <p:nvPicPr>
          <p:cNvPr id="21" name="Imatge 20">
            <a:extLst>
              <a:ext uri="{FF2B5EF4-FFF2-40B4-BE49-F238E27FC236}">
                <a16:creationId xmlns:a16="http://schemas.microsoft.com/office/drawing/2014/main" id="{002B288F-196D-D30C-1622-9FF19C6AC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972" y="1806943"/>
            <a:ext cx="4100055" cy="2244020"/>
          </a:xfrm>
          <a:prstGeom prst="rect">
            <a:avLst/>
          </a:prstGeom>
        </p:spPr>
      </p:pic>
      <p:pic>
        <p:nvPicPr>
          <p:cNvPr id="23" name="Imatge 22">
            <a:extLst>
              <a:ext uri="{FF2B5EF4-FFF2-40B4-BE49-F238E27FC236}">
                <a16:creationId xmlns:a16="http://schemas.microsoft.com/office/drawing/2014/main" id="{668F2A87-610F-A2B6-B2F8-3848ACBB6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9219" y="1792186"/>
            <a:ext cx="4061984" cy="2211869"/>
          </a:xfrm>
          <a:prstGeom prst="rect">
            <a:avLst/>
          </a:prstGeom>
        </p:spPr>
      </p:pic>
      <p:sp>
        <p:nvSpPr>
          <p:cNvPr id="24" name="QuadreDeText 23">
            <a:extLst>
              <a:ext uri="{FF2B5EF4-FFF2-40B4-BE49-F238E27FC236}">
                <a16:creationId xmlns:a16="http://schemas.microsoft.com/office/drawing/2014/main" id="{E786DB15-E150-9AD9-09BC-75485518FDCF}"/>
              </a:ext>
            </a:extLst>
          </p:cNvPr>
          <p:cNvSpPr txBox="1"/>
          <p:nvPr/>
        </p:nvSpPr>
        <p:spPr>
          <a:xfrm>
            <a:off x="4365171" y="4399553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 </a:t>
            </a:r>
            <a:r>
              <a:rPr lang="ca-ES" b="1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coeducar</a:t>
            </a:r>
            <a:r>
              <a:rPr lang="ca-ES" b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des de casa</a:t>
            </a:r>
            <a:endParaRPr lang="ca-ES" b="1" dirty="0"/>
          </a:p>
        </p:txBody>
      </p:sp>
      <p:sp>
        <p:nvSpPr>
          <p:cNvPr id="25" name="QuadreDeText 24">
            <a:extLst>
              <a:ext uri="{FF2B5EF4-FFF2-40B4-BE49-F238E27FC236}">
                <a16:creationId xmlns:a16="http://schemas.microsoft.com/office/drawing/2014/main" id="{150C2ACE-C45C-EA18-85C0-D86A9831B5D5}"/>
              </a:ext>
            </a:extLst>
          </p:cNvPr>
          <p:cNvSpPr txBox="1"/>
          <p:nvPr/>
        </p:nvSpPr>
        <p:spPr>
          <a:xfrm>
            <a:off x="8049219" y="4261053"/>
            <a:ext cx="3681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Sensibilització sobre violències sexuals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272013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375305" y="198437"/>
            <a:ext cx="7086600" cy="1325563"/>
          </a:xfrm>
        </p:spPr>
        <p:txBody>
          <a:bodyPr>
            <a:normAutofit/>
          </a:bodyPr>
          <a:lstStyle/>
          <a:p>
            <a:r>
              <a:rPr lang="ca-ES" sz="4000" b="1" dirty="0">
                <a:solidFill>
                  <a:schemeClr val="accent6">
                    <a:lumMod val="75000"/>
                  </a:schemeClr>
                </a:solidFill>
              </a:rPr>
              <a:t>Altres recursos: cursos formatius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216164" y="2076831"/>
            <a:ext cx="85659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b="1" dirty="0"/>
              <a:t> </a:t>
            </a:r>
            <a:endParaRPr lang="ca-ES" dirty="0"/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4CFC7253-2518-1B33-485A-76B94C0A1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3" y="1562255"/>
            <a:ext cx="10384971" cy="2566446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95798B76-21BF-4C5B-19FB-1015BF447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74" y="4062837"/>
            <a:ext cx="10112828" cy="24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57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127815" y="72716"/>
            <a:ext cx="8387257" cy="1325563"/>
          </a:xfrm>
        </p:spPr>
        <p:txBody>
          <a:bodyPr/>
          <a:lstStyle/>
          <a:p>
            <a:r>
              <a:rPr lang="ca-ES" b="1" dirty="0">
                <a:solidFill>
                  <a:schemeClr val="accent6">
                    <a:lumMod val="75000"/>
                  </a:schemeClr>
                </a:solidFill>
              </a:rPr>
              <a:t>Altres recursos: publicacions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62079EF7-658F-F984-F745-F7420326158A}"/>
              </a:ext>
            </a:extLst>
          </p:cNvPr>
          <p:cNvSpPr txBox="1"/>
          <p:nvPr/>
        </p:nvSpPr>
        <p:spPr>
          <a:xfrm>
            <a:off x="1253229" y="5661397"/>
            <a:ext cx="3479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a-ES" sz="1800" i="0" u="none" strike="noStrike" baseline="0" dirty="0">
                <a:latin typeface="BarlowCondensed-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Infografia</a:t>
            </a:r>
            <a:r>
              <a:rPr lang="ca-ES" sz="1800" b="0" i="0" u="none" strike="noStrike" baseline="0" dirty="0">
                <a:latin typeface="BarlowCondensed-Regular"/>
              </a:rPr>
              <a:t> de l’anàlisi de les dades</a:t>
            </a:r>
          </a:p>
          <a:p>
            <a:pPr algn="l"/>
            <a:r>
              <a:rPr lang="ca-ES" sz="1800" b="0" i="0" u="none" strike="noStrike" baseline="0" dirty="0">
                <a:latin typeface="BarlowCondensed-Regular"/>
              </a:rPr>
              <a:t>dels itineraris i resultats educatius de les noies i els nois.</a:t>
            </a:r>
            <a:endParaRPr lang="ca-ES" dirty="0"/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DC506C02-7F17-D8AD-0E2B-B8C1EF73A756}"/>
              </a:ext>
            </a:extLst>
          </p:cNvPr>
          <p:cNvSpPr txBox="1"/>
          <p:nvPr/>
        </p:nvSpPr>
        <p:spPr>
          <a:xfrm>
            <a:off x="6560931" y="5199732"/>
            <a:ext cx="3479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a-ES" sz="1800" b="0" i="0" u="none" strike="noStrike" baseline="0" dirty="0">
                <a:latin typeface="BarlowCondensed-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 </a:t>
            </a:r>
            <a:r>
              <a:rPr lang="ca-ES" sz="1800" b="0" i="0" u="none" strike="noStrike" baseline="0" dirty="0">
                <a:latin typeface="BarlowCondensed-Regular"/>
              </a:rPr>
              <a:t>que recull les bases per treballar la coeducació a l’escola bressol.</a:t>
            </a:r>
            <a:endParaRPr lang="ca-ES" dirty="0"/>
          </a:p>
        </p:txBody>
      </p:sp>
      <p:pic>
        <p:nvPicPr>
          <p:cNvPr id="17" name="Imatge 16">
            <a:extLst>
              <a:ext uri="{FF2B5EF4-FFF2-40B4-BE49-F238E27FC236}">
                <a16:creationId xmlns:a16="http://schemas.microsoft.com/office/drawing/2014/main" id="{7FF59B24-6F08-AD06-F9EB-F599644D1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443" y="1398279"/>
            <a:ext cx="2982428" cy="4263118"/>
          </a:xfrm>
          <a:prstGeom prst="rect">
            <a:avLst/>
          </a:prstGeom>
        </p:spPr>
      </p:pic>
      <p:pic>
        <p:nvPicPr>
          <p:cNvPr id="18" name="Imatge 17">
            <a:extLst>
              <a:ext uri="{FF2B5EF4-FFF2-40B4-BE49-F238E27FC236}">
                <a16:creationId xmlns:a16="http://schemas.microsoft.com/office/drawing/2014/main" id="{BFE6132A-6777-4A25-C445-CE84C30F3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384" y="2151700"/>
            <a:ext cx="5238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83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085488" y="481998"/>
            <a:ext cx="8387257" cy="1325563"/>
          </a:xfrm>
        </p:spPr>
        <p:txBody>
          <a:bodyPr/>
          <a:lstStyle/>
          <a:p>
            <a:r>
              <a:rPr lang="ca-ES" dirty="0"/>
              <a:t>Recursos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971192" y="5529068"/>
            <a:ext cx="5801713" cy="499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b="1" dirty="0"/>
              <a:t> </a:t>
            </a:r>
            <a:r>
              <a:rPr lang="ca-ES" sz="1800" b="1" dirty="0"/>
              <a:t>-</a:t>
            </a:r>
            <a:r>
              <a:rPr lang="es-ES" sz="1800" b="1" dirty="0">
                <a:hlinkClick r:id="rId2"/>
              </a:rPr>
              <a:t>La </a:t>
            </a:r>
            <a:r>
              <a:rPr lang="es-ES" sz="1800" b="1" dirty="0" err="1">
                <a:hlinkClick r:id="rId2"/>
              </a:rPr>
              <a:t>coeducació</a:t>
            </a:r>
            <a:r>
              <a:rPr lang="es-ES" sz="1800" b="1" dirty="0">
                <a:hlinkClick r:id="rId2"/>
              </a:rPr>
              <a:t> a les </a:t>
            </a:r>
            <a:r>
              <a:rPr lang="es-ES" sz="1800" b="1" dirty="0" err="1">
                <a:hlinkClick r:id="rId2"/>
              </a:rPr>
              <a:t>escoles</a:t>
            </a:r>
            <a:r>
              <a:rPr lang="es-ES" sz="1800" b="1" dirty="0">
                <a:hlinkClick r:id="rId2"/>
              </a:rPr>
              <a:t> </a:t>
            </a:r>
            <a:r>
              <a:rPr lang="es-ES" sz="1800" b="1" dirty="0" err="1">
                <a:hlinkClick r:id="rId2"/>
              </a:rPr>
              <a:t>bressol</a:t>
            </a:r>
            <a:r>
              <a:rPr lang="es-ES" sz="1800" b="1" dirty="0">
                <a:hlinkClick r:id="rId2"/>
              </a:rPr>
              <a:t> </a:t>
            </a:r>
            <a:r>
              <a:rPr lang="es-ES" sz="1800" b="1" dirty="0" err="1">
                <a:hlinkClick r:id="rId2"/>
              </a:rPr>
              <a:t>municipals</a:t>
            </a:r>
            <a:endParaRPr lang="es-ES" sz="1800" b="1" dirty="0"/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4" name="Imat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9" y="53975"/>
            <a:ext cx="1896745" cy="511175"/>
          </a:xfrm>
          <a:prstGeom prst="rect">
            <a:avLst/>
          </a:prstGeom>
        </p:spPr>
      </p:pic>
      <p:pic>
        <p:nvPicPr>
          <p:cNvPr id="5" name="Imat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499" y="108196"/>
            <a:ext cx="1807210" cy="371475"/>
          </a:xfrm>
          <a:prstGeom prst="rect">
            <a:avLst/>
          </a:prstGeom>
        </p:spPr>
      </p:pic>
      <p:sp>
        <p:nvSpPr>
          <p:cNvPr id="7" name="QuadreDeText 6"/>
          <p:cNvSpPr txBox="1"/>
          <p:nvPr/>
        </p:nvSpPr>
        <p:spPr>
          <a:xfrm>
            <a:off x="5304275" y="6462684"/>
            <a:ext cx="688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5"/>
              </a:rPr>
              <a:t>Una ciutat coeducadora i feminista, el pas imprescindible per l'equitat</a:t>
            </a:r>
            <a:endParaRPr lang="ca-ES" dirty="0"/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1192" y="1952516"/>
            <a:ext cx="5238750" cy="2952750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5737" y="1947862"/>
            <a:ext cx="4200525" cy="2962275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904875"/>
            <a:ext cx="115443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9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E52AC-67E4-BA49-287D-F47A928772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a-ES" sz="5400" b="1" dirty="0">
                <a:solidFill>
                  <a:schemeClr val="accent6"/>
                </a:solidFill>
              </a:rPr>
              <a:t>COEDUCACIÓ: PETITA INFÀNCIA I MÉS...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375532-90E5-1039-1653-16FE55BE1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1243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a-ES" b="1" dirty="0">
                <a:solidFill>
                  <a:schemeClr val="accent2"/>
                </a:solidFill>
              </a:rPr>
              <a:t>Ajuntament Sant Just Desvern</a:t>
            </a:r>
            <a:endParaRPr lang="ca-ES" b="1" dirty="0">
              <a:solidFill>
                <a:schemeClr val="accent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6882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1E2C63-653A-BD00-6726-60B1150E9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824"/>
            <a:ext cx="10515600" cy="1325563"/>
          </a:xfrm>
        </p:spPr>
        <p:txBody>
          <a:bodyPr/>
          <a:lstStyle/>
          <a:p>
            <a:r>
              <a:rPr lang="ca-ES" b="1" dirty="0">
                <a:solidFill>
                  <a:schemeClr val="accent6"/>
                </a:solidFill>
              </a:rPr>
              <a:t>INICIS</a:t>
            </a:r>
            <a:r>
              <a:rPr lang="ca-ES" dirty="0">
                <a:solidFill>
                  <a:schemeClr val="accent6"/>
                </a:solidFill>
              </a:rPr>
              <a:t>...</a:t>
            </a:r>
            <a:endParaRPr lang="ca-ES" dirty="0">
              <a:solidFill>
                <a:schemeClr val="accent6"/>
              </a:solidFill>
              <a:ea typeface="Calibri Light"/>
              <a:cs typeface="Calibri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E4E35-0D13-5220-9AC9-B328DD043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387"/>
            <a:ext cx="57150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ca-ES" b="1" dirty="0">
                <a:solidFill>
                  <a:schemeClr val="accent2"/>
                </a:solidFill>
              </a:rPr>
              <a:t>L’AJUNTAMENT</a:t>
            </a:r>
            <a:r>
              <a:rPr lang="ca-ES" dirty="0"/>
              <a:t> de Sant Just Desvern proposa una </a:t>
            </a:r>
            <a:r>
              <a:rPr lang="ca-ES" b="1" dirty="0">
                <a:solidFill>
                  <a:schemeClr val="accent2"/>
                </a:solidFill>
              </a:rPr>
              <a:t>FORMACIÓ</a:t>
            </a:r>
            <a:r>
              <a:rPr lang="ca-ES" dirty="0"/>
              <a:t> per a diferents professionals del municipi vinculats a l’educació.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r>
              <a:rPr lang="ca-ES" b="1" dirty="0">
                <a:solidFill>
                  <a:schemeClr val="accent2"/>
                </a:solidFill>
              </a:rPr>
              <a:t>L’ESCOLA BRESSOL PÚBLICA MUNICIPAL MARRECS</a:t>
            </a:r>
            <a:r>
              <a:rPr lang="ca-ES" dirty="0"/>
              <a:t> participa d’aquesta formació.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r>
              <a:rPr lang="ca-ES" dirty="0"/>
              <a:t>Els </a:t>
            </a:r>
            <a:r>
              <a:rPr lang="ca-ES" b="1" dirty="0">
                <a:solidFill>
                  <a:schemeClr val="accent2"/>
                </a:solidFill>
              </a:rPr>
              <a:t>PROFESSIONALS</a:t>
            </a:r>
            <a:r>
              <a:rPr lang="ca-ES" dirty="0"/>
              <a:t> de l’escola comencen un procés de </a:t>
            </a:r>
            <a:r>
              <a:rPr lang="ca-ES" b="1" dirty="0">
                <a:solidFill>
                  <a:schemeClr val="accent2"/>
                </a:solidFill>
              </a:rPr>
              <a:t>REFLEXIÓ</a:t>
            </a:r>
            <a:r>
              <a:rPr lang="ca-ES" dirty="0"/>
              <a:t> al voltant de la </a:t>
            </a:r>
            <a:r>
              <a:rPr lang="ca-ES" b="1" dirty="0">
                <a:solidFill>
                  <a:schemeClr val="accent2"/>
                </a:solidFill>
              </a:rPr>
              <a:t>COEDUCACIÓ</a:t>
            </a:r>
            <a:r>
              <a:rPr lang="ca-ES" dirty="0"/>
              <a:t>.</a:t>
            </a:r>
          </a:p>
        </p:txBody>
      </p:sp>
      <p:pic>
        <p:nvPicPr>
          <p:cNvPr id="1026" name="Picture 2" descr="clicme.es » FORMACIÓ">
            <a:extLst>
              <a:ext uri="{FF2B5EF4-FFF2-40B4-BE49-F238E27FC236}">
                <a16:creationId xmlns:a16="http://schemas.microsoft.com/office/drawing/2014/main" id="{EAC2C719-2ED9-54CC-D557-05C9C6EFF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675" y="2578100"/>
            <a:ext cx="5131022" cy="285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683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3D95B-9BFC-FBCA-9316-8E5D70F4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0" y="710516"/>
            <a:ext cx="6258059" cy="1325563"/>
          </a:xfrm>
        </p:spPr>
        <p:txBody>
          <a:bodyPr>
            <a:normAutofit fontScale="90000"/>
          </a:bodyPr>
          <a:lstStyle/>
          <a:p>
            <a:r>
              <a:rPr lang="ca-ES" b="1" dirty="0">
                <a:solidFill>
                  <a:schemeClr val="accent6"/>
                </a:solidFill>
              </a:rPr>
              <a:t>QUE HEM FET? </a:t>
            </a:r>
            <a:br>
              <a:rPr lang="ca-ES" b="1" dirty="0">
                <a:solidFill>
                  <a:schemeClr val="accent6"/>
                </a:solidFill>
              </a:rPr>
            </a:br>
            <a:r>
              <a:rPr lang="ca-ES" dirty="0">
                <a:solidFill>
                  <a:schemeClr val="accent6"/>
                </a:solidFill>
              </a:rPr>
              <a:t>Revisió de la documentació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C4C901-AA1E-7549-4062-31643ED93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05" y="2036079"/>
            <a:ext cx="5045242" cy="1603375"/>
          </a:xfrm>
        </p:spPr>
        <p:txBody>
          <a:bodyPr/>
          <a:lstStyle/>
          <a:p>
            <a:pPr marL="0" indent="0">
              <a:buNone/>
            </a:pPr>
            <a:r>
              <a:rPr lang="ca-ES" dirty="0"/>
              <a:t>Es va començar per revisar la </a:t>
            </a:r>
            <a:r>
              <a:rPr lang="ca-ES" b="1" dirty="0">
                <a:solidFill>
                  <a:schemeClr val="accent2"/>
                </a:solidFill>
              </a:rPr>
              <a:t>DOCUMENTACIÓ ESCRITA </a:t>
            </a:r>
            <a:r>
              <a:rPr lang="ca-ES" dirty="0"/>
              <a:t>que teníem al centre.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F0EFF545-BFE3-ABE6-DF78-7B1A6BB778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08148" y="746033"/>
          <a:ext cx="4366669" cy="6111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029280" imgH="8420040" progId="PBrush">
                  <p:embed/>
                </p:oleObj>
              </mc:Choice>
              <mc:Fallback>
                <p:oleObj name="Bitmap Image" r:id="rId3" imgW="6029280" imgH="8420040" progId="PBrush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F0EFF545-BFE3-ABE6-DF78-7B1A6BB778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08148" y="746033"/>
                        <a:ext cx="4366669" cy="6111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7FE863F-A162-45BA-6D03-3DACACD320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25004" y="3547838"/>
          <a:ext cx="4366670" cy="3196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11096640" imgH="8115480" progId="PBrush">
                  <p:embed/>
                </p:oleObj>
              </mc:Choice>
              <mc:Fallback>
                <p:oleObj name="Bitmap Image" r:id="rId5" imgW="11096640" imgH="8115480" progId="PBrush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77FE863F-A162-45BA-6D03-3DACACD32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5004" y="3547838"/>
                        <a:ext cx="4366670" cy="3196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9938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3D95B-9BFC-FBCA-9316-8E5D70F4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290"/>
            <a:ext cx="10515600" cy="1325563"/>
          </a:xfrm>
        </p:spPr>
        <p:txBody>
          <a:bodyPr>
            <a:normAutofit/>
          </a:bodyPr>
          <a:lstStyle/>
          <a:p>
            <a:r>
              <a:rPr lang="ca-ES" sz="4000" b="1" dirty="0">
                <a:solidFill>
                  <a:schemeClr val="accent6"/>
                </a:solidFill>
              </a:rPr>
              <a:t>QUE HEM FET? </a:t>
            </a:r>
            <a:r>
              <a:rPr lang="ca-ES" sz="4000" dirty="0">
                <a:solidFill>
                  <a:schemeClr val="accent6"/>
                </a:solidFill>
              </a:rPr>
              <a:t>Anàlisi dels contes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C4C901-AA1E-7549-4062-31643ED93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21"/>
            <a:ext cx="10515600" cy="1806684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ca-ES" dirty="0"/>
              <a:t>Un dels capítols de la guia és: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2"/>
                </a:solidFill>
              </a:rPr>
              <a:t>CONTES, CANÇONS I FESTES TRADICIONALS: QUINES HISTÒRIES ENS EXPLIQUEN?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a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AdelaTurin</a:t>
            </a:r>
            <a:endParaRPr lang="ca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a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7617A22-CCDC-1A11-E042-B6F21AF03997}"/>
              </a:ext>
            </a:extLst>
          </p:cNvPr>
          <p:cNvSpPr txBox="1"/>
          <p:nvPr/>
        </p:nvSpPr>
        <p:spPr>
          <a:xfrm>
            <a:off x="838200" y="3162143"/>
            <a:ext cx="9440917" cy="71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a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És precís un equilibri entre el nombre i presència dels personatges femenins i masculins.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a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Equilibri en els papers dels personatges i/o professionals portats a terme pels protagonistes.</a:t>
            </a:r>
          </a:p>
        </p:txBody>
      </p:sp>
      <p:pic>
        <p:nvPicPr>
          <p:cNvPr id="2052" name="Picture 4" descr="Cuentos para la igualdad y la coeducación - Club Peques Lectores: cuentos y  creatividad infantil">
            <a:extLst>
              <a:ext uri="{FF2B5EF4-FFF2-40B4-BE49-F238E27FC236}">
                <a16:creationId xmlns:a16="http://schemas.microsoft.com/office/drawing/2014/main" id="{EA5434BB-1F24-FB50-A014-7D0C61401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133235"/>
            <a:ext cx="66675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A57CE39-2510-6BC3-4331-31CA4A1FDFB7}"/>
              </a:ext>
            </a:extLst>
          </p:cNvPr>
          <p:cNvSpPr txBox="1"/>
          <p:nvPr/>
        </p:nvSpPr>
        <p:spPr>
          <a:xfrm>
            <a:off x="838200" y="3909466"/>
            <a:ext cx="4377612" cy="2862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a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a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Compensació a l’assignació d’activitats: esport, ciència, activitats domèstiques, risc, aventura...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a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Igualtat en quant a sentiments i elements emocionals: valentia, por, responsabilitat, sensibilitat, decisió, èxit social...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a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Assignació de colors a les il·lustracions.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a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Èmfasi a les característiques físiques.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a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Assignació estereotipada d’objectes quotidians als personatges.</a:t>
            </a:r>
          </a:p>
        </p:txBody>
      </p:sp>
    </p:spTree>
    <p:extLst>
      <p:ext uri="{BB962C8B-B14F-4D97-AF65-F5344CB8AC3E}">
        <p14:creationId xmlns:p14="http://schemas.microsoft.com/office/powerpoint/2010/main" val="4210625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F6E77-899D-169F-556E-3B7DE94D2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9" y="856005"/>
            <a:ext cx="5562600" cy="5145989"/>
          </a:xfrm>
        </p:spPr>
        <p:txBody>
          <a:bodyPr>
            <a:normAutofit fontScale="90000"/>
          </a:bodyPr>
          <a:lstStyle/>
          <a:p>
            <a:r>
              <a:rPr lang="ca-ES" b="1" dirty="0">
                <a:solidFill>
                  <a:schemeClr val="accent6"/>
                </a:solidFill>
              </a:rPr>
              <a:t>QUE HEM FET?</a:t>
            </a:r>
            <a:br>
              <a:rPr lang="ca-ES" b="1" dirty="0">
                <a:solidFill>
                  <a:schemeClr val="accent6"/>
                </a:solidFill>
              </a:rPr>
            </a:br>
            <a:br>
              <a:rPr lang="ca-ES" dirty="0"/>
            </a:br>
            <a:r>
              <a:rPr lang="ca-ES" b="1" dirty="0">
                <a:solidFill>
                  <a:schemeClr val="accent2"/>
                </a:solidFill>
              </a:rPr>
              <a:t>X Jornada de Treball de la Xarxa 0-6 de Sant Just </a:t>
            </a:r>
            <a:r>
              <a:rPr lang="ca-ES" i="1" dirty="0"/>
              <a:t>“Som tribu i </a:t>
            </a:r>
            <a:r>
              <a:rPr lang="ca-ES" i="1" dirty="0" err="1"/>
              <a:t>coeduquem</a:t>
            </a:r>
            <a:r>
              <a:rPr lang="ca-ES" i="1" dirty="0"/>
              <a:t>”</a:t>
            </a:r>
            <a:br>
              <a:rPr lang="ca-ES" i="1" dirty="0"/>
            </a:br>
            <a:br>
              <a:rPr lang="ca-ES" i="1" dirty="0"/>
            </a:br>
            <a:r>
              <a:rPr lang="ca-ES" b="1" dirty="0">
                <a:solidFill>
                  <a:schemeClr val="accent2"/>
                </a:solidFill>
              </a:rPr>
              <a:t>La Xarxa a les ones </a:t>
            </a:r>
            <a:r>
              <a:rPr lang="ca-ES" i="1" dirty="0"/>
              <a:t>“extraescolars i gènere”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EF824CD-0D67-34D3-C795-7D77B50E0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43943" y="1022957"/>
            <a:ext cx="4131155" cy="5833329"/>
          </a:xfrm>
        </p:spPr>
      </p:pic>
    </p:spTree>
    <p:extLst>
      <p:ext uri="{BB962C8B-B14F-4D97-AF65-F5344CB8AC3E}">
        <p14:creationId xmlns:p14="http://schemas.microsoft.com/office/powerpoint/2010/main" val="163172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121229" y="212570"/>
            <a:ext cx="9525000" cy="1325563"/>
          </a:xfrm>
        </p:spPr>
        <p:txBody>
          <a:bodyPr>
            <a:normAutofit/>
          </a:bodyPr>
          <a:lstStyle/>
          <a:p>
            <a:r>
              <a:rPr lang="ca-ES" b="1" dirty="0">
                <a:solidFill>
                  <a:schemeClr val="accent6">
                    <a:lumMod val="75000"/>
                  </a:schemeClr>
                </a:solidFill>
              </a:rPr>
              <a:t>Guia de Coeducació per a les EBM</a:t>
            </a:r>
            <a:br>
              <a:rPr lang="ca-ES" b="1" dirty="0">
                <a:solidFill>
                  <a:schemeClr val="accent6">
                    <a:lumMod val="75000"/>
                  </a:schemeClr>
                </a:solidFill>
              </a:rPr>
            </a:br>
            <a:endParaRPr lang="ca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030739" y="1246647"/>
            <a:ext cx="6386836" cy="50439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1800" b="0" i="0" u="none" strike="noStrike" baseline="0" dirty="0">
                <a:solidFill>
                  <a:srgbClr val="20429B"/>
                </a:solidFill>
              </a:rPr>
              <a:t>Aquesta guia té com a objectiu</a:t>
            </a:r>
            <a:r>
              <a:rPr lang="ca-ES" sz="1800" dirty="0">
                <a:solidFill>
                  <a:srgbClr val="20429B"/>
                </a:solidFill>
              </a:rPr>
              <a:t>  </a:t>
            </a:r>
            <a:r>
              <a:rPr lang="ca-ES" sz="1800" b="0" i="0" u="none" strike="noStrike" baseline="0" dirty="0">
                <a:solidFill>
                  <a:srgbClr val="20429B"/>
                </a:solidFill>
              </a:rPr>
              <a:t>contribuir a sensibilitzar i incorporar la coeducació en el dia a dia de les escoles bressol. En ella es tracten diverses temàtiques com la fonamentació pedagògica de la coeducació en el projecte de centre i en les pràctiques educatives, el rol de les educadores o la importància de l’acompanyament de les famílies en la criança </a:t>
            </a:r>
            <a:r>
              <a:rPr lang="ca-ES" sz="1800" b="0" i="0" u="none" strike="noStrike" baseline="0" dirty="0" err="1">
                <a:solidFill>
                  <a:srgbClr val="20429B"/>
                </a:solidFill>
              </a:rPr>
              <a:t>coeducativa</a:t>
            </a:r>
            <a:endParaRPr lang="ca-ES" sz="1800" dirty="0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D044F315-8B47-DFDF-3E4E-691E55A86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73" y="1243171"/>
            <a:ext cx="3806920" cy="5342377"/>
          </a:xfrm>
          <a:prstGeom prst="rect">
            <a:avLst/>
          </a:prstGeom>
        </p:spPr>
      </p:pic>
      <p:pic>
        <p:nvPicPr>
          <p:cNvPr id="11" name="Imatge 10" descr="Imatge que conté roba, persona, somriure, texans&#10;&#10;Descripció generada automàticament">
            <a:extLst>
              <a:ext uri="{FF2B5EF4-FFF2-40B4-BE49-F238E27FC236}">
                <a16:creationId xmlns:a16="http://schemas.microsoft.com/office/drawing/2014/main" id="{5DF02FFC-20D2-20E1-5FD0-E6EA742F8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97" y="3091244"/>
            <a:ext cx="4855029" cy="3641272"/>
          </a:xfrm>
          <a:prstGeom prst="rect">
            <a:avLst/>
          </a:prstGeom>
        </p:spPr>
      </p:pic>
      <p:sp>
        <p:nvSpPr>
          <p:cNvPr id="14" name="QuadreDeText 13">
            <a:extLst>
              <a:ext uri="{FF2B5EF4-FFF2-40B4-BE49-F238E27FC236}">
                <a16:creationId xmlns:a16="http://schemas.microsoft.com/office/drawing/2014/main" id="{7B179895-4312-79EB-42B9-D44878B3F1F0}"/>
              </a:ext>
            </a:extLst>
          </p:cNvPr>
          <p:cNvSpPr txBox="1"/>
          <p:nvPr/>
        </p:nvSpPr>
        <p:spPr>
          <a:xfrm>
            <a:off x="1980134" y="5999099"/>
            <a:ext cx="240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hlinkClick r:id="rId4"/>
              </a:rPr>
              <a:t>Vídeo de la Guia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48415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58E5-94DF-965B-26F0-A6A4987B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23" y="500062"/>
            <a:ext cx="10515600" cy="1325563"/>
          </a:xfrm>
        </p:spPr>
        <p:txBody>
          <a:bodyPr/>
          <a:lstStyle/>
          <a:p>
            <a:r>
              <a:rPr lang="ca-ES" sz="4000" b="1" dirty="0">
                <a:solidFill>
                  <a:schemeClr val="accent6"/>
                </a:solidFill>
              </a:rPr>
              <a:t>APRENENTATGES I REPTES EN XARXA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835C1F-E935-1118-A14F-792AB0239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123" y="18843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a-ES" dirty="0"/>
              <a:t>Des de la </a:t>
            </a:r>
            <a:r>
              <a:rPr lang="ca-ES" b="1" dirty="0">
                <a:solidFill>
                  <a:schemeClr val="accent2"/>
                </a:solidFill>
              </a:rPr>
              <a:t>Xarxa d’Escoles Bressol de la Diputació de Barcelona</a:t>
            </a:r>
            <a:r>
              <a:rPr lang="ca-ES" dirty="0"/>
              <a:t>: continuar treballant amb el grup impulsor de la Guia de coeducació a les escoles bressol.</a:t>
            </a:r>
          </a:p>
          <a:p>
            <a:r>
              <a:rPr lang="ca-ES" dirty="0"/>
              <a:t>Des de la </a:t>
            </a:r>
            <a:r>
              <a:rPr lang="ca-ES" b="1" dirty="0">
                <a:solidFill>
                  <a:schemeClr val="accent2"/>
                </a:solidFill>
              </a:rPr>
              <a:t>Xarxa 0-6</a:t>
            </a:r>
            <a:r>
              <a:rPr lang="ca-ES" dirty="0"/>
              <a:t>: continuar parlant de coeducació amb una mirada transversal a tots els àmbits que conformen la Xarxa i incorporant diferents perspectives: el bon tracte dels infants, la prevenció de les violències, l’educació </a:t>
            </a:r>
            <a:r>
              <a:rPr lang="ca-ES" dirty="0" err="1"/>
              <a:t>afectivo</a:t>
            </a:r>
            <a:r>
              <a:rPr lang="ca-ES" dirty="0"/>
              <a:t>-sexual... </a:t>
            </a:r>
          </a:p>
          <a:p>
            <a:r>
              <a:rPr lang="ca-ES" dirty="0"/>
              <a:t>Des de </a:t>
            </a:r>
            <a:r>
              <a:rPr lang="ca-ES" b="1" dirty="0">
                <a:solidFill>
                  <a:schemeClr val="accent2"/>
                </a:solidFill>
              </a:rPr>
              <a:t>l’Escola Bressol Marrecs</a:t>
            </a:r>
            <a:r>
              <a:rPr lang="ca-ES" dirty="0"/>
              <a:t>: incorporant la mirada de la coeducació a la pràctica educativa, exportant aquesta mirada al projecte de la nova escola bressol que està en construcció i que es posarà en marxa el proper curs, </a:t>
            </a:r>
            <a:r>
              <a:rPr lang="ca-ES" b="1" dirty="0">
                <a:solidFill>
                  <a:schemeClr val="accent2"/>
                </a:solidFill>
              </a:rPr>
              <a:t>Escola Bressol Mainada</a:t>
            </a:r>
            <a:r>
              <a:rPr lang="ca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7850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A50E4-CDA2-D6ED-BFA4-51DE83385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61" y="751491"/>
            <a:ext cx="10515600" cy="1325563"/>
          </a:xfrm>
        </p:spPr>
        <p:txBody>
          <a:bodyPr/>
          <a:lstStyle/>
          <a:p>
            <a:r>
              <a:rPr lang="ca-ES" sz="4000" b="1" dirty="0">
                <a:solidFill>
                  <a:schemeClr val="accent6"/>
                </a:solidFill>
                <a:ea typeface="Calibri Light"/>
                <a:cs typeface="Calibri Light"/>
              </a:rPr>
              <a:t>APRENENTATGES I REPTES EN XARXA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8A4604-64B4-8317-D113-AD15D1B95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61" y="204027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a-ES" dirty="0">
                <a:ea typeface="Calibri" panose="020F0502020204030204"/>
                <a:cs typeface="Calibri" panose="020F0502020204030204"/>
              </a:rPr>
              <a:t>Treballar per la implantació del nou currículum d'infantil </a:t>
            </a:r>
            <a:r>
              <a:rPr lang="ca-ES" b="1" dirty="0">
                <a:solidFill>
                  <a:schemeClr val="accent2"/>
                </a:solidFill>
                <a:ea typeface="+mn-lt"/>
                <a:cs typeface="+mn-lt"/>
              </a:rPr>
              <a:t>DECRET 21/2023, de 7 de febrer, d'ordenació dels ensenyaments de l'educació infantil</a:t>
            </a:r>
            <a:r>
              <a:rPr lang="ca-ES" dirty="0">
                <a:ea typeface="+mn-lt"/>
                <a:cs typeface="+mn-lt"/>
              </a:rPr>
              <a:t>, com a oportunitat per </a:t>
            </a:r>
            <a:endParaRPr lang="ca-ES" sz="900" dirty="0">
              <a:latin typeface="Verdana"/>
              <a:ea typeface="Verdana"/>
              <a:cs typeface="+mn-lt"/>
            </a:endParaRPr>
          </a:p>
          <a:p>
            <a:pPr marL="0" indent="0">
              <a:buNone/>
            </a:pPr>
            <a:endParaRPr lang="ca-ES" i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a-ES" i="1" dirty="0">
                <a:ea typeface="+mn-lt"/>
                <a:cs typeface="+mn-lt"/>
              </a:rPr>
              <a:t>"incorporar la coeducació, la perspectiva de gènere i l'educació </a:t>
            </a:r>
            <a:r>
              <a:rPr lang="ca-ES" i="1" dirty="0" err="1">
                <a:ea typeface="+mn-lt"/>
                <a:cs typeface="+mn-lt"/>
              </a:rPr>
              <a:t>afectivosexual</a:t>
            </a:r>
            <a:r>
              <a:rPr lang="ca-ES" i="1" dirty="0">
                <a:ea typeface="+mn-lt"/>
                <a:cs typeface="+mn-lt"/>
              </a:rPr>
              <a:t>, per afavorir el desenvolupament dels infants en un entorn sense estereotips amb una perspectiva d'igualtat de tracte i no discriminació</a:t>
            </a:r>
            <a:r>
              <a:rPr lang="ca-ES" dirty="0">
                <a:ea typeface="+mn-lt"/>
                <a:cs typeface="+mn-lt"/>
              </a:rPr>
              <a:t>."</a:t>
            </a:r>
            <a:endParaRPr lang="ca-ES" sz="900" dirty="0">
              <a:latin typeface="Verdana"/>
              <a:ea typeface="Verdana"/>
              <a:cs typeface="Calibri"/>
            </a:endParaRPr>
          </a:p>
          <a:p>
            <a:pPr marL="0" indent="0">
              <a:buNone/>
            </a:pPr>
            <a:endParaRPr lang="ca-ES" dirty="0">
              <a:latin typeface="Calibri" panose="020F0502020204030204"/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8178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2200761" y="1745270"/>
            <a:ext cx="7056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ca-ES" dirty="0"/>
              <a:t>“</a:t>
            </a:r>
            <a:r>
              <a:rPr lang="es-ES" altLang="ca-ES" b="1" dirty="0">
                <a:latin typeface="Verdana" panose="020B0604030504040204" pitchFamily="34" charset="0"/>
              </a:rPr>
              <a:t>La primera tarea es agitar la vida, pero dejarla libre para que se desarrolle</a:t>
            </a:r>
            <a:r>
              <a:rPr lang="es-ES" altLang="ca-ES" dirty="0">
                <a:latin typeface="Verdana" panose="020B0604030504040204" pitchFamily="34" charset="0"/>
              </a:rPr>
              <a:t>.“ </a:t>
            </a:r>
            <a:r>
              <a:rPr lang="es-ES" altLang="ca-ES" dirty="0" err="1"/>
              <a:t>Maria</a:t>
            </a:r>
            <a:r>
              <a:rPr lang="es-ES" altLang="ca-ES" dirty="0"/>
              <a:t> Montessori</a:t>
            </a:r>
            <a:endParaRPr lang="ca-ES" altLang="ca-ES" dirty="0"/>
          </a:p>
        </p:txBody>
      </p:sp>
      <p:sp>
        <p:nvSpPr>
          <p:cNvPr id="12293" name="QuadreDeText 2"/>
          <p:cNvSpPr txBox="1">
            <a:spLocks noChangeArrowheads="1"/>
          </p:cNvSpPr>
          <p:nvPr/>
        </p:nvSpPr>
        <p:spPr bwMode="auto">
          <a:xfrm>
            <a:off x="5143413" y="2980776"/>
            <a:ext cx="686325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a-ES" altLang="ca-ES" dirty="0">
                <a:latin typeface="+mn-lt"/>
              </a:rPr>
              <a:t>- </a:t>
            </a:r>
            <a:r>
              <a:rPr lang="ca-ES" altLang="ca-ES" sz="1600" dirty="0">
                <a:latin typeface="+mn-lt"/>
              </a:rPr>
              <a:t>El sexisme està més arrelat en l’àmbit informal que en el  formal, per l’avenç de la igualtat de drets i d’oportunitats: cal incidir </a:t>
            </a:r>
            <a:r>
              <a:rPr lang="ca-ES" altLang="ca-ES" sz="1600" b="1" dirty="0">
                <a:solidFill>
                  <a:schemeClr val="accent2"/>
                </a:solidFill>
                <a:latin typeface="+mn-lt"/>
              </a:rPr>
              <a:t>en l’àmbit simbòlic i de la ficció: </a:t>
            </a:r>
            <a:r>
              <a:rPr lang="ca-ES" altLang="ca-ES" sz="1600" dirty="0">
                <a:latin typeface="+mn-lt"/>
              </a:rPr>
              <a:t>i una coeducació </a:t>
            </a:r>
            <a:r>
              <a:rPr lang="ca-ES" altLang="ca-ES" sz="1600" b="1" dirty="0">
                <a:solidFill>
                  <a:schemeClr val="accent2"/>
                </a:solidFill>
                <a:latin typeface="+mn-lt"/>
              </a:rPr>
              <a:t>mediàtica i lúdica</a:t>
            </a:r>
            <a:r>
              <a:rPr lang="ca-ES" altLang="ca-ES" sz="1600" dirty="0">
                <a:latin typeface="+mn-lt"/>
              </a:rPr>
              <a:t>:  importància de l’educació informal en la socialització del gènere</a:t>
            </a:r>
          </a:p>
          <a:p>
            <a:endParaRPr lang="ca-ES" altLang="ca-ES" sz="1600" dirty="0">
              <a:latin typeface="+mn-lt"/>
            </a:endParaRPr>
          </a:p>
          <a:p>
            <a:r>
              <a:rPr lang="ca-ES" altLang="ca-ES" sz="1600" dirty="0">
                <a:latin typeface="+mn-lt"/>
              </a:rPr>
              <a:t>-Incorporar la ètica de les </a:t>
            </a:r>
            <a:r>
              <a:rPr lang="ca-ES" altLang="ca-ES" sz="1600" b="1" dirty="0">
                <a:solidFill>
                  <a:schemeClr val="accent2"/>
                </a:solidFill>
                <a:latin typeface="+mn-lt"/>
              </a:rPr>
              <a:t>cures</a:t>
            </a:r>
            <a:r>
              <a:rPr lang="ca-ES" altLang="ca-ES" sz="1600" dirty="0">
                <a:latin typeface="+mn-lt"/>
              </a:rPr>
              <a:t> i les relacions basades en la cooperació  i l’empatia </a:t>
            </a:r>
            <a:r>
              <a:rPr lang="ca-ES" altLang="ca-ES" sz="1600" b="1" dirty="0">
                <a:solidFill>
                  <a:schemeClr val="accent2"/>
                </a:solidFill>
                <a:latin typeface="+mn-lt"/>
              </a:rPr>
              <a:t>en la resolució de conflictes</a:t>
            </a:r>
          </a:p>
          <a:p>
            <a:endParaRPr lang="ca-ES" altLang="ca-ES" sz="1600" dirty="0">
              <a:latin typeface="+mn-lt"/>
            </a:endParaRPr>
          </a:p>
          <a:p>
            <a:r>
              <a:rPr lang="ca-ES" altLang="ca-ES" sz="1600" dirty="0">
                <a:latin typeface="+mn-lt"/>
              </a:rPr>
              <a:t>- La transformació de les </a:t>
            </a:r>
            <a:r>
              <a:rPr lang="ca-ES" altLang="ca-ES" sz="1600" b="1" dirty="0">
                <a:solidFill>
                  <a:schemeClr val="accent2"/>
                </a:solidFill>
                <a:latin typeface="+mn-lt"/>
              </a:rPr>
              <a:t>masculinitats</a:t>
            </a:r>
            <a:r>
              <a:rPr lang="ca-ES" altLang="ca-ES" sz="1600" b="1" dirty="0">
                <a:latin typeface="+mn-lt"/>
              </a:rPr>
              <a:t>:</a:t>
            </a:r>
            <a:r>
              <a:rPr lang="ca-ES" altLang="ca-ES" sz="1600" dirty="0">
                <a:latin typeface="+mn-lt"/>
              </a:rPr>
              <a:t> del domini i el privilegi a l’empatia i les </a:t>
            </a:r>
            <a:r>
              <a:rPr lang="ca-ES" altLang="ca-ES" sz="1600" b="1" dirty="0">
                <a:solidFill>
                  <a:schemeClr val="accent2"/>
                </a:solidFill>
                <a:latin typeface="+mn-lt"/>
              </a:rPr>
              <a:t>emocions</a:t>
            </a:r>
            <a:r>
              <a:rPr lang="ca-ES" altLang="ca-ES" sz="1600" dirty="0">
                <a:latin typeface="+mn-lt"/>
              </a:rPr>
              <a:t>. Perfils educadors i el treball amb els pares.</a:t>
            </a:r>
          </a:p>
          <a:p>
            <a:endParaRPr lang="ca-ES" altLang="ca-ES" sz="1600" dirty="0">
              <a:latin typeface="+mn-lt"/>
            </a:endParaRPr>
          </a:p>
          <a:p>
            <a:r>
              <a:rPr lang="ca-ES" altLang="ca-ES" sz="1600" dirty="0">
                <a:latin typeface="+mn-lt"/>
              </a:rPr>
              <a:t>-Hem començat  la coeducació a les escoles:  hem d’incorporar la  coeducació en el sí de les </a:t>
            </a:r>
            <a:r>
              <a:rPr lang="ca-ES" altLang="ca-ES" sz="1600" b="1" dirty="0">
                <a:solidFill>
                  <a:schemeClr val="accent2"/>
                </a:solidFill>
                <a:latin typeface="+mn-lt"/>
              </a:rPr>
              <a:t>famílies</a:t>
            </a:r>
            <a:endParaRPr lang="ca-ES" altLang="ca-ES" dirty="0">
              <a:latin typeface="+mn-lt"/>
            </a:endParaRPr>
          </a:p>
          <a:p>
            <a:endParaRPr lang="ca-ES" altLang="ca-ES" dirty="0">
              <a:latin typeface="+mn-lt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32" y="2980776"/>
            <a:ext cx="4712489" cy="298882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6CF8ECD-557C-56F5-8C62-D283FF17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115" y="458295"/>
            <a:ext cx="10515600" cy="1325563"/>
          </a:xfrm>
        </p:spPr>
        <p:txBody>
          <a:bodyPr/>
          <a:lstStyle/>
          <a:p>
            <a:r>
              <a:rPr lang="ca-ES" sz="4000" b="1" dirty="0">
                <a:solidFill>
                  <a:schemeClr val="accent6"/>
                </a:solidFill>
              </a:rPr>
              <a:t>REPTES DE LA COEDUCACIÓ AVUI</a:t>
            </a:r>
          </a:p>
        </p:txBody>
      </p:sp>
    </p:spTree>
    <p:extLst>
      <p:ext uri="{BB962C8B-B14F-4D97-AF65-F5344CB8AC3E}">
        <p14:creationId xmlns:p14="http://schemas.microsoft.com/office/powerpoint/2010/main" val="548445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54FE12-6EAB-6EE3-8DD0-BF2990DDE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235" y="652533"/>
            <a:ext cx="10515600" cy="1325563"/>
          </a:xfrm>
        </p:spPr>
        <p:txBody>
          <a:bodyPr/>
          <a:lstStyle/>
          <a:p>
            <a:r>
              <a:rPr lang="ca-ES" dirty="0"/>
              <a:t>I CONTINUEM EL CAMÍ COMENÇAT...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8642F5-87B1-5DDC-9B02-E186FF7B4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210" y="2530799"/>
            <a:ext cx="10507579" cy="13255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a-ES" sz="6600" dirty="0">
                <a:solidFill>
                  <a:schemeClr val="accent6"/>
                </a:solidFill>
              </a:rPr>
              <a:t>Moltes gràcies!!!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E5CD63B0-5215-BB0C-ECCD-CAD8FD0A1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6" y="6134969"/>
            <a:ext cx="3383695" cy="57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8888E0E-90E1-F87B-B403-BCB3E19C5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429" y="5915746"/>
            <a:ext cx="1881938" cy="83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CC368DC0-0B3B-BF72-AB25-D9DFC11F327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2" y="6100503"/>
            <a:ext cx="2107065" cy="612867"/>
          </a:xfrm>
          <a:prstGeom prst="rect">
            <a:avLst/>
          </a:prstGeom>
        </p:spPr>
      </p:pic>
      <p:sp>
        <p:nvSpPr>
          <p:cNvPr id="9" name="QuadreDeText 8">
            <a:extLst>
              <a:ext uri="{FF2B5EF4-FFF2-40B4-BE49-F238E27FC236}">
                <a16:creationId xmlns:a16="http://schemas.microsoft.com/office/drawing/2014/main" id="{29399004-E85F-E4C6-FE78-84F0910CD079}"/>
              </a:ext>
            </a:extLst>
          </p:cNvPr>
          <p:cNvSpPr txBox="1"/>
          <p:nvPr/>
        </p:nvSpPr>
        <p:spPr>
          <a:xfrm>
            <a:off x="2764970" y="3901214"/>
            <a:ext cx="8264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/>
              <a:t>Dèlia Risques. drisques@gmail.com</a:t>
            </a:r>
          </a:p>
          <a:p>
            <a:r>
              <a:rPr lang="ca-ES" sz="3200" dirty="0"/>
              <a:t>Mireia Daniel  danielpm@diba.cat</a:t>
            </a:r>
          </a:p>
        </p:txBody>
      </p:sp>
    </p:spTree>
    <p:extLst>
      <p:ext uri="{BB962C8B-B14F-4D97-AF65-F5344CB8AC3E}">
        <p14:creationId xmlns:p14="http://schemas.microsoft.com/office/powerpoint/2010/main" val="134355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918137" y="212570"/>
            <a:ext cx="7086600" cy="1325563"/>
          </a:xfrm>
        </p:spPr>
        <p:txBody>
          <a:bodyPr>
            <a:normAutofit fontScale="90000"/>
          </a:bodyPr>
          <a:lstStyle/>
          <a:p>
            <a:r>
              <a:rPr lang="ca-ES" b="1" dirty="0">
                <a:solidFill>
                  <a:schemeClr val="accent6">
                    <a:lumMod val="75000"/>
                  </a:schemeClr>
                </a:solidFill>
              </a:rPr>
              <a:t>El punt de partida: LA FORMACIÓ </a:t>
            </a:r>
            <a:br>
              <a:rPr lang="ca-ES" b="1" dirty="0">
                <a:solidFill>
                  <a:schemeClr val="accent6">
                    <a:lumMod val="75000"/>
                  </a:schemeClr>
                </a:solidFill>
              </a:rPr>
            </a:br>
            <a:endParaRPr lang="ca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216164" y="2076831"/>
            <a:ext cx="85659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b="1" dirty="0"/>
              <a:t> </a:t>
            </a:r>
            <a:endParaRPr lang="ca-ES" dirty="0"/>
          </a:p>
        </p:txBody>
      </p:sp>
      <p:sp>
        <p:nvSpPr>
          <p:cNvPr id="7" name="QuadreDeText 6"/>
          <p:cNvSpPr txBox="1"/>
          <p:nvPr/>
        </p:nvSpPr>
        <p:spPr>
          <a:xfrm>
            <a:off x="5274241" y="3545728"/>
            <a:ext cx="3016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de la formació </a:t>
            </a:r>
            <a:endParaRPr lang="ca-ES" sz="1600" dirty="0"/>
          </a:p>
        </p:txBody>
      </p:sp>
      <p:sp>
        <p:nvSpPr>
          <p:cNvPr id="9" name="QuadreDeText 8"/>
          <p:cNvSpPr txBox="1"/>
          <p:nvPr/>
        </p:nvSpPr>
        <p:spPr>
          <a:xfrm>
            <a:off x="653144" y="4138934"/>
            <a:ext cx="82151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/>
              <a:t> </a:t>
            </a:r>
            <a:r>
              <a:rPr lang="ca-ES" sz="2800" dirty="0">
                <a:solidFill>
                  <a:schemeClr val="accent6"/>
                </a:solidFill>
              </a:rPr>
              <a:t>8 edicions</a:t>
            </a:r>
          </a:p>
          <a:p>
            <a:r>
              <a:rPr lang="ca-ES" sz="2800" dirty="0">
                <a:solidFill>
                  <a:schemeClr val="accent6"/>
                </a:solidFill>
              </a:rPr>
              <a:t>150 persones formades</a:t>
            </a:r>
          </a:p>
          <a:p>
            <a:r>
              <a:rPr lang="ca-ES" sz="2800" dirty="0">
                <a:solidFill>
                  <a:schemeClr val="accent6"/>
                </a:solidFill>
              </a:rPr>
              <a:t>8,7 sobre 10 de valoració i grau de satisfacció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92E5D893-777A-70CB-C6EA-49038BDA67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50000"/>
                    </a14:imgEffect>
                    <a14:imgEffect>
                      <a14:brightnessContrast bright="-4000" contrast="-38000"/>
                    </a14:imgEffect>
                  </a14:imgLayer>
                </a14:imgProps>
              </a:ext>
            </a:extLst>
          </a:blip>
          <a:srcRect l="3650" t="3028" r="1395"/>
          <a:stretch/>
        </p:blipFill>
        <p:spPr>
          <a:xfrm>
            <a:off x="653144" y="1461664"/>
            <a:ext cx="4506686" cy="2542610"/>
          </a:xfrm>
          <a:prstGeom prst="rect">
            <a:avLst/>
          </a:prstGeom>
          <a:effectLst>
            <a:outerShdw blurRad="50800" dist="50800" dir="5400000" algn="ctr" rotWithShape="0">
              <a:srgbClr val="273C18"/>
            </a:outerShdw>
          </a:effectLst>
        </p:spPr>
      </p:pic>
      <p:sp>
        <p:nvSpPr>
          <p:cNvPr id="10" name="QuadreDeText 9">
            <a:extLst>
              <a:ext uri="{FF2B5EF4-FFF2-40B4-BE49-F238E27FC236}">
                <a16:creationId xmlns:a16="http://schemas.microsoft.com/office/drawing/2014/main" id="{AEFC8156-BCC1-7F6C-A3B8-B4D7B4864C91}"/>
              </a:ext>
            </a:extLst>
          </p:cNvPr>
          <p:cNvSpPr txBox="1"/>
          <p:nvPr/>
        </p:nvSpPr>
        <p:spPr>
          <a:xfrm>
            <a:off x="5262078" y="1485881"/>
            <a:ext cx="5718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La coeducació a l’escola bressol</a:t>
            </a:r>
          </a:p>
          <a:p>
            <a:endParaRPr lang="ca-ES" sz="2800" dirty="0"/>
          </a:p>
          <a:p>
            <a:r>
              <a:rPr lang="ca-ES" dirty="0"/>
              <a:t>La coeducació en la petita infància: un espai clau per la socialització. Eines i recursos per incorporar la coeducació a  les escoles bressol. Bones pràctiques. Mirada interna : la perspectiva de gènere a l’escola. </a:t>
            </a:r>
            <a:endParaRPr lang="ca-ES" sz="1800" dirty="0"/>
          </a:p>
        </p:txBody>
      </p:sp>
    </p:spTree>
    <p:extLst>
      <p:ext uri="{BB962C8B-B14F-4D97-AF65-F5344CB8AC3E}">
        <p14:creationId xmlns:p14="http://schemas.microsoft.com/office/powerpoint/2010/main" val="155019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326180" y="89701"/>
            <a:ext cx="9102334" cy="1325563"/>
          </a:xfrm>
        </p:spPr>
        <p:txBody>
          <a:bodyPr>
            <a:normAutofit/>
          </a:bodyPr>
          <a:lstStyle/>
          <a:p>
            <a:r>
              <a:rPr lang="ca-ES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El procés: Grup de treball Coeducació</a:t>
            </a:r>
          </a:p>
        </p:txBody>
      </p:sp>
      <p:sp>
        <p:nvSpPr>
          <p:cNvPr id="11" name="QuadreDeText 10"/>
          <p:cNvSpPr txBox="1"/>
          <p:nvPr/>
        </p:nvSpPr>
        <p:spPr>
          <a:xfrm>
            <a:off x="2181276" y="1472989"/>
            <a:ext cx="1979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VIRA</a:t>
            </a:r>
            <a:r>
              <a:rPr lang="ca-E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a-ES" dirty="0"/>
              <a:t>FORMACIÓ RECERCA I CONSULTORIA FEMINISTA</a:t>
            </a:r>
          </a:p>
        </p:txBody>
      </p:sp>
      <p:sp>
        <p:nvSpPr>
          <p:cNvPr id="13" name="Fletxa esquerra 12"/>
          <p:cNvSpPr/>
          <p:nvPr/>
        </p:nvSpPr>
        <p:spPr>
          <a:xfrm>
            <a:off x="4800578" y="1645818"/>
            <a:ext cx="671696" cy="243072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4" name="QuadreDeText 13"/>
          <p:cNvSpPr txBox="1"/>
          <p:nvPr/>
        </p:nvSpPr>
        <p:spPr>
          <a:xfrm>
            <a:off x="5982537" y="1162064"/>
            <a:ext cx="2179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/>
              <a:t>10 EBM: EDUCADORES, DIRECTORES I PSICOPEDAGÒGUES TÈCNIQUES EDUCACIÓ </a:t>
            </a:r>
          </a:p>
        </p:txBody>
      </p:sp>
      <p:sp>
        <p:nvSpPr>
          <p:cNvPr id="15" name="Fletxa dreta 14"/>
          <p:cNvSpPr/>
          <p:nvPr/>
        </p:nvSpPr>
        <p:spPr>
          <a:xfrm>
            <a:off x="4862307" y="2550918"/>
            <a:ext cx="673200" cy="24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73F04AFF-E304-F86C-69BB-DC91D8A1E4D5}"/>
              </a:ext>
            </a:extLst>
          </p:cNvPr>
          <p:cNvSpPr txBox="1"/>
          <p:nvPr/>
        </p:nvSpPr>
        <p:spPr>
          <a:xfrm>
            <a:off x="1132298" y="3328423"/>
            <a:ext cx="97004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ca-ES" sz="2400" dirty="0">
                <a:solidFill>
                  <a:schemeClr val="accent6">
                    <a:lumMod val="75000"/>
                  </a:schemeClr>
                </a:solidFill>
              </a:rPr>
              <a:t>OBJECTIUS</a:t>
            </a:r>
          </a:p>
          <a:p>
            <a:pPr algn="ctr">
              <a:buClr>
                <a:schemeClr val="accent6"/>
              </a:buClr>
            </a:pPr>
            <a:endParaRPr lang="ca-E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ca-ES" sz="2400" dirty="0"/>
              <a:t>Incorporar la Coeducació en el projecte educatiu de centre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ca-ES" sz="2400" dirty="0"/>
              <a:t>Revisar les pràctiques educatives des de la perspectiva de gènere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ca-ES" sz="2400" dirty="0"/>
              <a:t>Compartir coneixement i eines </a:t>
            </a:r>
            <a:r>
              <a:rPr lang="ca-ES" sz="2400" dirty="0" err="1"/>
              <a:t>coeducatives</a:t>
            </a:r>
            <a:endParaRPr lang="ca-ES" sz="2400" dirty="0"/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ca-ES" sz="2400" dirty="0"/>
              <a:t>Definir un Pla de treball Transversal</a:t>
            </a:r>
          </a:p>
          <a:p>
            <a:endParaRPr lang="ca-ES" dirty="0"/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EA092C5F-636E-F255-C22F-AE92C7B4757C}"/>
              </a:ext>
            </a:extLst>
          </p:cNvPr>
          <p:cNvSpPr txBox="1"/>
          <p:nvPr/>
        </p:nvSpPr>
        <p:spPr>
          <a:xfrm>
            <a:off x="4566126" y="1827297"/>
            <a:ext cx="1311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6 sessions de treball</a:t>
            </a:r>
          </a:p>
        </p:txBody>
      </p:sp>
    </p:spTree>
    <p:extLst>
      <p:ext uri="{BB962C8B-B14F-4D97-AF65-F5344CB8AC3E}">
        <p14:creationId xmlns:p14="http://schemas.microsoft.com/office/powerpoint/2010/main" val="15071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775449" y="-97632"/>
            <a:ext cx="6662856" cy="1325563"/>
          </a:xfrm>
        </p:spPr>
        <p:txBody>
          <a:bodyPr/>
          <a:lstStyle/>
          <a:p>
            <a:pPr algn="ctr"/>
            <a:r>
              <a:rPr lang="ca-E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CONTINGUTS</a:t>
            </a: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9" y="1858361"/>
            <a:ext cx="4786768" cy="4479924"/>
          </a:xfrm>
          <a:prstGeom prst="rect">
            <a:avLst/>
          </a:prstGeom>
        </p:spPr>
      </p:pic>
      <p:sp>
        <p:nvSpPr>
          <p:cNvPr id="7" name="QuadreDeText 6"/>
          <p:cNvSpPr txBox="1"/>
          <p:nvPr/>
        </p:nvSpPr>
        <p:spPr>
          <a:xfrm>
            <a:off x="1084596" y="1368454"/>
            <a:ext cx="3045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5 àmbits de treball</a:t>
            </a:r>
          </a:p>
        </p:txBody>
      </p:sp>
      <p:sp>
        <p:nvSpPr>
          <p:cNvPr id="9" name="QuadreDeText 8"/>
          <p:cNvSpPr txBox="1"/>
          <p:nvPr/>
        </p:nvSpPr>
        <p:spPr>
          <a:xfrm>
            <a:off x="6616262" y="1368454"/>
            <a:ext cx="234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Estructura</a:t>
            </a:r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172" y="1885777"/>
            <a:ext cx="4914900" cy="4772025"/>
          </a:xfrm>
          <a:prstGeom prst="rect">
            <a:avLst/>
          </a:prstGeom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4378AFB4-F539-5893-DF28-494A8B259849}"/>
              </a:ext>
            </a:extLst>
          </p:cNvPr>
          <p:cNvSpPr txBox="1"/>
          <p:nvPr/>
        </p:nvSpPr>
        <p:spPr>
          <a:xfrm>
            <a:off x="892629" y="6477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hlinkClick r:id="rId4"/>
              </a:rPr>
              <a:t>Canvia el conte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2778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670552" y="207998"/>
            <a:ext cx="9587971" cy="1325563"/>
          </a:xfrm>
        </p:spPr>
        <p:txBody>
          <a:bodyPr>
            <a:normAutofit/>
          </a:bodyPr>
          <a:lstStyle/>
          <a:p>
            <a:r>
              <a:rPr lang="ca-ES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Els resultats: Juguem amb la igualtat</a:t>
            </a: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6F6F6C86-2F60-A582-DF44-4AE2284F8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35" y="1756232"/>
            <a:ext cx="3848100" cy="2133600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2CA682D3-9692-F229-69E4-E711E3AF1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801" y="2038598"/>
            <a:ext cx="7852872" cy="3702468"/>
          </a:xfrm>
          <a:prstGeom prst="rect">
            <a:avLst/>
          </a:prstGeom>
        </p:spPr>
      </p:pic>
      <p:sp>
        <p:nvSpPr>
          <p:cNvPr id="12" name="QuadreDeText 11">
            <a:extLst>
              <a:ext uri="{FF2B5EF4-FFF2-40B4-BE49-F238E27FC236}">
                <a16:creationId xmlns:a16="http://schemas.microsoft.com/office/drawing/2014/main" id="{BFAA6F68-4DE2-D519-93D6-CCB05A4AAB1C}"/>
              </a:ext>
            </a:extLst>
          </p:cNvPr>
          <p:cNvSpPr txBox="1"/>
          <p:nvPr/>
        </p:nvSpPr>
        <p:spPr>
          <a:xfrm>
            <a:off x="291118" y="4112503"/>
            <a:ext cx="3848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Joc de 12 cartes de memòria</a:t>
            </a:r>
            <a:r>
              <a:rPr lang="ca-E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ca-ES" sz="1800" b="0" i="0" u="none" strike="noStrike" baseline="0" dirty="0">
              <a:solidFill>
                <a:srgbClr val="000000"/>
              </a:solidFill>
              <a:latin typeface="John Sans Medium Pro"/>
            </a:endParaRPr>
          </a:p>
          <a:p>
            <a:pPr algn="just"/>
            <a:r>
              <a:rPr lang="es-ES" sz="1800" b="0" i="0" u="none" strike="noStrike" baseline="0" dirty="0">
                <a:solidFill>
                  <a:srgbClr val="000000"/>
                </a:solidFill>
                <a:latin typeface="John Sans Medium Pro"/>
              </a:rPr>
              <a:t> </a:t>
            </a:r>
            <a:r>
              <a:rPr lang="ca-ES" sz="1800" b="0" i="0" u="none" strike="noStrike" baseline="0" dirty="0">
                <a:solidFill>
                  <a:srgbClr val="000000"/>
                </a:solidFill>
                <a:latin typeface="John Sans Medium Pro"/>
              </a:rPr>
              <a:t>Cada parella de cartes té un número de l’1 al 6. Aquest número es correspon amb un consell o reflexió per fomentar la coeducació, el llenguatge inclusiu i la selecció de joguines i jocs que trenquin amb estereotips sexistes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74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57997" y="114981"/>
            <a:ext cx="12034003" cy="1325563"/>
          </a:xfrm>
        </p:spPr>
        <p:txBody>
          <a:bodyPr>
            <a:normAutofit/>
          </a:bodyPr>
          <a:lstStyle/>
          <a:p>
            <a:r>
              <a:rPr lang="ca-ES" sz="3200" b="1" dirty="0">
                <a:solidFill>
                  <a:schemeClr val="accent6">
                    <a:lumMod val="75000"/>
                  </a:schemeClr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Xarxa Escoles Bressol Municipals</a:t>
            </a:r>
            <a:r>
              <a:rPr lang="ca-E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. Àrea Educació. Diputació de Barcelona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2906486" y="1289079"/>
            <a:ext cx="8458200" cy="1802464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buClr>
                <a:schemeClr val="accent6"/>
              </a:buClr>
            </a:pPr>
            <a:endParaRPr lang="ca-ES" sz="1900" dirty="0"/>
          </a:p>
          <a:p>
            <a:pPr algn="just">
              <a:spcBef>
                <a:spcPts val="0"/>
              </a:spcBef>
              <a:buClr>
                <a:schemeClr val="accent6"/>
              </a:buClr>
            </a:pPr>
            <a:endParaRPr lang="ca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chemeClr val="accent6"/>
              </a:buClr>
            </a:pPr>
            <a:r>
              <a:rPr lang="ca-ES" sz="1900" b="1" dirty="0"/>
              <a:t>288</a:t>
            </a:r>
            <a:r>
              <a:rPr lang="ca-ES" sz="1900" dirty="0"/>
              <a:t> escoles de 99 municipis de la demarcació de Barcelona. </a:t>
            </a:r>
          </a:p>
          <a:p>
            <a:pPr marL="0" indent="0" algn="just">
              <a:spcBef>
                <a:spcPts val="0"/>
              </a:spcBef>
              <a:buClr>
                <a:schemeClr val="accent6"/>
              </a:buClr>
              <a:buNone/>
            </a:pPr>
            <a:endParaRPr lang="ca-ES" sz="1900" dirty="0"/>
          </a:p>
          <a:p>
            <a:pPr algn="just">
              <a:spcBef>
                <a:spcPts val="0"/>
              </a:spcBef>
              <a:buClr>
                <a:schemeClr val="accent6"/>
              </a:buClr>
            </a:pPr>
            <a:r>
              <a:rPr lang="ca-ES" sz="1900" dirty="0"/>
              <a:t>càrrecs electes, tècnics municipals, equips directius i personal docent.</a:t>
            </a:r>
          </a:p>
          <a:p>
            <a:pPr algn="just">
              <a:spcBef>
                <a:spcPts val="0"/>
              </a:spcBef>
              <a:buClr>
                <a:schemeClr val="accent6"/>
              </a:buClr>
            </a:pPr>
            <a:endParaRPr lang="ca-ES" sz="1900" dirty="0"/>
          </a:p>
          <a:p>
            <a:pPr algn="just">
              <a:spcBef>
                <a:spcPts val="0"/>
              </a:spcBef>
              <a:buClr>
                <a:schemeClr val="accent6"/>
              </a:buClr>
            </a:pPr>
            <a:r>
              <a:rPr lang="ca-ES" sz="1900" dirty="0">
                <a:effectLst/>
                <a:ea typeface="Times New Roman" panose="02020603050405020304" pitchFamily="18" charset="0"/>
              </a:rPr>
              <a:t>un espai de trobada, d’intercanvi, d’aprenentatge i construcció de coneixement col·lectiu entre les escoles municipals bressol de la província de Barcelona.</a:t>
            </a:r>
          </a:p>
          <a:p>
            <a:pPr algn="just">
              <a:spcBef>
                <a:spcPts val="0"/>
              </a:spcBef>
              <a:buClr>
                <a:schemeClr val="accent6"/>
              </a:buClr>
            </a:pPr>
            <a:endParaRPr lang="ca-ES" sz="1900" dirty="0"/>
          </a:p>
          <a:p>
            <a:pPr marL="0" indent="0" algn="just">
              <a:buNone/>
            </a:pPr>
            <a:endParaRPr lang="ca-ES" sz="1900" dirty="0"/>
          </a:p>
          <a:p>
            <a:pPr marL="0" indent="0">
              <a:buNone/>
            </a:pPr>
            <a:endParaRPr lang="ca-ES" b="1" dirty="0"/>
          </a:p>
          <a:p>
            <a:pPr marL="0" indent="0">
              <a:buNone/>
            </a:pPr>
            <a:endParaRPr lang="ca-ES" b="1" dirty="0"/>
          </a:p>
        </p:txBody>
      </p:sp>
      <p:pic>
        <p:nvPicPr>
          <p:cNvPr id="11" name="Imatge 10">
            <a:extLst>
              <a:ext uri="{FF2B5EF4-FFF2-40B4-BE49-F238E27FC236}">
                <a16:creationId xmlns:a16="http://schemas.microsoft.com/office/drawing/2014/main" id="{8D851ADA-A604-6EE7-1804-31DC50CC1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36" y="3909274"/>
            <a:ext cx="1789200" cy="1293884"/>
          </a:xfrm>
          <a:prstGeom prst="rect">
            <a:avLst/>
          </a:prstGeom>
        </p:spPr>
      </p:pic>
      <p:sp>
        <p:nvSpPr>
          <p:cNvPr id="13" name="Contenidor de contingut 2">
            <a:extLst>
              <a:ext uri="{FF2B5EF4-FFF2-40B4-BE49-F238E27FC236}">
                <a16:creationId xmlns:a16="http://schemas.microsoft.com/office/drawing/2014/main" id="{68548CF1-5728-9EC4-8B70-54ECB29E189D}"/>
              </a:ext>
            </a:extLst>
          </p:cNvPr>
          <p:cNvSpPr txBox="1">
            <a:spLocks/>
          </p:cNvSpPr>
          <p:nvPr/>
        </p:nvSpPr>
        <p:spPr>
          <a:xfrm>
            <a:off x="2828244" y="3429000"/>
            <a:ext cx="7698242" cy="25929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a-ES" sz="1800" dirty="0"/>
              <a:t>Posar de relleu el </a:t>
            </a:r>
            <a:r>
              <a:rPr lang="ca-ES" sz="1800" b="1" dirty="0"/>
              <a:t>valor educatiu de l’educació de 0 a 3 anys</a:t>
            </a:r>
            <a:r>
              <a:rPr lang="ca-ES" sz="1800" dirty="0"/>
              <a:t>, especialment mitjançant les escoles bressol municipals.</a:t>
            </a:r>
          </a:p>
          <a:p>
            <a:pPr>
              <a:buClr>
                <a:schemeClr val="accent6"/>
              </a:buClr>
            </a:pPr>
            <a:r>
              <a:rPr lang="ca-ES" sz="1800" dirty="0"/>
              <a:t>Contribuir a la millora de la </a:t>
            </a:r>
            <a:r>
              <a:rPr lang="ca-ES" sz="1800" b="1" dirty="0"/>
              <a:t>qualitat i sostenibilitat dels centres i serveis educatius municipals  de la petita infància.</a:t>
            </a:r>
          </a:p>
          <a:p>
            <a:pPr>
              <a:buClr>
                <a:schemeClr val="accent6"/>
              </a:buClr>
            </a:pPr>
            <a:r>
              <a:rPr lang="ca-ES" sz="1800" dirty="0"/>
              <a:t>Compartir </a:t>
            </a:r>
            <a:r>
              <a:rPr lang="ca-ES" sz="1800" b="1" dirty="0"/>
              <a:t>l’estratègia, el coneixement i l’experiència </a:t>
            </a:r>
            <a:r>
              <a:rPr lang="ca-ES" sz="1800" dirty="0"/>
              <a:t>dels ajuntaments i les escoles.</a:t>
            </a:r>
          </a:p>
          <a:p>
            <a:pPr>
              <a:buClr>
                <a:schemeClr val="accent6"/>
              </a:buClr>
            </a:pPr>
            <a:r>
              <a:rPr lang="ca-ES" sz="1800" dirty="0"/>
              <a:t>Reforçar la contribució dels ens locals i de les escoles bressol municipals a la </a:t>
            </a:r>
            <a:r>
              <a:rPr lang="ca-ES" sz="1800" b="1" dirty="0"/>
              <a:t>igualtat d’oportunitats educatives </a:t>
            </a:r>
            <a:r>
              <a:rPr lang="ca-ES" sz="1800" dirty="0"/>
              <a:t>i a la </a:t>
            </a:r>
            <a:r>
              <a:rPr lang="ca-ES" sz="1800" b="1" dirty="0"/>
              <a:t>conciliació de la vida laboral i familiar</a:t>
            </a:r>
            <a:r>
              <a:rPr lang="ca-ES" sz="1800" dirty="0"/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a-ES" sz="19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a-ES" sz="19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a-ES" sz="19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a-ES" sz="1900" dirty="0"/>
          </a:p>
          <a:p>
            <a:pPr marL="0" indent="0">
              <a:buFont typeface="Arial" panose="020B0604020202020204" pitchFamily="34" charset="0"/>
              <a:buNone/>
            </a:pPr>
            <a:endParaRPr lang="ca-ES" sz="1900" dirty="0"/>
          </a:p>
          <a:p>
            <a:pPr marL="0" indent="0">
              <a:buFont typeface="Arial" panose="020B0604020202020204" pitchFamily="34" charset="0"/>
              <a:buNone/>
            </a:pPr>
            <a:endParaRPr lang="ca-ES" b="1" dirty="0"/>
          </a:p>
          <a:p>
            <a:pPr marL="0" indent="0">
              <a:buFont typeface="Arial" panose="020B0604020202020204" pitchFamily="34" charset="0"/>
              <a:buNone/>
            </a:pPr>
            <a:endParaRPr lang="ca-ES" b="1" dirty="0"/>
          </a:p>
        </p:txBody>
      </p:sp>
      <p:pic>
        <p:nvPicPr>
          <p:cNvPr id="15" name="Imatge 14">
            <a:extLst>
              <a:ext uri="{FF2B5EF4-FFF2-40B4-BE49-F238E27FC236}">
                <a16:creationId xmlns:a16="http://schemas.microsoft.com/office/drawing/2014/main" id="{F8D5DADB-9DD9-8880-D623-11746B2BD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336" y="1691427"/>
            <a:ext cx="1790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6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09600" y="307296"/>
            <a:ext cx="10972799" cy="1325563"/>
          </a:xfrm>
        </p:spPr>
        <p:txBody>
          <a:bodyPr>
            <a:normAutofit/>
          </a:bodyPr>
          <a:lstStyle/>
          <a:p>
            <a:r>
              <a:rPr lang="ca-ES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Línia Educació Inclusiva: la Coeducació i la perspectiva de gènere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044574" y="1632859"/>
            <a:ext cx="8450739" cy="4506684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ca-ES" sz="1800" b="1" dirty="0"/>
              <a:t>El biaix de gènere ja comença en l’educació infantil</a:t>
            </a:r>
            <a:r>
              <a:rPr lang="ca-ES" sz="1800" dirty="0"/>
              <a:t>: les nenes ja es consideren menys brillants a partir dels 6 anys.  </a:t>
            </a:r>
            <a:r>
              <a:rPr lang="ca-ES" altLang="ca-ES" sz="1800" i="1" dirty="0" err="1">
                <a:latin typeface="+mn-lt"/>
              </a:rPr>
              <a:t>Lin</a:t>
            </a:r>
            <a:r>
              <a:rPr lang="ca-ES" altLang="ca-ES" sz="1800" i="1" dirty="0">
                <a:latin typeface="+mn-lt"/>
              </a:rPr>
              <a:t> </a:t>
            </a:r>
            <a:r>
              <a:rPr lang="ca-ES" altLang="ca-ES" sz="1800" i="1" dirty="0" err="1">
                <a:latin typeface="+mn-lt"/>
              </a:rPr>
              <a:t>Bian</a:t>
            </a:r>
            <a:r>
              <a:rPr lang="ca-ES" altLang="ca-ES" sz="1800" i="1" dirty="0">
                <a:latin typeface="+mn-lt"/>
              </a:rPr>
              <a:t>, Sarah-</a:t>
            </a:r>
            <a:r>
              <a:rPr lang="ca-ES" altLang="ca-ES" sz="1800" i="1" dirty="0" err="1">
                <a:latin typeface="+mn-lt"/>
              </a:rPr>
              <a:t>Jane</a:t>
            </a:r>
            <a:r>
              <a:rPr lang="ca-ES" altLang="ca-ES" sz="1800" i="1" dirty="0">
                <a:latin typeface="+mn-lt"/>
              </a:rPr>
              <a:t> Leslie, Andrei </a:t>
            </a:r>
            <a:r>
              <a:rPr lang="ca-ES" altLang="ca-ES" sz="1800" i="1" dirty="0" err="1">
                <a:latin typeface="+mn-lt"/>
              </a:rPr>
              <a:t>Cimpian</a:t>
            </a:r>
            <a:r>
              <a:rPr lang="ca-ES" altLang="ca-ES" sz="1800" i="1" dirty="0">
                <a:latin typeface="+mn-lt"/>
              </a:rPr>
              <a:t>, </a:t>
            </a:r>
            <a:r>
              <a:rPr lang="ca-ES" altLang="ca-ES" sz="1800" i="1" dirty="0" err="1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Gender</a:t>
            </a:r>
            <a:r>
              <a:rPr lang="ca-ES" altLang="ca-ES" sz="1800" i="1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a-ES" altLang="ca-ES" sz="1800" i="1" dirty="0" err="1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stereotypes</a:t>
            </a:r>
            <a:r>
              <a:rPr lang="ca-ES" altLang="ca-ES" sz="1800" i="1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a-ES" altLang="ca-ES" sz="1800" i="1" dirty="0" err="1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about</a:t>
            </a:r>
            <a:r>
              <a:rPr lang="ca-ES" altLang="ca-ES" sz="1800" i="1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a-ES" altLang="ca-ES" sz="1800" i="1" dirty="0" err="1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intellectual</a:t>
            </a:r>
            <a:r>
              <a:rPr lang="ca-ES" altLang="ca-ES" sz="1800" i="1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a-ES" altLang="ca-ES" sz="1800" i="1" dirty="0" err="1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ability</a:t>
            </a:r>
            <a:r>
              <a:rPr lang="ca-ES" altLang="ca-ES" sz="1800" i="1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a-ES" altLang="ca-ES" sz="1800" i="1" dirty="0" err="1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emerge</a:t>
            </a:r>
            <a:r>
              <a:rPr lang="ca-ES" altLang="ca-ES" sz="1800" i="1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ca-ES" sz="1800" i="1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early and influence children’s interests</a:t>
            </a:r>
            <a:r>
              <a:rPr lang="en-US" altLang="ca-ES" sz="1800" b="1" i="1" dirty="0">
                <a:latin typeface="+mn-lt"/>
              </a:rPr>
              <a:t>,</a:t>
            </a:r>
            <a:r>
              <a:rPr lang="en-US" altLang="ca-ES" sz="1800" i="1" dirty="0">
                <a:latin typeface="+mn-lt"/>
              </a:rPr>
              <a:t> Science. </a:t>
            </a:r>
            <a:endParaRPr lang="ca-ES" sz="1800" dirty="0"/>
          </a:p>
          <a:p>
            <a:pPr>
              <a:buClr>
                <a:schemeClr val="accent6"/>
              </a:buClr>
            </a:pPr>
            <a:r>
              <a:rPr lang="ca-ES" sz="1800" dirty="0"/>
              <a:t>Els nadons i infants com a ciutadans tenen e</a:t>
            </a:r>
            <a:r>
              <a:rPr lang="ca-ES" sz="1800" b="1" dirty="0"/>
              <a:t>l dret de desenvolupar-se en la diversitat i lliures dels estereotips de gènere</a:t>
            </a:r>
          </a:p>
          <a:p>
            <a:pPr lvl="0">
              <a:buClr>
                <a:schemeClr val="accent6"/>
              </a:buClr>
            </a:pPr>
            <a:r>
              <a:rPr lang="ca-ES" sz="1800" b="1" dirty="0"/>
              <a:t>Resposta el marc normatiu actual, </a:t>
            </a:r>
            <a:r>
              <a:rPr lang="ca-ES" sz="1800" b="1" i="1" dirty="0"/>
              <a:t>la LOMLOE</a:t>
            </a:r>
            <a:r>
              <a:rPr lang="ca-ES" sz="1800" i="1" dirty="0"/>
              <a:t>, </a:t>
            </a:r>
            <a:r>
              <a:rPr lang="ca-ES" sz="1800" dirty="0"/>
              <a:t>reconeix el caràcter educatiu del primer cicle de l’educació infantil i promou  la igualtat de gènere en la seva proposta pedagògica. </a:t>
            </a:r>
          </a:p>
          <a:p>
            <a:pPr>
              <a:buClr>
                <a:schemeClr val="accent6"/>
              </a:buClr>
            </a:pPr>
            <a:r>
              <a:rPr lang="ca-ES" sz="1800" dirty="0"/>
              <a:t>Les </a:t>
            </a:r>
            <a:r>
              <a:rPr lang="ca-ES" sz="1800" b="1" dirty="0"/>
              <a:t>Escoles Bressol Municipals  </a:t>
            </a:r>
            <a:r>
              <a:rPr lang="ca-ES" sz="1800" dirty="0"/>
              <a:t>tenen com a </a:t>
            </a:r>
            <a:r>
              <a:rPr lang="ca-ES" sz="1800" b="1" dirty="0"/>
              <a:t>principi</a:t>
            </a:r>
            <a:r>
              <a:rPr lang="ca-ES" sz="1800" dirty="0"/>
              <a:t> pedagògic:  </a:t>
            </a:r>
            <a:r>
              <a:rPr lang="ca-ES" sz="1800" i="1" dirty="0"/>
              <a:t>La incorporació de la coeducació i l'educació </a:t>
            </a:r>
            <a:r>
              <a:rPr lang="ca-ES" sz="1800" i="1" dirty="0" err="1"/>
              <a:t>afectivo</a:t>
            </a:r>
            <a:r>
              <a:rPr lang="ca-ES" sz="1800" i="1" dirty="0"/>
              <a:t> sexual per promoure el desenvolupament de les persones al marge dels estereotips i rols en funció del sexe, l'orientació sexual, la identitat o l'expressió de gènere, i per afavorir la construcció d'una sexualitat positiva, igualitària.</a:t>
            </a:r>
            <a:r>
              <a:rPr lang="ca-ES" sz="1800" b="1" i="0" u="none" strike="noStrike" baseline="0" dirty="0"/>
              <a:t> DECRET 21/2023, de 7 de febrer, d'ordenació dels ensenyaments de l'educació infantil</a:t>
            </a:r>
            <a:endParaRPr lang="ca-ES" sz="1800" i="1" dirty="0"/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61667DEF-75B9-B614-CBD1-5D167A82E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12" y="2764973"/>
            <a:ext cx="2776962" cy="188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26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QuadreDeText 13"/>
          <p:cNvSpPr txBox="1"/>
          <p:nvPr/>
        </p:nvSpPr>
        <p:spPr>
          <a:xfrm>
            <a:off x="239074" y="6488668"/>
            <a:ext cx="423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hlinkClick r:id="rId2"/>
              </a:rPr>
              <a:t>Itineraris</a:t>
            </a:r>
            <a:r>
              <a:rPr lang="pt-BR" dirty="0">
                <a:hlinkClick r:id="rId2"/>
              </a:rPr>
              <a:t> </a:t>
            </a:r>
            <a:r>
              <a:rPr lang="pt-BR" dirty="0" err="1">
                <a:hlinkClick r:id="rId2"/>
              </a:rPr>
              <a:t>Educatius</a:t>
            </a:r>
            <a:r>
              <a:rPr lang="pt-BR" dirty="0">
                <a:hlinkClick r:id="rId2"/>
              </a:rPr>
              <a:t>: </a:t>
            </a:r>
            <a:r>
              <a:rPr lang="pt-BR" dirty="0" err="1">
                <a:hlinkClick r:id="rId2"/>
              </a:rPr>
              <a:t>Educació</a:t>
            </a:r>
            <a:r>
              <a:rPr lang="pt-BR" dirty="0">
                <a:hlinkClick r:id="rId2"/>
              </a:rPr>
              <a:t> i </a:t>
            </a:r>
            <a:r>
              <a:rPr lang="pt-BR" dirty="0" err="1">
                <a:hlinkClick r:id="rId2"/>
              </a:rPr>
              <a:t>Gènere</a:t>
            </a:r>
            <a:endParaRPr lang="ca-ES" dirty="0"/>
          </a:p>
        </p:txBody>
      </p:sp>
      <p:sp>
        <p:nvSpPr>
          <p:cNvPr id="15" name="QuadreDeText 14"/>
          <p:cNvSpPr txBox="1"/>
          <p:nvPr/>
        </p:nvSpPr>
        <p:spPr>
          <a:xfrm>
            <a:off x="6499790" y="1751952"/>
            <a:ext cx="41490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a-ES" sz="2000" dirty="0"/>
              <a:t>Els nois absents al batxillerat artístic i més de 18 punts de diferència respecte les noies en el batxillerat científic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sz="2000" dirty="0"/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a-ES" sz="2000" dirty="0"/>
              <a:t>En els ensenyaments </a:t>
            </a:r>
            <a:r>
              <a:rPr lang="ca-ES" sz="2000" dirty="0" err="1"/>
              <a:t>professionalitzadors</a:t>
            </a:r>
            <a:r>
              <a:rPr lang="ca-ES" sz="2000" dirty="0"/>
              <a:t> (FP i PFI) les noies i els nois reprodueixen els estereotips de gènere en la selecció de les famílies professionals.</a:t>
            </a:r>
          </a:p>
          <a:p>
            <a:pPr>
              <a:buClr>
                <a:schemeClr val="accent6"/>
              </a:buClr>
            </a:pPr>
            <a:endParaRPr lang="ca-ES" sz="2000" dirty="0"/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a-ES" sz="2000" dirty="0"/>
              <a:t>Les noies obtenen millors resultats acadèmics...però no es tradueix en EQUITAT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sz="2000" dirty="0"/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A598B683-7C5F-3614-DDB6-FA7AF5776FFD}"/>
              </a:ext>
            </a:extLst>
          </p:cNvPr>
          <p:cNvSpPr txBox="1"/>
          <p:nvPr/>
        </p:nvSpPr>
        <p:spPr>
          <a:xfrm>
            <a:off x="6499790" y="612788"/>
            <a:ext cx="43760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800" b="1" dirty="0">
                <a:solidFill>
                  <a:schemeClr val="accent6">
                    <a:lumMod val="75000"/>
                  </a:schemeClr>
                </a:solidFill>
              </a:rPr>
              <a:t>Itineraris educatius i biaix de gènere</a:t>
            </a:r>
            <a:endParaRPr lang="ca-E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6E4B1C6F-7A84-2836-603A-EB083C020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43" y="-39627"/>
            <a:ext cx="545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003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1627</Words>
  <Application>Microsoft Office PowerPoint</Application>
  <PresentationFormat>Pantalla panoràmica</PresentationFormat>
  <Paragraphs>141</Paragraphs>
  <Slides>23</Slides>
  <Notes>7</Notes>
  <HiddenSlides>0</HiddenSlides>
  <MMClips>0</MMClips>
  <ScaleCrop>false</ScaleCrop>
  <HeadingPairs>
    <vt:vector size="8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1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23</vt:i4>
      </vt:variant>
    </vt:vector>
  </HeadingPairs>
  <TitlesOfParts>
    <vt:vector size="33" baseType="lpstr">
      <vt:lpstr>Arial</vt:lpstr>
      <vt:lpstr>BarlowCondensed-Regular</vt:lpstr>
      <vt:lpstr>Calibri</vt:lpstr>
      <vt:lpstr>Calibri Light</vt:lpstr>
      <vt:lpstr>GillSansMT-Bold</vt:lpstr>
      <vt:lpstr>John Sans Medium Pro</vt:lpstr>
      <vt:lpstr>Times New Roman</vt:lpstr>
      <vt:lpstr>Verdana</vt:lpstr>
      <vt:lpstr>Tema de l'Office</vt:lpstr>
      <vt:lpstr>Bitmap Image</vt:lpstr>
      <vt:lpstr> Bona pràctica Guia de Coeducació a les EBM. Diputació de Barcelona Escola Bressol Municipal Marrecs i Mainada. Sant Just Desvern </vt:lpstr>
      <vt:lpstr>Guia de Coeducació per a les EBM </vt:lpstr>
      <vt:lpstr>El punt de partida: LA FORMACIÓ  </vt:lpstr>
      <vt:lpstr>El procés: Grup de treball Coeducació</vt:lpstr>
      <vt:lpstr>CONTINGUTS</vt:lpstr>
      <vt:lpstr>Els resultats: Juguem amb la igualtat</vt:lpstr>
      <vt:lpstr>Xarxa Escoles Bressol Municipals. Àrea Educació. Diputació de Barcelona</vt:lpstr>
      <vt:lpstr>Línia Educació Inclusiva: la Coeducació i la perspectiva de gènere</vt:lpstr>
      <vt:lpstr>Presentació del PowerPoint</vt:lpstr>
      <vt:lpstr>Presentació del PowerPoint</vt:lpstr>
      <vt:lpstr>Altres recursos: Càpsules formatives</vt:lpstr>
      <vt:lpstr>Altres recursos: cursos formatius</vt:lpstr>
      <vt:lpstr>Altres recursos: publicacions</vt:lpstr>
      <vt:lpstr>Recursos</vt:lpstr>
      <vt:lpstr>COEDUCACIÓ: PETITA INFÀNCIA I MÉS...</vt:lpstr>
      <vt:lpstr>INICIS...</vt:lpstr>
      <vt:lpstr>QUE HEM FET?  Revisió de la documentació</vt:lpstr>
      <vt:lpstr>QUE HEM FET? Anàlisi dels contes</vt:lpstr>
      <vt:lpstr>QUE HEM FET?  X Jornada de Treball de la Xarxa 0-6 de Sant Just “Som tribu i coeduquem”  La Xarxa a les ones “extraescolars i gènere”</vt:lpstr>
      <vt:lpstr>APRENENTATGES I REPTES EN XARXA</vt:lpstr>
      <vt:lpstr>APRENENTATGES I REPTES EN XARXA</vt:lpstr>
      <vt:lpstr>REPTES DE LA COEDUCACIÓ AVUI</vt:lpstr>
      <vt:lpstr>I CONTINUEM EL CAMÍ COMENÇAT...</vt:lpstr>
    </vt:vector>
  </TitlesOfParts>
  <Company>Diputació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DANIEL PEREZ, MIREIA</dc:creator>
  <cp:lastModifiedBy>DANIEL PEREZ, MIREIA</cp:lastModifiedBy>
  <cp:revision>49</cp:revision>
  <cp:lastPrinted>2023-11-15T09:25:53Z</cp:lastPrinted>
  <dcterms:created xsi:type="dcterms:W3CDTF">2022-10-16T21:44:35Z</dcterms:created>
  <dcterms:modified xsi:type="dcterms:W3CDTF">2023-11-15T15:37:20Z</dcterms:modified>
</cp:coreProperties>
</file>