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Anton"/>
      <p:regular r:id="rId43"/>
    </p:embeddedFont>
    <p:embeddedFont>
      <p:font typeface="Raleway"/>
      <p:regular r:id="rId44"/>
      <p:bold r:id="rId45"/>
      <p:italic r:id="rId46"/>
      <p:boldItalic r:id="rId47"/>
    </p:embeddedFont>
    <p:embeddedFont>
      <p:font typeface="Raleway Thin"/>
      <p:regular r:id="rId48"/>
      <p:bold r:id="rId49"/>
      <p:italic r:id="rId50"/>
      <p:boldItalic r:id="rId51"/>
    </p:embeddedFont>
    <p:embeddedFont>
      <p:font typeface="Helvetica Neue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6" roundtripDataSignature="AMtx7mh0VURnG1p8AxfkNQq3Y6A+U4Ij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7A2FF9-DF55-4B77-97BE-D2C057B0B888}">
  <a:tblStyle styleId="{D07A2FF9-DF55-4B77-97BE-D2C057B0B88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aleway-regular.fntdata"/><Relationship Id="rId43" Type="http://schemas.openxmlformats.org/officeDocument/2006/relationships/font" Target="fonts/Anton-regular.fntdata"/><Relationship Id="rId46" Type="http://schemas.openxmlformats.org/officeDocument/2006/relationships/font" Target="fonts/Raleway-italic.fntdata"/><Relationship Id="rId45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Thin-regular.fntdata"/><Relationship Id="rId47" Type="http://schemas.openxmlformats.org/officeDocument/2006/relationships/font" Target="fonts/Raleway-boldItalic.fntdata"/><Relationship Id="rId49" Type="http://schemas.openxmlformats.org/officeDocument/2006/relationships/font" Target="fonts/RalewayTh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Thin-boldItalic.fntdata"/><Relationship Id="rId50" Type="http://schemas.openxmlformats.org/officeDocument/2006/relationships/font" Target="fonts/RalewayThin-italic.fntdata"/><Relationship Id="rId53" Type="http://schemas.openxmlformats.org/officeDocument/2006/relationships/font" Target="fonts/HelveticaNeue-bold.fntdata"/><Relationship Id="rId52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55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403b44ef2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d403b44ef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403b44ef2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d403b44ef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403b44ef2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d403b44ef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403b44ef2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d403b44ef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421e4adb6_6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d421e4adb6_6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69ebda1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d69ebda1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6c9dd93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d6c9dd93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4036f85e2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d4036f85e2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rgbClr val="595959"/>
                </a:solidFill>
              </a:rPr>
              <a:t>La CIC MIXTA està formada majoritàriament per alumnat i per un grup de suport de professorat. </a:t>
            </a:r>
            <a:endParaRPr sz="12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rgbClr val="595959"/>
                </a:solidFill>
              </a:rPr>
              <a:t>L’objectiu és donar-li veu a l’alumnat, un espai de trobada i de diàleg on parlar sobre una altra manera de relacionar-se i ser dones i homes, que l’alumnat siga protagonista del discurs i experiències coeducatives del centre, motor del canvi social en igualtat i “agent d’igualtat” del centre i fora del centre.</a:t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4036f85e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d4036f85e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4036f85e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d4036f85e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/>
              <a:t>Tindre davant el programa 25N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421e4adb6_5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d421e4adb6_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4036f85e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d4036f85e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4036f85e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d4036f85e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036f85e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d4036f85e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4036f85e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d4036f85e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4036f85e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d4036f85e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/>
              <a:t>Tindre davant la taula del programa 8M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4036f85e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d4036f85e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4036f85e2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d4036f85e2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4036f85e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d4036f85e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4036f85e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d4036f85e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4036f85e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d4036f85e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421e4adb6_2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d421e4adb6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4036f85e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d4036f85e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/>
              <a:t>Participació dels departaments de Plàstic i Tecnologia.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4036f85e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d4036f85e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En projectes elaborem els nostres materials amb perspectiva de gènere. Cuidem el llenguatge inclusiu i la representació gràfica de les dones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Roma: Cleopatra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Ciència o ficció: Alice Guy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Pitàgores: Hipatia, Theano, les deesses gregues, la dona en l’antiga Grècia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Hàbits saludables: llenguatge gràfic molt inclusiu i cuidat.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Moda: la moda i els estereotips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Consum: l’ecofeminisme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3 ESO: ODS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>
                <a:solidFill>
                  <a:schemeClr val="dk1"/>
                </a:solidFill>
              </a:rPr>
              <a:t>4 ESO: ODS+ECB</a:t>
            </a:r>
            <a:endParaRPr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4036f85e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d4036f85e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09789a7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e09789a7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09789a7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e09789a7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1a6519f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e1a6519f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09789a71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e09789a7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421e4adb6_4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d421e4adb6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403b44ef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d403b44ef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403b44ef2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d403b44ef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403b44ef2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d403b44ef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403b44ef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d403b44ef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sgo" id="9" name="Google Shape;9;p22" title="image02"/>
          <p:cNvPicPr preferRelativeResize="0"/>
          <p:nvPr/>
        </p:nvPicPr>
        <p:blipFill rotWithShape="1">
          <a:blip r:embed="rId2">
            <a:alphaModFix amt="50000"/>
          </a:blip>
          <a:srcRect b="0" l="42314" r="26841" t="0"/>
          <a:stretch/>
        </p:blipFill>
        <p:spPr>
          <a:xfrm rot="5400000">
            <a:off x="7381700" y="3371688"/>
            <a:ext cx="534550" cy="299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2"/>
          <p:cNvSpPr txBox="1"/>
          <p:nvPr>
            <p:ph type="ctrTitle"/>
          </p:nvPr>
        </p:nvSpPr>
        <p:spPr>
          <a:xfrm>
            <a:off x="4566169" y="1068425"/>
            <a:ext cx="3864600" cy="23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2"/>
          <p:cNvSpPr txBox="1"/>
          <p:nvPr>
            <p:ph idx="1" type="subTitle"/>
          </p:nvPr>
        </p:nvSpPr>
        <p:spPr>
          <a:xfrm>
            <a:off x="4566175" y="3491350"/>
            <a:ext cx="38646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Image02" id="12" name="Google Shape;12;p22"/>
          <p:cNvPicPr preferRelativeResize="0"/>
          <p:nvPr/>
        </p:nvPicPr>
        <p:blipFill rotWithShape="1">
          <a:blip r:embed="rId3">
            <a:alphaModFix amt="39000"/>
          </a:blip>
          <a:srcRect b="0" l="0" r="54302" t="54944"/>
          <a:stretch/>
        </p:blipFill>
        <p:spPr>
          <a:xfrm>
            <a:off x="7571200" y="0"/>
            <a:ext cx="1572801" cy="1550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2"/>
          <p:cNvGrpSpPr/>
          <p:nvPr/>
        </p:nvGrpSpPr>
        <p:grpSpPr>
          <a:xfrm>
            <a:off x="1" y="-7"/>
            <a:ext cx="3717476" cy="359850"/>
            <a:chOff x="-119174" y="146468"/>
            <a:chExt cx="3717476" cy="359850"/>
          </a:xfrm>
        </p:grpSpPr>
        <p:pic>
          <p:nvPicPr>
            <p:cNvPr id="14" name="Google Shape;14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19174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62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16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age02" id="17" name="Google Shape;17;p22"/>
          <p:cNvPicPr preferRelativeResize="0"/>
          <p:nvPr/>
        </p:nvPicPr>
        <p:blipFill rotWithShape="1">
          <a:blip r:embed="rId3">
            <a:alphaModFix amt="39000"/>
          </a:blip>
          <a:srcRect b="52169" l="44592" r="0" t="0"/>
          <a:stretch/>
        </p:blipFill>
        <p:spPr>
          <a:xfrm>
            <a:off x="0" y="3497250"/>
            <a:ext cx="1906975" cy="16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/>
          <p:nvPr>
            <p:ph type="title"/>
          </p:nvPr>
        </p:nvSpPr>
        <p:spPr>
          <a:xfrm>
            <a:off x="713225" y="538200"/>
            <a:ext cx="35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" type="subTitle"/>
          </p:nvPr>
        </p:nvSpPr>
        <p:spPr>
          <a:xfrm>
            <a:off x="1246625" y="1809750"/>
            <a:ext cx="26481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2" type="subTitle"/>
          </p:nvPr>
        </p:nvSpPr>
        <p:spPr>
          <a:xfrm>
            <a:off x="1246625" y="1400175"/>
            <a:ext cx="2651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3" type="title"/>
          </p:nvPr>
        </p:nvSpPr>
        <p:spPr>
          <a:xfrm>
            <a:off x="713225" y="1398975"/>
            <a:ext cx="5523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" name="Google Shape;23;p24"/>
          <p:cNvSpPr txBox="1"/>
          <p:nvPr>
            <p:ph idx="4" type="subTitle"/>
          </p:nvPr>
        </p:nvSpPr>
        <p:spPr>
          <a:xfrm>
            <a:off x="1246625" y="2877496"/>
            <a:ext cx="2644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5" type="subTitle"/>
          </p:nvPr>
        </p:nvSpPr>
        <p:spPr>
          <a:xfrm>
            <a:off x="1246625" y="2469356"/>
            <a:ext cx="2651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5" name="Google Shape;25;p24"/>
          <p:cNvSpPr txBox="1"/>
          <p:nvPr>
            <p:ph idx="6" type="title"/>
          </p:nvPr>
        </p:nvSpPr>
        <p:spPr>
          <a:xfrm>
            <a:off x="713225" y="2468156"/>
            <a:ext cx="5523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" name="Google Shape;26;p24"/>
          <p:cNvSpPr txBox="1"/>
          <p:nvPr>
            <p:ph idx="7" type="subTitle"/>
          </p:nvPr>
        </p:nvSpPr>
        <p:spPr>
          <a:xfrm>
            <a:off x="1246625" y="3946441"/>
            <a:ext cx="2644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8" type="subTitle"/>
          </p:nvPr>
        </p:nvSpPr>
        <p:spPr>
          <a:xfrm>
            <a:off x="1246625" y="3538538"/>
            <a:ext cx="2651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9" type="title"/>
          </p:nvPr>
        </p:nvSpPr>
        <p:spPr>
          <a:xfrm>
            <a:off x="713225" y="3537338"/>
            <a:ext cx="5523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descr="Image02" id="29" name="Google Shape;29;p24"/>
          <p:cNvPicPr preferRelativeResize="0"/>
          <p:nvPr/>
        </p:nvPicPr>
        <p:blipFill rotWithShape="1">
          <a:blip r:embed="rId2">
            <a:alphaModFix amt="39000"/>
          </a:blip>
          <a:srcRect b="0" l="0" r="54302" t="54944"/>
          <a:stretch/>
        </p:blipFill>
        <p:spPr>
          <a:xfrm>
            <a:off x="7571200" y="0"/>
            <a:ext cx="1572801" cy="155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4"/>
          <p:cNvPicPr preferRelativeResize="0"/>
          <p:nvPr/>
        </p:nvPicPr>
        <p:blipFill rotWithShape="1">
          <a:blip r:embed="rId3">
            <a:alphaModFix amt="50000"/>
          </a:blip>
          <a:srcRect b="81803" l="0" r="0" t="0"/>
          <a:stretch/>
        </p:blipFill>
        <p:spPr>
          <a:xfrm>
            <a:off x="7410726" y="4599425"/>
            <a:ext cx="1733274" cy="54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24"/>
          <p:cNvGrpSpPr/>
          <p:nvPr/>
        </p:nvGrpSpPr>
        <p:grpSpPr>
          <a:xfrm rot="-5400000">
            <a:off x="-1678824" y="2218318"/>
            <a:ext cx="3717476" cy="359850"/>
            <a:chOff x="-119174" y="146468"/>
            <a:chExt cx="3717476" cy="359850"/>
          </a:xfrm>
        </p:grpSpPr>
        <p:pic>
          <p:nvPicPr>
            <p:cNvPr id="32" name="Google Shape;3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19174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62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16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_1">
  <p:cSld name="SECTION_TITLE_AND_DESCRI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d4036f85e2_0_32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gd4036f85e2_0_32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gd4036f85e2_0_32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9" name="Google Shape;39;gd4036f85e2_0_32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gd4036f85e2_0_3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gd4036f85e2_0_3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4036f85e2_0_3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gd4036f85e2_0_3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5" name="Google Shape;45;gd4036f85e2_0_3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title"/>
          </p:nvPr>
        </p:nvSpPr>
        <p:spPr>
          <a:xfrm>
            <a:off x="709674" y="538200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" type="subTitle"/>
          </p:nvPr>
        </p:nvSpPr>
        <p:spPr>
          <a:xfrm>
            <a:off x="696163" y="3736860"/>
            <a:ext cx="19287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2" type="subTitle"/>
          </p:nvPr>
        </p:nvSpPr>
        <p:spPr>
          <a:xfrm>
            <a:off x="922363" y="3362325"/>
            <a:ext cx="1476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3" type="title"/>
          </p:nvPr>
        </p:nvSpPr>
        <p:spPr>
          <a:xfrm>
            <a:off x="1386163" y="3046997"/>
            <a:ext cx="548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" name="Google Shape;51;p25"/>
          <p:cNvSpPr txBox="1"/>
          <p:nvPr>
            <p:ph idx="4" type="subTitle"/>
          </p:nvPr>
        </p:nvSpPr>
        <p:spPr>
          <a:xfrm>
            <a:off x="2630458" y="3736860"/>
            <a:ext cx="19293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5" type="subTitle"/>
          </p:nvPr>
        </p:nvSpPr>
        <p:spPr>
          <a:xfrm>
            <a:off x="2856958" y="3362325"/>
            <a:ext cx="1476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6" type="title"/>
          </p:nvPr>
        </p:nvSpPr>
        <p:spPr>
          <a:xfrm>
            <a:off x="3320758" y="3046997"/>
            <a:ext cx="548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" name="Google Shape;54;p25"/>
          <p:cNvSpPr txBox="1"/>
          <p:nvPr>
            <p:ph idx="7" type="subTitle"/>
          </p:nvPr>
        </p:nvSpPr>
        <p:spPr>
          <a:xfrm>
            <a:off x="4568211" y="3736860"/>
            <a:ext cx="19293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8" type="subTitle"/>
          </p:nvPr>
        </p:nvSpPr>
        <p:spPr>
          <a:xfrm>
            <a:off x="4794711" y="3362325"/>
            <a:ext cx="1476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9" type="title"/>
          </p:nvPr>
        </p:nvSpPr>
        <p:spPr>
          <a:xfrm>
            <a:off x="5258511" y="3046997"/>
            <a:ext cx="548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25"/>
          <p:cNvSpPr txBox="1"/>
          <p:nvPr>
            <p:ph idx="13" type="subTitle"/>
          </p:nvPr>
        </p:nvSpPr>
        <p:spPr>
          <a:xfrm>
            <a:off x="6505511" y="3736860"/>
            <a:ext cx="19293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4" type="subTitle"/>
          </p:nvPr>
        </p:nvSpPr>
        <p:spPr>
          <a:xfrm>
            <a:off x="6732011" y="3362325"/>
            <a:ext cx="1476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nton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5" type="title"/>
          </p:nvPr>
        </p:nvSpPr>
        <p:spPr>
          <a:xfrm>
            <a:off x="7195811" y="3046997"/>
            <a:ext cx="5487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descr="Slidesgo" id="60" name="Google Shape;60;p25" title="image02"/>
          <p:cNvPicPr preferRelativeResize="0"/>
          <p:nvPr/>
        </p:nvPicPr>
        <p:blipFill rotWithShape="1">
          <a:blip r:embed="rId2">
            <a:alphaModFix amt="50000"/>
          </a:blip>
          <a:srcRect b="0" l="68675" r="0" t="0"/>
          <a:stretch/>
        </p:blipFill>
        <p:spPr>
          <a:xfrm rot="5400000">
            <a:off x="1223550" y="-1223550"/>
            <a:ext cx="542925" cy="2990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25"/>
          <p:cNvGrpSpPr/>
          <p:nvPr/>
        </p:nvGrpSpPr>
        <p:grpSpPr>
          <a:xfrm>
            <a:off x="5426526" y="4783643"/>
            <a:ext cx="3717476" cy="359850"/>
            <a:chOff x="-119174" y="146468"/>
            <a:chExt cx="3717476" cy="359850"/>
          </a:xfrm>
        </p:grpSpPr>
        <p:pic>
          <p:nvPicPr>
            <p:cNvPr id="62" name="Google Shape;6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19174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62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16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Slidesgo" id="65" name="Google Shape;65;p25" title="image04"/>
          <p:cNvSpPr/>
          <p:nvPr/>
        </p:nvSpPr>
        <p:spPr>
          <a:xfrm>
            <a:off x="-93175" y="4560363"/>
            <a:ext cx="806400" cy="806400"/>
          </a:xfrm>
          <a:prstGeom prst="ellipse">
            <a:avLst/>
          </a:prstGeom>
          <a:solidFill>
            <a:srgbClr val="A15887">
              <a:alpha val="7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709674" y="538200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pic>
        <p:nvPicPr>
          <p:cNvPr descr="Image02" id="68" name="Google Shape;68;p23"/>
          <p:cNvPicPr preferRelativeResize="0"/>
          <p:nvPr/>
        </p:nvPicPr>
        <p:blipFill rotWithShape="1">
          <a:blip r:embed="rId2">
            <a:alphaModFix amt="39000"/>
          </a:blip>
          <a:srcRect b="52169" l="44592" r="0" t="0"/>
          <a:stretch/>
        </p:blipFill>
        <p:spPr>
          <a:xfrm rot="10800000">
            <a:off x="7237025" y="1425"/>
            <a:ext cx="1906975" cy="164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02" id="69" name="Google Shape;69;p23"/>
          <p:cNvPicPr preferRelativeResize="0"/>
          <p:nvPr/>
        </p:nvPicPr>
        <p:blipFill rotWithShape="1">
          <a:blip r:embed="rId2">
            <a:alphaModFix amt="39000"/>
          </a:blip>
          <a:srcRect b="52169" l="44592" r="0" t="0"/>
          <a:stretch/>
        </p:blipFill>
        <p:spPr>
          <a:xfrm>
            <a:off x="0" y="3497250"/>
            <a:ext cx="1906975" cy="164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23"/>
          <p:cNvGrpSpPr/>
          <p:nvPr/>
        </p:nvGrpSpPr>
        <p:grpSpPr>
          <a:xfrm>
            <a:off x="2713262" y="4783662"/>
            <a:ext cx="3717476" cy="359850"/>
            <a:chOff x="-119174" y="146468"/>
            <a:chExt cx="3717476" cy="359850"/>
          </a:xfrm>
        </p:grpSpPr>
        <p:pic>
          <p:nvPicPr>
            <p:cNvPr id="71" name="Google Shape;7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19174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62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16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Slidesgo" id="74" name="Google Shape;74;p23" title="image04"/>
          <p:cNvSpPr/>
          <p:nvPr/>
        </p:nvSpPr>
        <p:spPr>
          <a:xfrm>
            <a:off x="-93175" y="4560363"/>
            <a:ext cx="806400" cy="806400"/>
          </a:xfrm>
          <a:prstGeom prst="ellipse">
            <a:avLst/>
          </a:prstGeom>
          <a:solidFill>
            <a:srgbClr val="A15887">
              <a:alpha val="7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1281675" y="2272131"/>
            <a:ext cx="2723100" cy="13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26"/>
          <p:cNvSpPr txBox="1"/>
          <p:nvPr>
            <p:ph type="title"/>
          </p:nvPr>
        </p:nvSpPr>
        <p:spPr>
          <a:xfrm>
            <a:off x="1281775" y="1502469"/>
            <a:ext cx="272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Image02" id="78" name="Google Shape;78;p26"/>
          <p:cNvPicPr preferRelativeResize="0"/>
          <p:nvPr/>
        </p:nvPicPr>
        <p:blipFill rotWithShape="1">
          <a:blip r:embed="rId2">
            <a:alphaModFix amt="39000"/>
          </a:blip>
          <a:srcRect b="0" l="0" r="54302" t="54944"/>
          <a:stretch/>
        </p:blipFill>
        <p:spPr>
          <a:xfrm>
            <a:off x="7571200" y="0"/>
            <a:ext cx="1572801" cy="1550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02" id="79" name="Google Shape;79;p26"/>
          <p:cNvPicPr preferRelativeResize="0"/>
          <p:nvPr/>
        </p:nvPicPr>
        <p:blipFill rotWithShape="1">
          <a:blip r:embed="rId2">
            <a:alphaModFix amt="39000"/>
          </a:blip>
          <a:srcRect b="52169" l="44592" r="0" t="0"/>
          <a:stretch/>
        </p:blipFill>
        <p:spPr>
          <a:xfrm>
            <a:off x="0" y="3497250"/>
            <a:ext cx="1906975" cy="164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26"/>
          <p:cNvGrpSpPr/>
          <p:nvPr/>
        </p:nvGrpSpPr>
        <p:grpSpPr>
          <a:xfrm>
            <a:off x="1" y="-7"/>
            <a:ext cx="3717476" cy="359850"/>
            <a:chOff x="-119174" y="146468"/>
            <a:chExt cx="3717476" cy="359850"/>
          </a:xfrm>
        </p:grpSpPr>
        <p:pic>
          <p:nvPicPr>
            <p:cNvPr id="81" name="Google Shape;8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19174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62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16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02" id="85" name="Google Shape;85;p27"/>
          <p:cNvPicPr preferRelativeResize="0"/>
          <p:nvPr/>
        </p:nvPicPr>
        <p:blipFill rotWithShape="1">
          <a:blip r:embed="rId2">
            <a:alphaModFix amt="39000"/>
          </a:blip>
          <a:srcRect b="0" l="0" r="54302" t="54944"/>
          <a:stretch/>
        </p:blipFill>
        <p:spPr>
          <a:xfrm rot="5400000">
            <a:off x="7590250" y="3592775"/>
            <a:ext cx="1572801" cy="15507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 txBox="1"/>
          <p:nvPr>
            <p:ph type="title"/>
          </p:nvPr>
        </p:nvSpPr>
        <p:spPr>
          <a:xfrm>
            <a:off x="718050" y="2171700"/>
            <a:ext cx="7717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7"/>
          <p:cNvSpPr txBox="1"/>
          <p:nvPr>
            <p:ph idx="1" type="subTitle"/>
          </p:nvPr>
        </p:nvSpPr>
        <p:spPr>
          <a:xfrm>
            <a:off x="1756788" y="2945950"/>
            <a:ext cx="5640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7"/>
          <p:cNvSpPr txBox="1"/>
          <p:nvPr>
            <p:ph idx="2" type="title"/>
          </p:nvPr>
        </p:nvSpPr>
        <p:spPr>
          <a:xfrm>
            <a:off x="3974088" y="1366400"/>
            <a:ext cx="1205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90" name="Google Shape;90;p27"/>
          <p:cNvGrpSpPr/>
          <p:nvPr/>
        </p:nvGrpSpPr>
        <p:grpSpPr>
          <a:xfrm rot="10800000">
            <a:off x="2713263" y="-7"/>
            <a:ext cx="3717476" cy="359850"/>
            <a:chOff x="-119174" y="146468"/>
            <a:chExt cx="3717476" cy="359850"/>
          </a:xfrm>
        </p:grpSpPr>
        <p:pic>
          <p:nvPicPr>
            <p:cNvPr id="91" name="Google Shape;9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19174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62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1626" y="146468"/>
              <a:ext cx="1126676" cy="359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p27"/>
          <p:cNvPicPr preferRelativeResize="0"/>
          <p:nvPr/>
        </p:nvPicPr>
        <p:blipFill rotWithShape="1">
          <a:blip r:embed="rId4">
            <a:alphaModFix amt="50000"/>
          </a:blip>
          <a:srcRect b="81803" l="0" r="0" t="0"/>
          <a:stretch/>
        </p:blipFill>
        <p:spPr>
          <a:xfrm>
            <a:off x="3705364" y="4599425"/>
            <a:ext cx="1733274" cy="54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02" id="95" name="Google Shape;95;p27"/>
          <p:cNvPicPr preferRelativeResize="0"/>
          <p:nvPr/>
        </p:nvPicPr>
        <p:blipFill rotWithShape="1">
          <a:blip r:embed="rId2">
            <a:alphaModFix amt="39000"/>
          </a:blip>
          <a:srcRect b="0" l="0" r="54302" t="54944"/>
          <a:stretch/>
        </p:blipFill>
        <p:spPr>
          <a:xfrm rot="-5400000">
            <a:off x="-11050" y="11050"/>
            <a:ext cx="1572801" cy="1550723"/>
          </a:xfrm>
          <a:prstGeom prst="rect">
            <a:avLst/>
          </a:prstGeom>
          <a:noFill/>
          <a:ln>
            <a:noFill/>
          </a:ln>
        </p:spPr>
      </p:pic>
      <p:sp>
        <p:nvSpPr>
          <p:cNvPr descr="Slidesgo" id="96" name="Google Shape;96;p27" title="image04"/>
          <p:cNvSpPr/>
          <p:nvPr/>
        </p:nvSpPr>
        <p:spPr>
          <a:xfrm>
            <a:off x="-93175" y="4560363"/>
            <a:ext cx="806400" cy="806400"/>
          </a:xfrm>
          <a:prstGeom prst="ellipse">
            <a:avLst/>
          </a:prstGeom>
          <a:solidFill>
            <a:srgbClr val="A15887">
              <a:alpha val="7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709674" y="538200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b="0" i="0" sz="2800" u="none" cap="none" strike="noStrike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709675" y="1245650"/>
            <a:ext cx="7721100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●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○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■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●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○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■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●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aleway Thin"/>
              <a:buChar char="○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Raleway Thin"/>
              <a:buChar char="■"/>
              <a:defRPr b="0" i="0" sz="1500" u="none" cap="none" strike="noStrike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Relationship Id="rId4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Relationship Id="rId5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23.jpg"/><Relationship Id="rId6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41.png"/><Relationship Id="rId6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drive.google.com/file/d/1DEKo6qAgZQg3Xc1ISygmxYJja989xcnh/view" TargetMode="External"/><Relationship Id="rId4" Type="http://schemas.openxmlformats.org/officeDocument/2006/relationships/image" Target="../media/image36.jpg"/><Relationship Id="rId5" Type="http://schemas.openxmlformats.org/officeDocument/2006/relationships/hyperlink" Target="http://drive.google.com/file/d/1UP6TKrBjmfmLfhAF6K9fuL-hnDntICQl/view" TargetMode="External"/><Relationship Id="rId6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docs.google.com/forms/d/e/1FAIpQLScfgaxJBgQclUfw-_LYBvxBiS2tdqSKnJCTu0sW-cV1tWsMQw/viewform" TargetMode="External"/><Relationship Id="rId4" Type="http://schemas.openxmlformats.org/officeDocument/2006/relationships/hyperlink" Target="https://www.youtube.com/watch?v=rnrOs5HwH0k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docs.google.com/document/d/16FWw4z1ywk9gLHg83Ur5oYRuuySUu7v8_Cen10uhVbo/edit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2841300" y="413300"/>
            <a:ext cx="6302700" cy="29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a-ES" sz="5000">
                <a:latin typeface="Helvetica Neue"/>
                <a:ea typeface="Helvetica Neue"/>
                <a:cs typeface="Helvetica Neue"/>
                <a:sym typeface="Helvetica Neue"/>
              </a:rPr>
              <a:t>DIFUSIÓ DEL PROJECTE COEDUCACENTRES AL JAUME I</a:t>
            </a:r>
            <a:r>
              <a:rPr lang="ca-ES" sz="5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cona de COEDUCACENTRES"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621" y="1337389"/>
            <a:ext cx="2098682" cy="2145319"/>
          </a:xfrm>
          <a:prstGeom prst="rect">
            <a:avLst/>
          </a:prstGeom>
          <a:noFill/>
          <a:ln>
            <a:noFill/>
          </a:ln>
        </p:spPr>
      </p:pic>
      <p:sp>
        <p:nvSpPr>
          <p:cNvPr descr="Slidesgo" id="104" name="Google Shape;104;p1" title="image03"/>
          <p:cNvSpPr/>
          <p:nvPr/>
        </p:nvSpPr>
        <p:spPr>
          <a:xfrm>
            <a:off x="1947043" y="500072"/>
            <a:ext cx="806400" cy="806400"/>
          </a:xfrm>
          <a:prstGeom prst="ellipse">
            <a:avLst/>
          </a:prstGeom>
          <a:solidFill>
            <a:srgbClr val="A15887">
              <a:alpha val="7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Slidesgo" id="105" name="Google Shape;105;p1" title="image04"/>
          <p:cNvSpPr/>
          <p:nvPr/>
        </p:nvSpPr>
        <p:spPr>
          <a:xfrm>
            <a:off x="310031" y="3165243"/>
            <a:ext cx="806400" cy="806400"/>
          </a:xfrm>
          <a:prstGeom prst="ellipse">
            <a:avLst/>
          </a:prstGeom>
          <a:solidFill>
            <a:srgbClr val="A15887">
              <a:alpha val="7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066625" y="4310750"/>
            <a:ext cx="303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chemeClr val="accent1"/>
                </a:solidFill>
              </a:rPr>
              <a:t>COEDUCACENTRES 2020-2021</a:t>
            </a:r>
            <a:endParaRPr b="1" i="0" sz="140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1800" y="3877021"/>
            <a:ext cx="3033899" cy="80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403b44ef2_0_30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gd403b44ef2_0_30"/>
          <p:cNvGraphicFramePr/>
          <p:nvPr/>
        </p:nvGraphicFramePr>
        <p:xfrm>
          <a:off x="885350" y="30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32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22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V: EDUCACIÓ EMOCIONAL I EDUCACIÓ SEXUAL INTEGRAL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37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u="none" cap="none" strike="noStrike"/>
                        <a:t>Treballar amb el professorat formació en assertivitat. </a:t>
                      </a:r>
                      <a:endParaRPr u="none" cap="none" strike="noStrike"/>
                    </a:p>
                  </a:txBody>
                  <a:tcPr marT="91425" marB="91425" marR="91425" marL="91425"/>
                </a:tc>
              </a:tr>
              <a:tr h="34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cap="none" strike="noStrike"/>
                        <a:t>2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u="none" cap="none" strike="noStrike"/>
                        <a:t>Treballar amb l’alumnat, dins de l’aula, activitats sobre assertivitat. </a:t>
                      </a:r>
                      <a:endParaRPr u="none" cap="none" strike="noStrike"/>
                    </a:p>
                  </a:txBody>
                  <a:tcPr marT="91425" marB="91425" marR="91425" marL="91425"/>
                </a:tc>
              </a:tr>
              <a:tr h="49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cap="none" strike="noStrike"/>
                        <a:t>3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u="none" cap="none" strike="noStrike"/>
                        <a:t>Realitzar amb un grup d’alumnat voluntari dels diferents cursos de 2n ESO un taller-formació en resolució dialògica de conflictes.</a:t>
                      </a:r>
                      <a:endParaRPr u="none" cap="none" strike="noStrike"/>
                    </a:p>
                  </a:txBody>
                  <a:tcPr marT="91425" marB="91425" marR="91425" marL="91425"/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cap="none" strike="noStrike"/>
                        <a:t>4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u="none" cap="none" strike="noStrike"/>
                        <a:t>Sessions per treballar la competència emocional, dintre del Pla d’Acció Tutorial (Guia “Els nostres cossos, els nostres drets”) </a:t>
                      </a:r>
                      <a:endParaRPr u="none" cap="none" strike="noStrike"/>
                    </a:p>
                  </a:txBody>
                  <a:tcPr marT="91425" marB="91425" marR="91425" marL="91425"/>
                </a:tc>
              </a:tr>
              <a:tr h="5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cap="none" strike="noStrike"/>
                        <a:t>5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u="none" cap="none" strike="noStrike"/>
                        <a:t>Treballar en les tutories les sessions ja elaborades d’educació sexual de la guia ‘Els nostres cossos, els nostres drets’.</a:t>
                      </a:r>
                      <a:endParaRPr u="none" cap="none" strike="noStrike"/>
                    </a:p>
                  </a:txBody>
                  <a:tcPr marT="91425" marB="91425" marR="91425" marL="91425"/>
                </a:tc>
              </a:tr>
              <a:tr h="46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cap="none" strike="noStrike"/>
                        <a:t>6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u="none" cap="none" strike="noStrike"/>
                        <a:t>Continuar amb xerrades proporcionades per organismes com l’Ajuntament, el col·lectiu </a:t>
                      </a:r>
                      <a:r>
                        <a:rPr lang="ca-ES"/>
                        <a:t>UJI PRIDE</a:t>
                      </a:r>
                      <a:r>
                        <a:rPr lang="ca-ES" u="none" cap="none" strike="noStrike"/>
                        <a:t>, PIES, etc.</a:t>
                      </a:r>
                      <a:endParaRPr u="none" cap="none" strike="noStrike"/>
                    </a:p>
                  </a:txBody>
                  <a:tcPr marT="91425" marB="91425" marR="91425" marL="91425"/>
                </a:tc>
              </a:tr>
              <a:tr h="49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200" u="none" cap="none" strike="noStrike"/>
                        <a:t>7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u="none" cap="none" strike="noStrike"/>
                        <a:t>Treballar sessions de </a:t>
                      </a:r>
                      <a:r>
                        <a:rPr lang="ca-ES"/>
                        <a:t>‘</a:t>
                      </a:r>
                      <a:r>
                        <a:rPr i="1" lang="ca-ES" u="none" cap="none" strike="noStrike"/>
                        <a:t>mindfulness</a:t>
                      </a:r>
                      <a:r>
                        <a:rPr i="1" lang="ca-ES"/>
                        <a:t>’</a:t>
                      </a:r>
                      <a:r>
                        <a:rPr lang="ca-ES" u="none" cap="none" strike="noStrike"/>
                        <a:t> a l’aula en projectes. </a:t>
                      </a:r>
                      <a:endParaRPr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0" name="Google Shape;170;gd403b44ef2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0800"/>
            <a:ext cx="197280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403b44ef2_0_36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gd403b44ef2_0_36"/>
          <p:cNvGraphicFramePr/>
          <p:nvPr/>
        </p:nvGraphicFramePr>
        <p:xfrm>
          <a:off x="952500" y="98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VI: DETECCIÓ, PREVENCIÓ I ACTUACIÓ DAVANT LA VIOLÈNCIA DE GÈNERE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Sessions a totes les tutories dels diferents grups i nivells sobre violència de gènere (material: Guia “Els nostres cossos, els nostres drets”).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Celebració del dia 25 de Novembre i el 8 de Març: xerrades, tallers, anàlisi de dades, elaboració cartelleria i material visual, etc.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Elaborar infografies, basant-se amb el protocol normatiu (Ordre 62/2014) sobre violència de gènere.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7" name="Google Shape;177;gd403b44ef2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403b44ef2_0_42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gd403b44ef2_0_42"/>
          <p:cNvGraphicFramePr/>
          <p:nvPr/>
        </p:nvGraphicFramePr>
        <p:xfrm>
          <a:off x="952500" y="98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VII: VALORS DEMOCRÀTICS, DRETS HUMANS. LA CULTURA DE LA PAU AMB PERSPECTIVA DE GÈNERE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Programa TEI (Tutoria Entre Iguals)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Realització, dintre del PAT, de sessions per treballar el respecte a la diversitat cultural, funcional, sexual i de gènere.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Creació i implantació de la figura del professorat afectiu.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Formació en mediació de l’alumnat i professorat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4" name="Google Shape;184;gd403b44ef2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403b44ef2_0_48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0" name="Google Shape;190;gd403b44ef2_0_48"/>
          <p:cNvGraphicFramePr/>
          <p:nvPr/>
        </p:nvGraphicFramePr>
        <p:xfrm>
          <a:off x="931050" y="2546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43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430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VIII: TRANSVERSALITAT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149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Creació d’una comissió denominada EQUIP MOTOR D'IGUALTAT, composta per membres de la comunitat educativa: professorat (Figura CIC, membres de l'Equip Directiu, Coordinadora/or de Formació, Coordinadora/or TIC, persones voluntàries), alumnat, personal no docent, famílies, Agent d'Igualtat del Municipi...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2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Revisió de tots els documents de centre, començant pel PROJECTE EDUCATIU DE CENTRE, de manera que s'incorporen els criteris coeducatius que estipula la legislació estatal i autonòmica i s'avance en la superació dels estereotips de gènere i de la socialització diferencial.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9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Visibilització mitjançant infografies de les actuacions coeducatives que es porten a terme en el centre. 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91" name="Google Shape;191;gd403b44ef2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421e4adb6_6_39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d421e4adb6_6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d421e4adb6_6_39"/>
          <p:cNvSpPr txBox="1"/>
          <p:nvPr/>
        </p:nvSpPr>
        <p:spPr>
          <a:xfrm>
            <a:off x="844450" y="1225575"/>
            <a:ext cx="73173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Formació en educació i benestar emocional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Formació en relacions afectivo-sexuals.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 Formació en assertivitat i resolució de conflictes.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 Formació en mediació.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5- Formació en xarxes socials segures amb perspectiva de gènere. Ciberseguretat.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 Formació en educació amb perspectiva de gènere.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7- Formació en ferramentes per abordar la diversitat afectivo-sexual i de gènere a les aules.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d421e4adb6_6_39"/>
          <p:cNvSpPr txBox="1"/>
          <p:nvPr/>
        </p:nvSpPr>
        <p:spPr>
          <a:xfrm>
            <a:off x="706125" y="227700"/>
            <a:ext cx="8313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5. Necessitats formatives sorgides per la participació en  COEDUCACENTRES (PAF).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69ebda13d_0_0"/>
          <p:cNvSpPr txBox="1"/>
          <p:nvPr>
            <p:ph type="title"/>
          </p:nvPr>
        </p:nvSpPr>
        <p:spPr>
          <a:xfrm>
            <a:off x="700125" y="303500"/>
            <a:ext cx="7520400" cy="4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ca-ES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6. Valoració de la participació en la formació pilot i experimental COEDUCACENTRES i propostes de millora (PAM).</a:t>
            </a:r>
            <a:endParaRPr b="1"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a-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participació en la formació pilot experimental COEDUCACENTRES ens ha permès: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a-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Enfortir els nostres coneixements sobre el concepte “coeducació”.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a-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Analitzar i revisar els documents de centre des d’una perspectiva més coeducativa.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a-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Reflexionar sobre les actuacions que s’estan portant a terme al centre des del punt de vista de la coeducació.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a-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Establir objectius de futur (curs 2021-2022 i 2022-2023) amb la perspectiva de la coeducació.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d69ebda13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6c9dd9351_0_0"/>
          <p:cNvSpPr txBox="1"/>
          <p:nvPr/>
        </p:nvSpPr>
        <p:spPr>
          <a:xfrm>
            <a:off x="706750" y="458075"/>
            <a:ext cx="75123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 que fa al PAM, les propostes de millora són: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Afavorir la creació d’espais-accions per dotar a l’alumnat i professorat i famílies de ferramentes per tal de fomentar el diàleg i la resolució pacífica de conflictes, a més d’un tracte igualitari i respectuós amb </a:t>
            </a:r>
            <a:r>
              <a:rPr lang="ca-ES" sz="1500"/>
              <a:t>la orientació sexual i</a:t>
            </a: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diversitat</a:t>
            </a:r>
            <a:r>
              <a:rPr lang="ca-ES" sz="1500"/>
              <a:t> </a:t>
            </a: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i funcional.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Això es concreta en la proposta per al PAM de les següents actuacions: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 2021-2022: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nton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 motor d’igualtat: consolidació i coordinació de diferents actuacions que durà a terme aquest òrgan: revisió llibres text i material didàctic, formularis i cartelleria, etc.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nton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Taller-formació per a l’alumnat voluntari de 2n ESO: resolució dialògica de conflictes.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 2022-2023:</a:t>
            </a:r>
            <a:r>
              <a:rPr lang="ca-ES" sz="1500"/>
              <a:t>    </a:t>
            </a: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Taller alumnat i professorat mediador.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gd4036f85e2_0_202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gd4036f85e2_0_202"/>
          <p:cNvSpPr/>
          <p:nvPr/>
        </p:nvSpPr>
        <p:spPr>
          <a:xfrm>
            <a:off x="1399850" y="169750"/>
            <a:ext cx="6560100" cy="9612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COMISSIÓ CIC MIXTA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d4036f85e2_0_202"/>
          <p:cNvSpPr/>
          <p:nvPr/>
        </p:nvSpPr>
        <p:spPr>
          <a:xfrm>
            <a:off x="2852250" y="1450850"/>
            <a:ext cx="3084000" cy="776400"/>
          </a:xfrm>
          <a:prstGeom prst="roundRect">
            <a:avLst>
              <a:gd fmla="val 50000" name="adj"/>
            </a:avLst>
          </a:prstGeom>
          <a:solidFill>
            <a:srgbClr val="840D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QUI LA FORMA?</a:t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d4036f85e2_0_202"/>
          <p:cNvSpPr/>
          <p:nvPr/>
        </p:nvSpPr>
        <p:spPr>
          <a:xfrm>
            <a:off x="5573250" y="2463225"/>
            <a:ext cx="2656500" cy="1315200"/>
          </a:xfrm>
          <a:prstGeom prst="roundRect">
            <a:avLst>
              <a:gd fmla="val 50000" name="adj"/>
            </a:avLst>
          </a:prstGeom>
          <a:solidFill>
            <a:srgbClr val="B61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Professorat </a:t>
            </a:r>
            <a:endParaRPr b="1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suport</a:t>
            </a:r>
            <a:endParaRPr b="1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d4036f85e2_0_202"/>
          <p:cNvSpPr/>
          <p:nvPr/>
        </p:nvSpPr>
        <p:spPr>
          <a:xfrm>
            <a:off x="1399850" y="2571750"/>
            <a:ext cx="2170800" cy="1206900"/>
          </a:xfrm>
          <a:prstGeom prst="roundRect">
            <a:avLst>
              <a:gd fmla="val 50000" name="adj"/>
            </a:avLst>
          </a:prstGeom>
          <a:solidFill>
            <a:srgbClr val="B61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Alumnat</a:t>
            </a:r>
            <a:endParaRPr b="1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gd4036f85e2_0_202"/>
          <p:cNvCxnSpPr>
            <a:stCxn id="217" idx="2"/>
            <a:endCxn id="218" idx="0"/>
          </p:cNvCxnSpPr>
          <p:nvPr/>
        </p:nvCxnSpPr>
        <p:spPr>
          <a:xfrm flipH="1" rot="-5400000">
            <a:off x="5529900" y="1091600"/>
            <a:ext cx="236100" cy="2507400"/>
          </a:xfrm>
          <a:prstGeom prst="bentConnector3">
            <a:avLst>
              <a:gd fmla="val 4997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gd4036f85e2_0_202"/>
          <p:cNvCxnSpPr>
            <a:stCxn id="219" idx="0"/>
            <a:endCxn id="217" idx="2"/>
          </p:cNvCxnSpPr>
          <p:nvPr/>
        </p:nvCxnSpPr>
        <p:spPr>
          <a:xfrm rot="-5400000">
            <a:off x="3267500" y="1445100"/>
            <a:ext cx="344400" cy="19089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gd4036f85e2_0_202"/>
          <p:cNvCxnSpPr>
            <a:stCxn id="218" idx="2"/>
          </p:cNvCxnSpPr>
          <p:nvPr/>
        </p:nvCxnSpPr>
        <p:spPr>
          <a:xfrm flipH="1" rot="-5400000">
            <a:off x="7095600" y="3584325"/>
            <a:ext cx="457200" cy="8454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gd4036f85e2_0_227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gd4036f85e2_0_227"/>
          <p:cNvSpPr/>
          <p:nvPr/>
        </p:nvSpPr>
        <p:spPr>
          <a:xfrm>
            <a:off x="1399850" y="169750"/>
            <a:ext cx="6560100" cy="75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CIC Mixta. Què fa?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d4036f85e2_0_227"/>
          <p:cNvSpPr txBox="1"/>
          <p:nvPr/>
        </p:nvSpPr>
        <p:spPr>
          <a:xfrm>
            <a:off x="286825" y="1095925"/>
            <a:ext cx="8685000" cy="397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L’alumnat CIC curs 20-21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Decideix  les línies de treball del trimestre junt al professorat CIC.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Banc de jocs coeducatius.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Organitza i protagonitza  l’acte del 25N i 8M.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Promociona la comissió CIC entre l’alumnat.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 vídeos amb les activitats CIC.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Organitza tallers  i reunions de resposta.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 la pàgina web CIC del centre i el logo CIC.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L’alumnat CIC de 1 i 2 eso participa Coeducacentres.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gd4036f85e2_0_65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gd4036f85e2_0_65"/>
          <p:cNvSpPr/>
          <p:nvPr/>
        </p:nvSpPr>
        <p:spPr>
          <a:xfrm>
            <a:off x="1399850" y="169750"/>
            <a:ext cx="6560100" cy="9612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1r trimestre: 25N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d4036f85e2_0_65"/>
          <p:cNvPicPr preferRelativeResize="0"/>
          <p:nvPr/>
        </p:nvPicPr>
        <p:blipFill rotWithShape="1">
          <a:blip r:embed="rId3">
            <a:alphaModFix/>
          </a:blip>
          <a:srcRect b="4039" l="6653" r="6825" t="4342"/>
          <a:stretch/>
        </p:blipFill>
        <p:spPr>
          <a:xfrm>
            <a:off x="3136737" y="1208725"/>
            <a:ext cx="2652701" cy="378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d4036f85e2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3925" y="1249613"/>
            <a:ext cx="2783131" cy="370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d4036f85e2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49625"/>
            <a:ext cx="2748225" cy="37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421e4adb6_5_40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421e4adb6_5_40"/>
          <p:cNvSpPr txBox="1"/>
          <p:nvPr/>
        </p:nvSpPr>
        <p:spPr>
          <a:xfrm>
            <a:off x="696200" y="289100"/>
            <a:ext cx="73347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ca-ES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r>
              <a:rPr b="1" lang="ca-ES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Contextualització  de l'estat de la igualtat en el  centre,  participació en el projecte COEDUCACENTRES i la pandèmia: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-ES" sz="1600"/>
              <a:t>PRINCIPIS COEDUCATIUS A L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’IES J</a:t>
            </a:r>
            <a:r>
              <a:rPr lang="ca-ES" sz="1600"/>
              <a:t>AUME I:</a:t>
            </a:r>
            <a:endParaRPr sz="16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E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liminació de prejudicis, estereotips i rols ens funció del gènere.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P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revenció de l</a:t>
            </a:r>
            <a:r>
              <a:rPr lang="ca-ES" sz="1600"/>
              <a:t>es violències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contra les dones.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M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ètodes no violents per a la resolució de conflictes.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M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odels de convivència positiva, respecte i bon tracte.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Inclusió de la 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diversitat</a:t>
            </a:r>
            <a:r>
              <a:rPr lang="ca-ES" sz="1600"/>
              <a:t>.</a:t>
            </a:r>
            <a:endParaRPr sz="16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I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gualtat de drets i oportunitats entre dones i homes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Visibilitz</a:t>
            </a:r>
            <a:r>
              <a:rPr lang="ca-ES" sz="1600"/>
              <a:t>ació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les dones al llarg de la història </a:t>
            </a:r>
            <a:endParaRPr sz="16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S</a:t>
            </a: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ensibilització, prevenció i intervenció</a:t>
            </a:r>
            <a:r>
              <a:rPr lang="ca-ES" sz="1600"/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-ES" sz="1600"/>
              <a:t>Foment de la solidaritat, la cooperació, la diversitat i la inclusió.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d421e4adb6_5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gd4036f85e2_0_75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gd4036f85e2_0_75"/>
          <p:cNvSpPr/>
          <p:nvPr/>
        </p:nvSpPr>
        <p:spPr>
          <a:xfrm>
            <a:off x="1399850" y="169750"/>
            <a:ext cx="6560100" cy="9612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1r trimestre: 25N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d4036f85e2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975" y="1283350"/>
            <a:ext cx="2748225" cy="37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d4036f85e2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1970" y="1130951"/>
            <a:ext cx="5142560" cy="386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gd4036f85e2_0_84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gd4036f85e2_0_84"/>
          <p:cNvSpPr/>
          <p:nvPr/>
        </p:nvSpPr>
        <p:spPr>
          <a:xfrm>
            <a:off x="1399850" y="169750"/>
            <a:ext cx="6560100" cy="9612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1r trimestre: 25N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d4036f85e2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275" y="1232150"/>
            <a:ext cx="3481073" cy="33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d4036f85e2_0_84"/>
          <p:cNvPicPr preferRelativeResize="0"/>
          <p:nvPr/>
        </p:nvPicPr>
        <p:blipFill rotWithShape="1">
          <a:blip r:embed="rId4">
            <a:alphaModFix/>
          </a:blip>
          <a:srcRect b="0" l="0" r="0" t="11987"/>
          <a:stretch/>
        </p:blipFill>
        <p:spPr>
          <a:xfrm>
            <a:off x="152400" y="1552574"/>
            <a:ext cx="5270702" cy="34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gd4036f85e2_0_93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gd4036f85e2_0_93"/>
          <p:cNvSpPr/>
          <p:nvPr/>
        </p:nvSpPr>
        <p:spPr>
          <a:xfrm>
            <a:off x="1399850" y="169750"/>
            <a:ext cx="6560100" cy="6915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1r trimestre: 25N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d4036f85e2_0_93"/>
          <p:cNvPicPr preferRelativeResize="0"/>
          <p:nvPr/>
        </p:nvPicPr>
        <p:blipFill rotWithShape="1">
          <a:blip r:embed="rId3">
            <a:alphaModFix/>
          </a:blip>
          <a:srcRect b="16777" l="0" r="0" t="22275"/>
          <a:stretch/>
        </p:blipFill>
        <p:spPr>
          <a:xfrm>
            <a:off x="2852250" y="2791100"/>
            <a:ext cx="2748225" cy="225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d4036f85e2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62350"/>
            <a:ext cx="3372001" cy="24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d4036f85e2_0_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275" y="1046675"/>
            <a:ext cx="3222748" cy="400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gd4036f85e2_0_103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9" name="Google Shape;269;gd4036f85e2_0_103"/>
          <p:cNvSpPr/>
          <p:nvPr/>
        </p:nvSpPr>
        <p:spPr>
          <a:xfrm>
            <a:off x="1399850" y="169750"/>
            <a:ext cx="6560100" cy="9612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1r trimestre: 25N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d4036f85e2_0_103"/>
          <p:cNvPicPr preferRelativeResize="0"/>
          <p:nvPr/>
        </p:nvPicPr>
        <p:blipFill rotWithShape="1">
          <a:blip r:embed="rId3">
            <a:alphaModFix/>
          </a:blip>
          <a:srcRect b="7224" l="13479" r="0" t="4342"/>
          <a:stretch/>
        </p:blipFill>
        <p:spPr>
          <a:xfrm>
            <a:off x="6024475" y="1130950"/>
            <a:ext cx="2748225" cy="378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d4036f85e2_0_103"/>
          <p:cNvPicPr preferRelativeResize="0"/>
          <p:nvPr/>
        </p:nvPicPr>
        <p:blipFill rotWithShape="1">
          <a:blip r:embed="rId4">
            <a:alphaModFix/>
          </a:blip>
          <a:srcRect b="25484" l="0" r="0" t="22109"/>
          <a:stretch/>
        </p:blipFill>
        <p:spPr>
          <a:xfrm>
            <a:off x="238100" y="2007900"/>
            <a:ext cx="5512648" cy="25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gd4036f85e2_0_119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gd4036f85e2_0_119"/>
          <p:cNvSpPr/>
          <p:nvPr/>
        </p:nvSpPr>
        <p:spPr>
          <a:xfrm rot="-5400000">
            <a:off x="-1601975" y="2346675"/>
            <a:ext cx="4671300" cy="657600"/>
          </a:xfrm>
          <a:prstGeom prst="roundRect">
            <a:avLst>
              <a:gd fmla="val 11629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2n trimestre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d4036f85e2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625" y="236916"/>
            <a:ext cx="3251751" cy="476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d4036f85e2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4175" y="217700"/>
            <a:ext cx="3195436" cy="470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gd4036f85e2_0_128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gd4036f85e2_0_128"/>
          <p:cNvSpPr/>
          <p:nvPr/>
        </p:nvSpPr>
        <p:spPr>
          <a:xfrm rot="-5400000">
            <a:off x="-1804275" y="2357500"/>
            <a:ext cx="48567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2n trimestre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d4036f85e2_0_128"/>
          <p:cNvPicPr preferRelativeResize="0"/>
          <p:nvPr/>
        </p:nvPicPr>
        <p:blipFill rotWithShape="1">
          <a:blip r:embed="rId3">
            <a:alphaModFix/>
          </a:blip>
          <a:srcRect b="7687" l="1745" r="4338" t="10705"/>
          <a:stretch/>
        </p:blipFill>
        <p:spPr>
          <a:xfrm>
            <a:off x="1113175" y="256450"/>
            <a:ext cx="7521300" cy="47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Google Shape;291;gd4036f85e2_0_136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gd4036f85e2_0_136"/>
          <p:cNvSpPr/>
          <p:nvPr/>
        </p:nvSpPr>
        <p:spPr>
          <a:xfrm rot="-5400000">
            <a:off x="-1804275" y="2357500"/>
            <a:ext cx="48567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2n trimestre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d4036f85e2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7675" y="788125"/>
            <a:ext cx="4382899" cy="338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d4036f85e2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775" y="143400"/>
            <a:ext cx="3148224" cy="48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gd4036f85e2_0_145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gd4036f85e2_0_145"/>
          <p:cNvSpPr/>
          <p:nvPr/>
        </p:nvSpPr>
        <p:spPr>
          <a:xfrm rot="-5400000">
            <a:off x="-1804275" y="2357500"/>
            <a:ext cx="48567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2n trimestre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d4036f85e2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3238" y="293384"/>
            <a:ext cx="1409964" cy="246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d4036f85e2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475" y="425900"/>
            <a:ext cx="4112725" cy="376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d4036f85e2_0_145"/>
          <p:cNvPicPr preferRelativeResize="0"/>
          <p:nvPr/>
        </p:nvPicPr>
        <p:blipFill rotWithShape="1">
          <a:blip r:embed="rId3">
            <a:alphaModFix/>
          </a:blip>
          <a:srcRect b="9883" l="13668" r="11148" t="6852"/>
          <a:stretch/>
        </p:blipFill>
        <p:spPr>
          <a:xfrm>
            <a:off x="5570600" y="118050"/>
            <a:ext cx="3371049" cy="461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Google Shape;308;gd4036f85e2_0_155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9" name="Google Shape;309;gd4036f85e2_0_155"/>
          <p:cNvSpPr/>
          <p:nvPr/>
        </p:nvSpPr>
        <p:spPr>
          <a:xfrm rot="-5400000">
            <a:off x="-1804275" y="2357500"/>
            <a:ext cx="48567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2n trimestre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d4036f85e2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101" y="2199401"/>
            <a:ext cx="2031350" cy="274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d4036f85e2_0_155"/>
          <p:cNvPicPr preferRelativeResize="0"/>
          <p:nvPr/>
        </p:nvPicPr>
        <p:blipFill rotWithShape="1">
          <a:blip r:embed="rId4">
            <a:alphaModFix/>
          </a:blip>
          <a:srcRect b="15500" l="0" r="0" t="12197"/>
          <a:stretch/>
        </p:blipFill>
        <p:spPr>
          <a:xfrm>
            <a:off x="2318850" y="74075"/>
            <a:ext cx="3965752" cy="21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d4036f85e2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7913" y="2199398"/>
            <a:ext cx="2031374" cy="287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d4036f85e2_0_1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4350" y="641450"/>
            <a:ext cx="2277675" cy="32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gd4036f85e2_0_166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ràfic de respostes de Formularis. Títol de la pregunta: VOTA!. Nombre de respostes: 351 respostes." id="319" name="Google Shape;319;gd4036f85e2_0_166"/>
          <p:cNvPicPr preferRelativeResize="0"/>
          <p:nvPr/>
        </p:nvPicPr>
        <p:blipFill rotWithShape="1">
          <a:blip r:embed="rId3">
            <a:alphaModFix/>
          </a:blip>
          <a:srcRect b="0" l="-2004" r="49672" t="5669"/>
          <a:stretch/>
        </p:blipFill>
        <p:spPr>
          <a:xfrm>
            <a:off x="851000" y="155537"/>
            <a:ext cx="7172150" cy="48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421e4adb6_2_14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d421e4adb6_2_14"/>
          <p:cNvSpPr txBox="1"/>
          <p:nvPr/>
        </p:nvSpPr>
        <p:spPr>
          <a:xfrm>
            <a:off x="691200" y="461975"/>
            <a:ext cx="7761600" cy="3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9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2- Òrgans dinamitzadors dins del centre:</a:t>
            </a:r>
            <a:endParaRPr b="1" i="0" sz="19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9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 directiu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  (Comissió d’Igualtat i Convivència) </a:t>
            </a:r>
            <a:endParaRPr sz="16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Comissió CIC mixta (professorat i alumnat)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TEI  (Tutoria Entre Iguals)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Comissió de convivència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ca-ES" sz="1600"/>
              <a:t>Aula CIL.</a:t>
            </a:r>
            <a:endParaRPr sz="16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ca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Departament d’Orientació</a:t>
            </a:r>
            <a:r>
              <a:rPr lang="ca-ES" sz="1600"/>
              <a:t>.</a:t>
            </a:r>
            <a:endParaRPr sz="16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-ES" sz="1600"/>
              <a:t>Comissió de sostenibilitat.</a:t>
            </a:r>
            <a:endParaRPr sz="1600"/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-ES" sz="1600"/>
              <a:t>Professorat </a:t>
            </a:r>
            <a:endParaRPr sz="16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d421e4adb6_2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4" name="Google Shape;324;gd4036f85e2_0_173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ràfic de respostes de Formularis. Títol de la pregunta: VOTA!. Nombre de respostes: 351 respostes." id="325" name="Google Shape;325;gd4036f85e2_0_173"/>
          <p:cNvPicPr preferRelativeResize="0"/>
          <p:nvPr/>
        </p:nvPicPr>
        <p:blipFill rotWithShape="1">
          <a:blip r:embed="rId3">
            <a:alphaModFix/>
          </a:blip>
          <a:srcRect b="0" l="59800" r="16777" t="23318"/>
          <a:stretch/>
        </p:blipFill>
        <p:spPr>
          <a:xfrm>
            <a:off x="337650" y="180963"/>
            <a:ext cx="19812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àfic de respostes de Formularis. Títol de la pregunta: VOTA!. Nombre de respostes: 351 respostes." id="326" name="Google Shape;326;gd4036f85e2_0_173"/>
          <p:cNvPicPr preferRelativeResize="0"/>
          <p:nvPr/>
        </p:nvPicPr>
        <p:blipFill rotWithShape="1">
          <a:blip r:embed="rId4">
            <a:alphaModFix/>
          </a:blip>
          <a:srcRect b="0" l="60298" r="13621" t="22455"/>
          <a:stretch/>
        </p:blipFill>
        <p:spPr>
          <a:xfrm>
            <a:off x="2534788" y="152400"/>
            <a:ext cx="2219325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àfic de respostes de Formularis. Títol de la pregunta: VOTA!. Nombre de respostes: 351 respostes." id="327" name="Google Shape;327;gd4036f85e2_0_173"/>
          <p:cNvPicPr preferRelativeResize="0"/>
          <p:nvPr/>
        </p:nvPicPr>
        <p:blipFill rotWithShape="1">
          <a:blip r:embed="rId5">
            <a:alphaModFix/>
          </a:blip>
          <a:srcRect b="0" l="60808" r="15281" t="19691"/>
          <a:stretch/>
        </p:blipFill>
        <p:spPr>
          <a:xfrm>
            <a:off x="4835150" y="2101838"/>
            <a:ext cx="19812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àfic de respostes de Formularis. Títol de la pregunta: VOTA!. Nombre de respostes: 351 respostes." id="328" name="Google Shape;328;gd4036f85e2_0_173"/>
          <p:cNvPicPr preferRelativeResize="0"/>
          <p:nvPr/>
        </p:nvPicPr>
        <p:blipFill rotWithShape="1">
          <a:blip r:embed="rId6">
            <a:alphaModFix/>
          </a:blip>
          <a:srcRect b="0" l="61107" r="15933" t="20716"/>
          <a:stretch/>
        </p:blipFill>
        <p:spPr>
          <a:xfrm>
            <a:off x="7052088" y="2016125"/>
            <a:ext cx="199072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d4036f85e2_0_173"/>
          <p:cNvSpPr/>
          <p:nvPr/>
        </p:nvSpPr>
        <p:spPr>
          <a:xfrm>
            <a:off x="617598" y="3446950"/>
            <a:ext cx="3025153" cy="10399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Arial"/>
              </a:rPr>
              <a:t>VOTA!</a:t>
            </a:r>
          </a:p>
        </p:txBody>
      </p:sp>
      <p:sp>
        <p:nvSpPr>
          <p:cNvPr id="330" name="Google Shape;330;gd4036f85e2_0_173"/>
          <p:cNvSpPr/>
          <p:nvPr/>
        </p:nvSpPr>
        <p:spPr>
          <a:xfrm>
            <a:off x="5373848" y="623575"/>
            <a:ext cx="3025153" cy="10399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1165A"/>
                </a:solidFill>
                <a:latin typeface="Arial"/>
              </a:rPr>
              <a:t>VOTA!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gd4036f85e2_0_185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" name="Google Shape;336;gd4036f85e2_0_185"/>
          <p:cNvSpPr/>
          <p:nvPr/>
        </p:nvSpPr>
        <p:spPr>
          <a:xfrm rot="-5400000">
            <a:off x="-1804275" y="2357500"/>
            <a:ext cx="48567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2n trimestre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d4036f85e2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225" y="90026"/>
            <a:ext cx="6722079" cy="498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gd4036f85e2_0_193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gd4036f85e2_0_193"/>
          <p:cNvSpPr/>
          <p:nvPr/>
        </p:nvSpPr>
        <p:spPr>
          <a:xfrm rot="-5400000">
            <a:off x="-1804275" y="2357500"/>
            <a:ext cx="48567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Activitats CIC 2n trimestre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d4036f85e2_0_193" title="VID-20210305-WA0003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7275" y="152400"/>
            <a:ext cx="3814325" cy="21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d4036f85e2_0_193" title="8 de març 2021.m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3125" y="2059600"/>
            <a:ext cx="3908666" cy="2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ge09789a712_0_0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ge09789a712_0_0"/>
          <p:cNvSpPr/>
          <p:nvPr/>
        </p:nvSpPr>
        <p:spPr>
          <a:xfrm>
            <a:off x="1214250" y="360725"/>
            <a:ext cx="67155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ca-ES" sz="2700">
                <a:solidFill>
                  <a:srgbClr val="FFFFFF"/>
                </a:solidFill>
              </a:rPr>
              <a:t>Difusió del projecte coeducacentres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e09789a712_0_0"/>
          <p:cNvSpPr txBox="1"/>
          <p:nvPr/>
        </p:nvSpPr>
        <p:spPr>
          <a:xfrm>
            <a:off x="564525" y="1223150"/>
            <a:ext cx="80394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/>
              <a:t>Jornada de portes obertes dies 28 i 29 de maig</a:t>
            </a:r>
            <a:endParaRPr sz="19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Per fer la difusió es van realitzar diferents accions: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-ES" u="sng">
                <a:solidFill>
                  <a:schemeClr val="hlink"/>
                </a:solidFill>
                <a:hlinkClick r:id="rId3"/>
              </a:rPr>
              <a:t>Enquesta d’avaluació  de la comissió CIC</a:t>
            </a:r>
            <a:r>
              <a:rPr lang="ca-ES"/>
              <a:t> per  a tot l’alumnat i professorat del centre i  famílies participants en el projecte.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-ES" u="sng">
                <a:solidFill>
                  <a:schemeClr val="hlink"/>
                </a:solidFill>
                <a:hlinkClick r:id="rId4"/>
              </a:rPr>
              <a:t>Difusió audiovisual de la tasca 4</a:t>
            </a:r>
            <a:r>
              <a:rPr lang="ca-ES"/>
              <a:t> a l’estand CIC.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-ES"/>
              <a:t>Difusió a les xarxes socials facebook, instagram i web del centre.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-ES"/>
              <a:t>Taller sobre teixir fils de suport per la igualtat i recolzament a les víctimes de violència contra les dones.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-ES"/>
              <a:t>Taller  sobre lettering coeducatiu.</a:t>
            </a:r>
            <a:endParaRPr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-ES"/>
              <a:t>Taller sobre  referents femenins en diferents disciplines amb un ‘memory’ fet amb xapes i targetes.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Google Shape;357;ge09789a712_0_8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ge09789a712_0_8"/>
          <p:cNvSpPr/>
          <p:nvPr/>
        </p:nvSpPr>
        <p:spPr>
          <a:xfrm>
            <a:off x="1214250" y="360725"/>
            <a:ext cx="6715500" cy="8025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ca-ES" sz="2700">
                <a:solidFill>
                  <a:srgbClr val="FFFFFF"/>
                </a:solidFill>
              </a:rPr>
              <a:t>Tallers realitzats en la jornada de portes obertes</a:t>
            </a:r>
            <a:r>
              <a:rPr b="1" lang="ca-ES" sz="2700">
                <a:solidFill>
                  <a:srgbClr val="FFFFFF"/>
                </a:solidFill>
              </a:rPr>
              <a:t> 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e09789a71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100" y="1907200"/>
            <a:ext cx="3522349" cy="261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e09789a71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550" y="1519225"/>
            <a:ext cx="3247351" cy="33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5" name="Google Shape;365;ge1a6519f15_0_4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ge1a6519f15_0_4"/>
          <p:cNvSpPr/>
          <p:nvPr/>
        </p:nvSpPr>
        <p:spPr>
          <a:xfrm>
            <a:off x="1214250" y="360725"/>
            <a:ext cx="6715500" cy="8025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ca-ES" sz="2700">
                <a:solidFill>
                  <a:srgbClr val="FFFFFF"/>
                </a:solidFill>
              </a:rPr>
              <a:t>Tallers realitzats en la jornada de portes obertes 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ge1a6519f1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25" y="1300938"/>
            <a:ext cx="3660127" cy="351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e1a6519f15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300" y="1315650"/>
            <a:ext cx="3816125" cy="34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3" name="Google Shape;373;ge09789a712_0_14"/>
          <p:cNvCxnSpPr/>
          <p:nvPr/>
        </p:nvCxnSpPr>
        <p:spPr>
          <a:xfrm flipH="1" rot="10800000">
            <a:off x="2318850" y="1444300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4" name="Google Shape;374;ge09789a712_0_14"/>
          <p:cNvSpPr/>
          <p:nvPr/>
        </p:nvSpPr>
        <p:spPr>
          <a:xfrm>
            <a:off x="1214250" y="360725"/>
            <a:ext cx="6715500" cy="573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ca-ES" sz="2700">
                <a:solidFill>
                  <a:srgbClr val="FFFFFF"/>
                </a:solidFill>
              </a:rPr>
              <a:t>Resultats de l’enquesta CIC</a:t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e09789a712_0_14"/>
          <p:cNvSpPr txBox="1"/>
          <p:nvPr/>
        </p:nvSpPr>
        <p:spPr>
          <a:xfrm>
            <a:off x="543625" y="1181325"/>
            <a:ext cx="80604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/>
              <a:t>Els resultats del formulari d’avaluació venen reflectits als següents </a:t>
            </a:r>
            <a:r>
              <a:rPr lang="ca-ES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gràfics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/>
              <a:t>Majoritàriament ha contestat alumnat i professorat del centre corresponent al sexe femení. 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/>
              <a:t>La majoria coneixia el projecte coeducacentres i un 60% aproximadament ha participat en ell.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/>
              <a:t>Respecte als òrgans que treballen per la coeducació dins del centre, la major part són coneguts per els participants en l’enquesta. 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/>
              <a:t>En les pràctiques coeducatives que més s’ha participat han sigut els agrupaments heterogenis, el treball per projectes i  la celebració d’efemèrides. 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500"/>
              <a:t>Majoritàriament,  les persones que han contestat el formulari valoren positivament el treball realitzat en tots els eixos que s’han treballat.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/>
          <p:nvPr/>
        </p:nvSpPr>
        <p:spPr>
          <a:xfrm>
            <a:off x="7634613" y="257688"/>
            <a:ext cx="1269999" cy="1270000"/>
          </a:xfrm>
          <a:prstGeom prst="ellipse">
            <a:avLst/>
          </a:prstGeom>
          <a:solidFill>
            <a:srgbClr val="C9E5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0"/>
          <p:cNvSpPr txBox="1"/>
          <p:nvPr>
            <p:ph type="title"/>
          </p:nvPr>
        </p:nvSpPr>
        <p:spPr>
          <a:xfrm>
            <a:off x="0" y="2674768"/>
            <a:ext cx="88209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a-ES" sz="2000">
                <a:latin typeface="Helvetica Neue"/>
                <a:ea typeface="Helvetica Neue"/>
                <a:cs typeface="Helvetica Neue"/>
                <a:sym typeface="Helvetica Neue"/>
              </a:rPr>
              <a:t>MOLTES GRÀCIES PER LA VOSTRA ATENCIÓ.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2" name="Google Shape;3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6775" y="488500"/>
            <a:ext cx="2264800" cy="21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920" y="37300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21e4adb6_4_7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d421e4adb6_4_7"/>
          <p:cNvSpPr txBox="1"/>
          <p:nvPr/>
        </p:nvSpPr>
        <p:spPr>
          <a:xfrm>
            <a:off x="691200" y="274675"/>
            <a:ext cx="7761600" cy="4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9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3- Pràctiques al centre que fomenten la igualtat, coeducació, diversitat e inclusió:</a:t>
            </a:r>
            <a:endParaRPr b="1" i="0" sz="19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Agrupaments heterogenis. </a:t>
            </a:r>
            <a:r>
              <a:rPr lang="ca-ES" sz="1500"/>
              <a:t>Treball per projectes: ABP. Aprenentatge cooperatiu.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ApS (Programa Aprenentatge Servei)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Mediació i tutories afectives.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ca-ES" sz="1500"/>
              <a:t>Disseny d’</a:t>
            </a: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activitats DUA per tractar la diversitat dins de l’aula.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Celebració de diferents efemèrides (25 N, 11 F, 8 M</a:t>
            </a:r>
            <a:r>
              <a:rPr lang="ca-ES" sz="1500"/>
              <a:t>arç,</a:t>
            </a: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Abril, 15</a:t>
            </a:r>
            <a:r>
              <a:rPr lang="ca-ES" sz="1500"/>
              <a:t>- 17-28 de maig)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Tutoria entre iguals</a:t>
            </a:r>
            <a:r>
              <a:rPr lang="ca-ES" sz="1500"/>
              <a:t> TEI.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Participació amb òrgans externs al centre</a:t>
            </a:r>
            <a:r>
              <a:rPr lang="ca-ES" sz="1500"/>
              <a:t> (</a:t>
            </a: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Ajuntament, ONG…)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Formació del professorat (coeducacentes, ABP, cooperatiu, patis coeducatius, mediació escolar, educació positiva, etc.)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ca-E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Suport per part del personal especialitzat (PT, AiLl) dintre de l’aula.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a-ES" sz="1500"/>
              <a:t>Tallers per a l’alumnat amb expertes externes.</a:t>
            </a:r>
            <a:endParaRPr sz="15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d421e4adb6_4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/>
          <p:nvPr/>
        </p:nvSpPr>
        <p:spPr>
          <a:xfrm>
            <a:off x="7785846" y="3901396"/>
            <a:ext cx="1115071" cy="1050579"/>
          </a:xfrm>
          <a:prstGeom prst="ellipse">
            <a:avLst/>
          </a:prstGeom>
          <a:solidFill>
            <a:srgbClr val="A15887">
              <a:alpha val="7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712450" y="1585775"/>
            <a:ext cx="818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a-E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 </a:t>
            </a:r>
            <a:r>
              <a:rPr b="1" i="0" lang="ca-ES" sz="19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Llistat d'accions coeducatives a desenvolupar pel centre motivades</a:t>
            </a:r>
            <a:r>
              <a:rPr b="1" lang="ca-ES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ca-ES" sz="19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per la participació en el programa COEDUCACENTRES. </a:t>
            </a:r>
            <a:endParaRPr b="1" i="0" sz="19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403b44ef2_0_6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1" name="Google Shape;141;gd403b44ef2_0_6"/>
          <p:cNvGraphicFramePr/>
          <p:nvPr/>
        </p:nvGraphicFramePr>
        <p:xfrm>
          <a:off x="952500" y="21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43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4326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I: CULTURA DE LA CURA I LA RESPONSABILITAT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106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500" u="none" cap="none" strike="noStrike"/>
                        <a:t>1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300" u="none" cap="none" strike="noStrike"/>
                        <a:t>Organitzar una activitat a l'aula consistent en l'adquisició d'una destresa d'autonomia de la cura d’acord a l'edat i nivell educatiu. Per exemple: preparar els entrepans de l'esmorzar o berenar, pelar la fruita per al desdejuni, aprendre a estendre la roba, a doblegar-la, etc. 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  <a:tr h="84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500" u="none" cap="none" strike="noStrike"/>
                        <a:t>2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300" u="none" cap="none" strike="noStrike"/>
                        <a:t>Participar en els tallers de coresponsabilitat familiar oferits per la regidoria d’Igualtat de l’Ajuntament de Borriana i dirigits a l’alumnat dels grups de 1r ESO.</a:t>
                      </a:r>
                      <a:endParaRPr sz="13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  <a:tr h="6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500" u="none" cap="none" strike="noStrike"/>
                        <a:t>3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300" u="none" cap="none" strike="noStrike"/>
                        <a:t>Organitzar un cinefòrum al trimestre que tracte esta temàtica (i si pot ser, aprofitar i tractar altres també). Per exemple: </a:t>
                      </a:r>
                      <a:r>
                        <a:rPr i="1" lang="ca-ES" sz="1300" u="none" cap="none" strike="noStrike"/>
                        <a:t>La boda de Rosa</a:t>
                      </a:r>
                      <a:r>
                        <a:rPr lang="ca-ES" sz="1300" u="none" cap="none" strike="noStrike"/>
                        <a:t>.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  <a:tr h="128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500" u="none" cap="none" strike="noStrike"/>
                        <a:t>4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a-ES" sz="1300" u="none" cap="none" strike="noStrike"/>
                        <a:t>Treballar un dia amb animals domèstics, o bé mitjançant el visionat de la pel.lícula </a:t>
                      </a:r>
                      <a:r>
                        <a:rPr i="1" lang="ca-ES" sz="1300" u="none" cap="none" strike="noStrike"/>
                        <a:t>La vida de marona</a:t>
                      </a:r>
                      <a:r>
                        <a:rPr lang="ca-ES" sz="1300" u="none" cap="none" strike="noStrike"/>
                        <a:t> per desenvolupar la compassió, la sensibilització amb els animals, responsabilitat en les tasques domèstiques i on l’alumnat pot identificar ben bé la violència que es trasllada als animals, ja que  pot costar més d’identificar-la en els seus propis progenitors.</a:t>
                      </a:r>
                      <a:endParaRPr sz="13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2" name="Google Shape;142;gd403b44ef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0800"/>
            <a:ext cx="203995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403b44ef2_0_12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gd403b44ef2_0_12"/>
          <p:cNvGraphicFramePr/>
          <p:nvPr/>
        </p:nvGraphicFramePr>
        <p:xfrm>
          <a:off x="952500" y="98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II: ÚS DEL LLENGUATGE I IMATGES INCLUSIVES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Revisió dels formularis i  documents  del  centre, així com la cartelleria, imatges, etc.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Revisió anual dels llibres de text, material didàctic i programacions mitjançant una fitxa de revisió del material.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Dotació a la biblioteca d’exemplars escrits per dones i revisar els llibres que hi ha.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Utilització de  la Webgrafia disponible en la pàgina del centre. Pestanya “Igualtat i convivència”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9" name="Google Shape;149;gd403b44ef2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403b44ef2_0_18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5" name="Google Shape;155;gd403b44ef2_0_18"/>
          <p:cNvGraphicFramePr/>
          <p:nvPr/>
        </p:nvGraphicFramePr>
        <p:xfrm>
          <a:off x="952500" y="98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III. ESPAIS COMUNS INCLUSIUS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Creació de diferents espais al pati destinats a jocs inclusius i supervisió per part del professorat d’aquests espais i jocs.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Nomenar cada espai del centre amb el nom d’una persona (dona) referent. Votació online i campanya per donar publicitat.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Bany inclusiu: senyalització i localització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56" name="Google Shape;156;gd403b44ef2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403b44ef2_0_24"/>
          <p:cNvSpPr/>
          <p:nvPr/>
        </p:nvSpPr>
        <p:spPr>
          <a:xfrm>
            <a:off x="7785846" y="3901396"/>
            <a:ext cx="1115100" cy="1050600"/>
          </a:xfrm>
          <a:prstGeom prst="ellipse">
            <a:avLst/>
          </a:prstGeom>
          <a:solidFill>
            <a:srgbClr val="A15887">
              <a:alpha val="7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gd403b44ef2_0_24"/>
          <p:cNvGraphicFramePr/>
          <p:nvPr/>
        </p:nvGraphicFramePr>
        <p:xfrm>
          <a:off x="952500" y="98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{D07A2FF9-DF55-4B77-97BE-D2C057B0B888}</a:tableStyleId>
              </a:tblPr>
              <a:tblGrid>
                <a:gridCol w="1087450"/>
                <a:gridCol w="64876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Prioritat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Acció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EIX IV: TRENCAR ESTEREOTIPS DE GÈNERE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500" u="none" cap="none" strike="noStrike"/>
                        <a:t>Activitats d’orientació acadèmica i professional lliure d’estereotips de gènere: visualització curts i reflexió, cerca i visibilització de referents femenins STEM, xerrades de companyes i companys que han trencat estereotips amb el Cicle Formatiu o Grau Universitari que han escollit, etc.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3" name="Google Shape;163;gd403b44ef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4570800"/>
            <a:ext cx="215465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ort Branding Guidelines by Slidesgo">
  <a:themeElements>
    <a:clrScheme name="Simple Light">
      <a:dk1>
        <a:srgbClr val="4B4B4B"/>
      </a:dk1>
      <a:lt1>
        <a:srgbClr val="FFFFFF"/>
      </a:lt1>
      <a:dk2>
        <a:srgbClr val="537686"/>
      </a:dk2>
      <a:lt2>
        <a:srgbClr val="E3E3E3"/>
      </a:lt2>
      <a:accent1>
        <a:srgbClr val="537686"/>
      </a:accent1>
      <a:accent2>
        <a:srgbClr val="B6C5CC"/>
      </a:accent2>
      <a:accent3>
        <a:srgbClr val="722D59"/>
      </a:accent3>
      <a:accent4>
        <a:srgbClr val="A15887"/>
      </a:accent4>
      <a:accent5>
        <a:srgbClr val="A7D5E9"/>
      </a:accent5>
      <a:accent6>
        <a:srgbClr val="D9DAD8"/>
      </a:accent6>
      <a:hlink>
        <a:srgbClr val="A158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2020-12-22T10:39:56Z</dcterms:created>
  <dc:creator>Microsoft Office User</dc:creator>
</cp:coreProperties>
</file>