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2" r:id="rId1"/>
  </p:sldMasterIdLst>
  <p:notesMasterIdLst>
    <p:notesMasterId r:id="rId20"/>
  </p:notesMasterIdLst>
  <p:handoutMasterIdLst>
    <p:handoutMasterId r:id="rId21"/>
  </p:handoutMasterIdLst>
  <p:sldIdLst>
    <p:sldId id="256" r:id="rId2"/>
    <p:sldId id="257" r:id="rId3"/>
    <p:sldId id="258" r:id="rId4"/>
    <p:sldId id="259" r:id="rId5"/>
    <p:sldId id="260" r:id="rId6"/>
    <p:sldId id="262" r:id="rId7"/>
    <p:sldId id="277" r:id="rId8"/>
    <p:sldId id="264" r:id="rId9"/>
    <p:sldId id="265" r:id="rId10"/>
    <p:sldId id="266" r:id="rId11"/>
    <p:sldId id="267" r:id="rId12"/>
    <p:sldId id="270" r:id="rId13"/>
    <p:sldId id="271" r:id="rId14"/>
    <p:sldId id="269" r:id="rId15"/>
    <p:sldId id="274" r:id="rId16"/>
    <p:sldId id="276" r:id="rId17"/>
    <p:sldId id="273" r:id="rId18"/>
    <p:sldId id="275" r:id="rId19"/>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C33B2-9ED3-24A1-4704-DB41D7373448}" v="2138" dt="2024-02-28T23:34:47.726"/>
    <p1510:client id="{073F379A-04DB-59AE-D7AA-27EF38D16A4E}" v="48" dt="2024-02-29T19:46:21.047"/>
    <p1510:client id="{2A4060D3-0B08-794F-3749-2E329DF68FBE}" v="79" dt="2024-03-01T10:04:53.774"/>
    <p1510:client id="{2D2418A0-413F-C297-8F45-61169CB24A86}" v="13" dt="2024-02-28T23:50:59.505"/>
    <p1510:client id="{760B9F1F-C229-11F7-C919-E4655FA5D880}" v="7" dt="2024-03-01T13:45:49.664"/>
    <p1510:client id="{804761B8-F5E1-E8A6-212F-DFCDC127A6DE}" v="135" dt="2024-02-29T20:35:01.112"/>
    <p1510:client id="{C9CB18F1-BB61-2F4B-76D7-8CA75F23B4C2}" v="5019" dt="2024-02-28T22:19:18.677"/>
    <p1510:client id="{F3508F25-DBCE-28CB-36A3-4639B9B01F54}" v="2147" dt="2024-02-29T19:30:18.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8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35BDE12-F2F1-4CA8-95B0-2A5AE29A5D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D15098E7-29D4-477D-BA8A-D2550862EC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5B5A75-3911-4408-98EE-A799A23A0406}" type="datetimeFigureOut">
              <a:rPr lang="es-ES" smtClean="0"/>
              <a:t>01/04/2025</a:t>
            </a:fld>
            <a:endParaRPr lang="es-ES"/>
          </a:p>
        </p:txBody>
      </p:sp>
      <p:sp>
        <p:nvSpPr>
          <p:cNvPr id="4" name="Marcador de pie de página 3">
            <a:extLst>
              <a:ext uri="{FF2B5EF4-FFF2-40B4-BE49-F238E27FC236}">
                <a16:creationId xmlns:a16="http://schemas.microsoft.com/office/drawing/2014/main" id="{D7864ED1-D8E4-48B9-A62C-052F4533FF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6BE4B7A3-78E3-4802-BBBC-DFDF06D0FD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38DD61-78AA-4DCC-A616-F62382B1BDC3}" type="slidenum">
              <a:rPr lang="es-ES" smtClean="0"/>
              <a:t>‹Nº›</a:t>
            </a:fld>
            <a:endParaRPr lang="es-ES"/>
          </a:p>
        </p:txBody>
      </p:sp>
    </p:spTree>
    <p:extLst>
      <p:ext uri="{BB962C8B-B14F-4D97-AF65-F5344CB8AC3E}">
        <p14:creationId xmlns:p14="http://schemas.microsoft.com/office/powerpoint/2010/main" val="17632794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5B06A-8433-4D53-BD31-95FF3A62A249}" type="datetimeFigureOut">
              <a:rPr lang="es-ES" noProof="0" smtClean="0"/>
              <a:t>01/04/2025</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C8C70-1304-47D7-B3D4-A7506A4ED48E}" type="slidenum">
              <a:rPr lang="es-ES" noProof="0" smtClean="0"/>
              <a:t>‹Nº›</a:t>
            </a:fld>
            <a:endParaRPr lang="es-ES" noProof="0"/>
          </a:p>
        </p:txBody>
      </p:sp>
    </p:spTree>
    <p:extLst>
      <p:ext uri="{BB962C8B-B14F-4D97-AF65-F5344CB8AC3E}">
        <p14:creationId xmlns:p14="http://schemas.microsoft.com/office/powerpoint/2010/main" val="2295797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2BC8C70-1304-47D7-B3D4-A7506A4ED48E}" type="slidenum">
              <a:rPr lang="es-ES" smtClean="0"/>
              <a:t>1</a:t>
            </a:fld>
            <a:endParaRPr lang="es-ES"/>
          </a:p>
        </p:txBody>
      </p:sp>
    </p:spTree>
    <p:extLst>
      <p:ext uri="{BB962C8B-B14F-4D97-AF65-F5344CB8AC3E}">
        <p14:creationId xmlns:p14="http://schemas.microsoft.com/office/powerpoint/2010/main" val="1290328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2BC8C70-1304-47D7-B3D4-A7506A4ED48E}" type="slidenum">
              <a:rPr lang="es-ES" smtClean="0"/>
              <a:t>11</a:t>
            </a:fld>
            <a:endParaRPr lang="es-ES"/>
          </a:p>
        </p:txBody>
      </p:sp>
    </p:spTree>
    <p:extLst>
      <p:ext uri="{BB962C8B-B14F-4D97-AF65-F5344CB8AC3E}">
        <p14:creationId xmlns:p14="http://schemas.microsoft.com/office/powerpoint/2010/main" val="3579521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2BC8C70-1304-47D7-B3D4-A7506A4ED48E}" type="slidenum">
              <a:rPr lang="es-ES" smtClean="0"/>
              <a:t>12</a:t>
            </a:fld>
            <a:endParaRPr lang="es-ES"/>
          </a:p>
        </p:txBody>
      </p:sp>
    </p:spTree>
    <p:extLst>
      <p:ext uri="{BB962C8B-B14F-4D97-AF65-F5344CB8AC3E}">
        <p14:creationId xmlns:p14="http://schemas.microsoft.com/office/powerpoint/2010/main" val="2896779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2BC8C70-1304-47D7-B3D4-A7506A4ED48E}" type="slidenum">
              <a:rPr lang="es-ES" smtClean="0"/>
              <a:t>13</a:t>
            </a:fld>
            <a:endParaRPr lang="es-ES"/>
          </a:p>
        </p:txBody>
      </p:sp>
    </p:spTree>
    <p:extLst>
      <p:ext uri="{BB962C8B-B14F-4D97-AF65-F5344CB8AC3E}">
        <p14:creationId xmlns:p14="http://schemas.microsoft.com/office/powerpoint/2010/main" val="2831413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2BC8C70-1304-47D7-B3D4-A7506A4ED48E}" type="slidenum">
              <a:rPr lang="es-ES" smtClean="0"/>
              <a:t>14</a:t>
            </a:fld>
            <a:endParaRPr lang="es-ES"/>
          </a:p>
        </p:txBody>
      </p:sp>
    </p:spTree>
    <p:extLst>
      <p:ext uri="{BB962C8B-B14F-4D97-AF65-F5344CB8AC3E}">
        <p14:creationId xmlns:p14="http://schemas.microsoft.com/office/powerpoint/2010/main" val="799115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2BC8C70-1304-47D7-B3D4-A7506A4ED48E}" type="slidenum">
              <a:rPr lang="es-ES" smtClean="0"/>
              <a:t>15</a:t>
            </a:fld>
            <a:endParaRPr lang="es-ES"/>
          </a:p>
        </p:txBody>
      </p:sp>
    </p:spTree>
    <p:extLst>
      <p:ext uri="{BB962C8B-B14F-4D97-AF65-F5344CB8AC3E}">
        <p14:creationId xmlns:p14="http://schemas.microsoft.com/office/powerpoint/2010/main" val="346130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2BC8C70-1304-47D7-B3D4-A7506A4ED48E}" type="slidenum">
              <a:rPr lang="es-ES" smtClean="0"/>
              <a:t>16</a:t>
            </a:fld>
            <a:endParaRPr lang="es-ES"/>
          </a:p>
        </p:txBody>
      </p:sp>
    </p:spTree>
    <p:extLst>
      <p:ext uri="{BB962C8B-B14F-4D97-AF65-F5344CB8AC3E}">
        <p14:creationId xmlns:p14="http://schemas.microsoft.com/office/powerpoint/2010/main" val="119914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2BC8C70-1304-47D7-B3D4-A7506A4ED48E}" type="slidenum">
              <a:rPr lang="es-ES" smtClean="0"/>
              <a:t>17</a:t>
            </a:fld>
            <a:endParaRPr lang="es-ES"/>
          </a:p>
        </p:txBody>
      </p:sp>
    </p:spTree>
    <p:extLst>
      <p:ext uri="{BB962C8B-B14F-4D97-AF65-F5344CB8AC3E}">
        <p14:creationId xmlns:p14="http://schemas.microsoft.com/office/powerpoint/2010/main" val="2842048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2BC8C70-1304-47D7-B3D4-A7506A4ED48E}" type="slidenum">
              <a:rPr lang="es-ES" smtClean="0"/>
              <a:t>18</a:t>
            </a:fld>
            <a:endParaRPr lang="es-ES"/>
          </a:p>
        </p:txBody>
      </p:sp>
    </p:spTree>
    <p:extLst>
      <p:ext uri="{BB962C8B-B14F-4D97-AF65-F5344CB8AC3E}">
        <p14:creationId xmlns:p14="http://schemas.microsoft.com/office/powerpoint/2010/main" val="53433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2BC8C70-1304-47D7-B3D4-A7506A4ED48E}" type="slidenum">
              <a:rPr lang="es-ES" smtClean="0"/>
              <a:t>2</a:t>
            </a:fld>
            <a:endParaRPr lang="es-ES"/>
          </a:p>
        </p:txBody>
      </p:sp>
    </p:spTree>
    <p:extLst>
      <p:ext uri="{BB962C8B-B14F-4D97-AF65-F5344CB8AC3E}">
        <p14:creationId xmlns:p14="http://schemas.microsoft.com/office/powerpoint/2010/main" val="3121436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2BC8C70-1304-47D7-B3D4-A7506A4ED48E}" type="slidenum">
              <a:rPr lang="es-ES" smtClean="0"/>
              <a:t>3</a:t>
            </a:fld>
            <a:endParaRPr lang="es-ES"/>
          </a:p>
        </p:txBody>
      </p:sp>
    </p:spTree>
    <p:extLst>
      <p:ext uri="{BB962C8B-B14F-4D97-AF65-F5344CB8AC3E}">
        <p14:creationId xmlns:p14="http://schemas.microsoft.com/office/powerpoint/2010/main" val="422938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2BC8C70-1304-47D7-B3D4-A7506A4ED48E}" type="slidenum">
              <a:rPr lang="es-ES" smtClean="0"/>
              <a:t>4</a:t>
            </a:fld>
            <a:endParaRPr lang="es-ES"/>
          </a:p>
        </p:txBody>
      </p:sp>
    </p:spTree>
    <p:extLst>
      <p:ext uri="{BB962C8B-B14F-4D97-AF65-F5344CB8AC3E}">
        <p14:creationId xmlns:p14="http://schemas.microsoft.com/office/powerpoint/2010/main" val="221633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2BC8C70-1304-47D7-B3D4-A7506A4ED48E}" type="slidenum">
              <a:rPr lang="es-ES" smtClean="0"/>
              <a:t>5</a:t>
            </a:fld>
            <a:endParaRPr lang="es-ES"/>
          </a:p>
        </p:txBody>
      </p:sp>
    </p:spTree>
    <p:extLst>
      <p:ext uri="{BB962C8B-B14F-4D97-AF65-F5344CB8AC3E}">
        <p14:creationId xmlns:p14="http://schemas.microsoft.com/office/powerpoint/2010/main" val="715148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2BC8C70-1304-47D7-B3D4-A7506A4ED48E}" type="slidenum">
              <a:rPr lang="es-ES" smtClean="0"/>
              <a:t>6</a:t>
            </a:fld>
            <a:endParaRPr lang="es-ES"/>
          </a:p>
        </p:txBody>
      </p:sp>
    </p:spTree>
    <p:extLst>
      <p:ext uri="{BB962C8B-B14F-4D97-AF65-F5344CB8AC3E}">
        <p14:creationId xmlns:p14="http://schemas.microsoft.com/office/powerpoint/2010/main" val="1684346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2BC8C70-1304-47D7-B3D4-A7506A4ED48E}" type="slidenum">
              <a:rPr lang="es-ES" smtClean="0"/>
              <a:t>8</a:t>
            </a:fld>
            <a:endParaRPr lang="es-ES"/>
          </a:p>
        </p:txBody>
      </p:sp>
    </p:spTree>
    <p:extLst>
      <p:ext uri="{BB962C8B-B14F-4D97-AF65-F5344CB8AC3E}">
        <p14:creationId xmlns:p14="http://schemas.microsoft.com/office/powerpoint/2010/main" val="3383390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2BC8C70-1304-47D7-B3D4-A7506A4ED48E}" type="slidenum">
              <a:rPr lang="es-ES" smtClean="0"/>
              <a:t>9</a:t>
            </a:fld>
            <a:endParaRPr lang="es-ES"/>
          </a:p>
        </p:txBody>
      </p:sp>
    </p:spTree>
    <p:extLst>
      <p:ext uri="{BB962C8B-B14F-4D97-AF65-F5344CB8AC3E}">
        <p14:creationId xmlns:p14="http://schemas.microsoft.com/office/powerpoint/2010/main" val="2458458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2BC8C70-1304-47D7-B3D4-A7506A4ED48E}" type="slidenum">
              <a:rPr lang="es-ES" smtClean="0"/>
              <a:t>10</a:t>
            </a:fld>
            <a:endParaRPr lang="es-ES"/>
          </a:p>
        </p:txBody>
      </p:sp>
    </p:spTree>
    <p:extLst>
      <p:ext uri="{BB962C8B-B14F-4D97-AF65-F5344CB8AC3E}">
        <p14:creationId xmlns:p14="http://schemas.microsoft.com/office/powerpoint/2010/main" val="446865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4/1/2025</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1237563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4/1/2025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2981736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4/1/2025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2233167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4/1/2025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1216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4/1/2025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18311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4/1/2025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6251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4/1/2025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1921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4/1/2025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79586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4/1/2025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2867877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4/1/2025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9907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4/1/2025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01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4/1/2025</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‹Nº›</a:t>
            </a:fld>
            <a:endParaRPr lang="en-US"/>
          </a:p>
        </p:txBody>
      </p:sp>
    </p:spTree>
    <p:extLst>
      <p:ext uri="{BB962C8B-B14F-4D97-AF65-F5344CB8AC3E}">
        <p14:creationId xmlns:p14="http://schemas.microsoft.com/office/powerpoint/2010/main" val="298236289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71" r:id="rId6"/>
    <p:sldLayoutId id="2147483876" r:id="rId7"/>
    <p:sldLayoutId id="2147483872" r:id="rId8"/>
    <p:sldLayoutId id="2147483873" r:id="rId9"/>
    <p:sldLayoutId id="2147483874" r:id="rId10"/>
    <p:sldLayoutId id="2147483875"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7">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uzles en figuras de plástico">
            <a:extLst>
              <a:ext uri="{FF2B5EF4-FFF2-40B4-BE49-F238E27FC236}">
                <a16:creationId xmlns:a16="http://schemas.microsoft.com/office/drawing/2014/main" id="{47C51675-21BF-AFA5-96E3-11BE09173A56}"/>
              </a:ext>
            </a:extLst>
          </p:cNvPr>
          <p:cNvPicPr>
            <a:picLocks noChangeAspect="1"/>
          </p:cNvPicPr>
          <p:nvPr/>
        </p:nvPicPr>
        <p:blipFill rotWithShape="1">
          <a:blip r:embed="rId3">
            <a:alphaModFix amt="50000"/>
          </a:blip>
          <a:srcRect t="5314" r="-1" b="13437"/>
          <a:stretch/>
        </p:blipFill>
        <p:spPr>
          <a:xfrm>
            <a:off x="20" y="10"/>
            <a:ext cx="12188932" cy="6856614"/>
          </a:xfrm>
          <a:prstGeom prst="rect">
            <a:avLst/>
          </a:prstGeom>
        </p:spPr>
      </p:pic>
      <p:sp>
        <p:nvSpPr>
          <p:cNvPr id="2" name="Título 1"/>
          <p:cNvSpPr>
            <a:spLocks noGrp="1"/>
          </p:cNvSpPr>
          <p:nvPr>
            <p:ph type="ctrTitle"/>
          </p:nvPr>
        </p:nvSpPr>
        <p:spPr>
          <a:xfrm>
            <a:off x="1524000" y="1122363"/>
            <a:ext cx="9144000" cy="3063240"/>
          </a:xfrm>
        </p:spPr>
        <p:txBody>
          <a:bodyPr rtlCol="0">
            <a:normAutofit/>
          </a:bodyPr>
          <a:lstStyle/>
          <a:p>
            <a:pPr algn="ctr"/>
            <a:r>
              <a:rPr lang="es-ES"/>
              <a:t>Plurilingüisme a l'escola:</a:t>
            </a:r>
            <a:br>
              <a:rPr lang="es-ES"/>
            </a:br>
            <a:r>
              <a:rPr lang="es-ES"/>
              <a:t>infants i educació</a:t>
            </a:r>
          </a:p>
        </p:txBody>
      </p:sp>
      <p:sp>
        <p:nvSpPr>
          <p:cNvPr id="3" name="Subtítulo 2"/>
          <p:cNvSpPr>
            <a:spLocks noGrp="1"/>
          </p:cNvSpPr>
          <p:nvPr>
            <p:ph type="subTitle" idx="1"/>
          </p:nvPr>
        </p:nvSpPr>
        <p:spPr>
          <a:xfrm>
            <a:off x="1524000" y="4599432"/>
            <a:ext cx="9144000" cy="1225296"/>
          </a:xfrm>
        </p:spPr>
        <p:txBody>
          <a:bodyPr vert="horz" lIns="91440" tIns="45720" rIns="91440" bIns="45720" rtlCol="0" anchor="t">
            <a:normAutofit lnSpcReduction="10000"/>
          </a:bodyPr>
          <a:lstStyle/>
          <a:p>
            <a:pPr algn="ctr"/>
            <a:r>
              <a:rPr lang="es-ES" sz="3200"/>
              <a:t>Yolanda Rodríguez García</a:t>
            </a:r>
          </a:p>
          <a:p>
            <a:pPr algn="ctr"/>
            <a:r>
              <a:rPr lang="es-ES" sz="3200"/>
              <a:t>CEIP ENRIC VALOR - ALACANT</a:t>
            </a:r>
          </a:p>
        </p:txBody>
      </p:sp>
      <p:sp>
        <p:nvSpPr>
          <p:cNvPr id="32"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1976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3930128" y="521466"/>
            <a:ext cx="8128020" cy="6550028"/>
          </a:xfrm>
        </p:spPr>
        <p:txBody>
          <a:bodyPr vert="horz" lIns="91440" tIns="45720" rIns="91440" bIns="45720" rtlCol="0" anchor="b">
            <a:normAutofit fontScale="90000"/>
          </a:bodyPr>
          <a:lstStyle/>
          <a:p>
            <a:pPr algn="ctr">
              <a:lnSpc>
                <a:spcPct val="90000"/>
              </a:lnSpc>
            </a:pPr>
            <a:br>
              <a:rPr lang="es-ES" sz="3200" b="1">
                <a:latin typeface="Aptos"/>
              </a:rPr>
            </a:br>
            <a:r>
              <a:rPr lang="es-ES" sz="2400" b="1">
                <a:highlight>
                  <a:srgbClr val="FF00FF"/>
                </a:highlight>
                <a:latin typeface="Aptos"/>
              </a:rPr>
              <a:t>ABRIL DE 2018</a:t>
            </a:r>
            <a:br>
              <a:rPr lang="es-ES" sz="2400" b="1">
                <a:latin typeface="Aptos"/>
              </a:rPr>
            </a:br>
            <a:r>
              <a:rPr lang="es-ES" sz="2400" b="1">
                <a:highlight>
                  <a:srgbClr val="FF00FF"/>
                </a:highlight>
                <a:latin typeface="Aptos"/>
              </a:rPr>
              <a:t>La </a:t>
            </a:r>
            <a:r>
              <a:rPr lang="es-ES" sz="2400" b="1" err="1">
                <a:highlight>
                  <a:srgbClr val="FF00FF"/>
                </a:highlight>
                <a:latin typeface="Aptos"/>
              </a:rPr>
              <a:t>llei</a:t>
            </a:r>
            <a:r>
              <a:rPr lang="es-ES" sz="2400" b="1">
                <a:highlight>
                  <a:srgbClr val="FF00FF"/>
                </a:highlight>
                <a:latin typeface="Aptos"/>
              </a:rPr>
              <a:t> 4/2018 </a:t>
            </a:r>
            <a:r>
              <a:rPr lang="es-ES" sz="2400">
                <a:latin typeface="Aptos"/>
              </a:rPr>
              <a:t>de </a:t>
            </a:r>
            <a:r>
              <a:rPr lang="es-ES" sz="2400" err="1">
                <a:latin typeface="Aptos"/>
              </a:rPr>
              <a:t>plurilingüisme</a:t>
            </a:r>
            <a:r>
              <a:rPr lang="es-ES" sz="2400">
                <a:latin typeface="Aptos"/>
              </a:rPr>
              <a:t> regula i </a:t>
            </a:r>
            <a:r>
              <a:rPr lang="es-ES" sz="2400" err="1">
                <a:latin typeface="Aptos"/>
              </a:rPr>
              <a:t>promou</a:t>
            </a:r>
            <a:r>
              <a:rPr lang="es-ES" sz="2400">
                <a:latin typeface="Aptos"/>
              </a:rPr>
              <a:t> el </a:t>
            </a:r>
            <a:r>
              <a:rPr lang="es-ES" sz="2400" err="1">
                <a:latin typeface="Aptos"/>
              </a:rPr>
              <a:t>plurilingüisme</a:t>
            </a:r>
            <a:r>
              <a:rPr lang="es-ES" sz="2400">
                <a:latin typeface="Aptos"/>
              </a:rPr>
              <a:t> al sistema </a:t>
            </a:r>
            <a:r>
              <a:rPr lang="es-ES" sz="2400" err="1">
                <a:latin typeface="Aptos"/>
              </a:rPr>
              <a:t>educatiu</a:t>
            </a:r>
            <a:r>
              <a:rPr lang="es-ES" sz="2400">
                <a:latin typeface="Aptos"/>
              </a:rPr>
              <a:t> </a:t>
            </a:r>
            <a:r>
              <a:rPr lang="es-ES" sz="2400" err="1">
                <a:latin typeface="Aptos"/>
              </a:rPr>
              <a:t>valencià</a:t>
            </a:r>
            <a:br>
              <a:rPr lang="en-US" sz="2400"/>
            </a:br>
            <a:r>
              <a:rPr lang="es-ES" sz="2400">
                <a:latin typeface="Aptos"/>
              </a:rPr>
              <a:t>Determina que </a:t>
            </a:r>
            <a:r>
              <a:rPr lang="es-ES" sz="2400" err="1">
                <a:latin typeface="Aptos"/>
              </a:rPr>
              <a:t>tots</a:t>
            </a:r>
            <a:r>
              <a:rPr lang="es-ES" sz="2400">
                <a:latin typeface="Aptos"/>
              </a:rPr>
              <a:t> </a:t>
            </a:r>
            <a:r>
              <a:rPr lang="es-ES" sz="2400" err="1">
                <a:latin typeface="Aptos"/>
              </a:rPr>
              <a:t>els</a:t>
            </a:r>
            <a:r>
              <a:rPr lang="es-ES" sz="2400">
                <a:latin typeface="Aptos"/>
              </a:rPr>
              <a:t> centres </a:t>
            </a:r>
            <a:r>
              <a:rPr lang="es-ES" sz="2400" err="1">
                <a:latin typeface="Aptos"/>
              </a:rPr>
              <a:t>sostinguts</a:t>
            </a:r>
            <a:r>
              <a:rPr lang="es-ES" sz="2400">
                <a:latin typeface="Aptos"/>
              </a:rPr>
              <a:t> </a:t>
            </a:r>
            <a:r>
              <a:rPr lang="es-ES" sz="2400" err="1">
                <a:latin typeface="Aptos"/>
              </a:rPr>
              <a:t>amb</a:t>
            </a:r>
            <a:r>
              <a:rPr lang="es-ES" sz="2400">
                <a:latin typeface="Aptos"/>
              </a:rPr>
              <a:t> </a:t>
            </a:r>
            <a:r>
              <a:rPr lang="es-ES" sz="2400" err="1">
                <a:latin typeface="Aptos"/>
              </a:rPr>
              <a:t>sons</a:t>
            </a:r>
            <a:r>
              <a:rPr lang="es-ES" sz="2400">
                <a:latin typeface="Aptos"/>
              </a:rPr>
              <a:t> </a:t>
            </a:r>
            <a:r>
              <a:rPr lang="es-ES" sz="2400" err="1">
                <a:latin typeface="Aptos"/>
              </a:rPr>
              <a:t>públics</a:t>
            </a:r>
            <a:r>
              <a:rPr lang="es-ES" sz="2400">
                <a:latin typeface="Aptos"/>
              </a:rPr>
              <a:t> han </a:t>
            </a:r>
            <a:r>
              <a:rPr lang="es-ES" sz="2400" err="1">
                <a:latin typeface="Aptos"/>
              </a:rPr>
              <a:t>d'aplicar</a:t>
            </a:r>
            <a:r>
              <a:rPr lang="es-ES" sz="2400">
                <a:latin typeface="Aptos"/>
              </a:rPr>
              <a:t> </a:t>
            </a:r>
            <a:r>
              <a:rPr lang="es-ES" sz="2400" b="1">
                <a:latin typeface="Aptos"/>
              </a:rPr>
              <a:t>el Programa </a:t>
            </a:r>
            <a:r>
              <a:rPr lang="es-ES" sz="2400" b="1" err="1">
                <a:latin typeface="Aptos"/>
              </a:rPr>
              <a:t>d'Educació</a:t>
            </a:r>
            <a:r>
              <a:rPr lang="es-ES" sz="2400" b="1">
                <a:latin typeface="Aptos"/>
              </a:rPr>
              <a:t> Plurilingüe  i Intercultural  (PEPLI)</a:t>
            </a:r>
            <a:br>
              <a:rPr lang="es-ES" sz="2400" b="1">
                <a:latin typeface="Aptos"/>
              </a:rPr>
            </a:br>
            <a:r>
              <a:rPr lang="es-ES" sz="2400" err="1">
                <a:latin typeface="Aptos"/>
              </a:rPr>
              <a:t>Estableix</a:t>
            </a:r>
            <a:r>
              <a:rPr lang="es-ES" sz="2400">
                <a:latin typeface="Aptos"/>
              </a:rPr>
              <a:t> el </a:t>
            </a:r>
            <a:r>
              <a:rPr lang="es-ES" sz="2400" err="1">
                <a:latin typeface="Aptos"/>
              </a:rPr>
              <a:t>temps</a:t>
            </a:r>
            <a:r>
              <a:rPr lang="es-ES" sz="2400">
                <a:latin typeface="Aptos"/>
              </a:rPr>
              <a:t> </a:t>
            </a:r>
            <a:r>
              <a:rPr lang="es-ES" sz="2400" err="1">
                <a:latin typeface="Aptos"/>
              </a:rPr>
              <a:t>mínim</a:t>
            </a:r>
            <a:r>
              <a:rPr lang="es-ES" sz="2400">
                <a:latin typeface="Aptos"/>
              </a:rPr>
              <a:t> </a:t>
            </a:r>
            <a:r>
              <a:rPr lang="es-ES" sz="2400" err="1">
                <a:latin typeface="Aptos"/>
              </a:rPr>
              <a:t>destinat</a:t>
            </a:r>
            <a:r>
              <a:rPr lang="es-ES" sz="2400">
                <a:latin typeface="Aptos"/>
              </a:rPr>
              <a:t> </a:t>
            </a:r>
            <a:r>
              <a:rPr lang="es-ES" sz="2400" err="1">
                <a:latin typeface="Aptos"/>
              </a:rPr>
              <a:t>als</a:t>
            </a:r>
            <a:r>
              <a:rPr lang="es-ES" sz="2400">
                <a:latin typeface="Aptos"/>
              </a:rPr>
              <a:t> </a:t>
            </a:r>
            <a:r>
              <a:rPr lang="es-ES" sz="2400" err="1">
                <a:latin typeface="Aptos"/>
              </a:rPr>
              <a:t>continguts</a:t>
            </a:r>
            <a:r>
              <a:rPr lang="es-ES" sz="2400">
                <a:latin typeface="Aptos"/>
              </a:rPr>
              <a:t> </a:t>
            </a:r>
            <a:r>
              <a:rPr lang="es-ES" sz="2400" err="1">
                <a:latin typeface="Aptos"/>
              </a:rPr>
              <a:t>curriculars</a:t>
            </a:r>
            <a:r>
              <a:rPr lang="es-ES" sz="2400">
                <a:latin typeface="Aptos"/>
              </a:rPr>
              <a:t> a cada</a:t>
            </a:r>
            <a:r>
              <a:rPr lang="es-ES" sz="2400" b="1">
                <a:latin typeface="Aptos"/>
              </a:rPr>
              <a:t> </a:t>
            </a:r>
            <a:r>
              <a:rPr lang="es-ES" sz="2400" err="1">
                <a:latin typeface="Aptos"/>
              </a:rPr>
              <a:t>àrea</a:t>
            </a:r>
            <a:r>
              <a:rPr lang="es-ES" sz="2400">
                <a:latin typeface="Aptos"/>
              </a:rPr>
              <a:t> i ha de quedar </a:t>
            </a:r>
            <a:r>
              <a:rPr lang="es-ES" sz="2400" b="1" err="1">
                <a:latin typeface="Aptos"/>
              </a:rPr>
              <a:t>reflectit</a:t>
            </a:r>
            <a:r>
              <a:rPr lang="es-ES" sz="2400" b="1">
                <a:latin typeface="Aptos"/>
              </a:rPr>
              <a:t> al PLC del centre</a:t>
            </a:r>
            <a:br>
              <a:rPr lang="es-ES" sz="2400" b="1">
                <a:latin typeface="Aptos"/>
              </a:rPr>
            </a:br>
            <a:br>
              <a:rPr lang="es-ES" sz="2400">
                <a:latin typeface="Aptos"/>
              </a:rPr>
            </a:br>
            <a:br>
              <a:rPr lang="es-ES" sz="2400">
                <a:latin typeface="Aptos"/>
              </a:rPr>
            </a:br>
            <a:br>
              <a:rPr lang="es-ES" sz="2400">
                <a:latin typeface="Aptos"/>
              </a:rPr>
            </a:br>
            <a:r>
              <a:rPr lang="es-ES" sz="2400" b="1">
                <a:latin typeface="Aptos"/>
              </a:rPr>
              <a:t>PEPLI  CEIP ENRIC VALOR </a:t>
            </a:r>
            <a:br>
              <a:rPr lang="es-ES" sz="2400" b="1">
                <a:latin typeface="Aptos"/>
              </a:rPr>
            </a:br>
            <a:br>
              <a:rPr lang="es-ES" sz="2400" b="1">
                <a:latin typeface="Aptos"/>
              </a:rPr>
            </a:br>
            <a:r>
              <a:rPr lang="es-ES" sz="2400">
                <a:highlight>
                  <a:srgbClr val="FF00FF"/>
                </a:highlight>
                <a:latin typeface="Aptos"/>
              </a:rPr>
              <a:t>Infantil</a:t>
            </a:r>
            <a:r>
              <a:rPr lang="es-ES" sz="2400">
                <a:latin typeface="Aptos"/>
              </a:rPr>
              <a:t>: 90% </a:t>
            </a:r>
            <a:r>
              <a:rPr lang="es-ES" sz="2400" err="1">
                <a:latin typeface="Aptos"/>
              </a:rPr>
              <a:t>Valencià</a:t>
            </a:r>
            <a:r>
              <a:rPr lang="es-ES" sz="2400">
                <a:latin typeface="Aptos"/>
              </a:rPr>
              <a:t>  10% </a:t>
            </a:r>
            <a:r>
              <a:rPr lang="es-ES" sz="2400" err="1">
                <a:latin typeface="Aptos"/>
              </a:rPr>
              <a:t>Castellà</a:t>
            </a:r>
            <a:r>
              <a:rPr lang="es-ES" sz="2400">
                <a:latin typeface="Aptos"/>
              </a:rPr>
              <a:t> (experimental)</a:t>
            </a:r>
            <a:br>
              <a:rPr lang="es-ES" sz="2400">
                <a:latin typeface="Aptos"/>
              </a:rPr>
            </a:br>
            <a:br>
              <a:rPr lang="es-ES" sz="2400">
                <a:latin typeface="Aptos"/>
              </a:rPr>
            </a:br>
            <a:r>
              <a:rPr lang="es-ES" sz="2400" err="1">
                <a:highlight>
                  <a:srgbClr val="FF00FF"/>
                </a:highlight>
                <a:latin typeface="Aptos"/>
              </a:rPr>
              <a:t>Primària</a:t>
            </a:r>
            <a:r>
              <a:rPr lang="es-ES" sz="2400">
                <a:latin typeface="Aptos"/>
              </a:rPr>
              <a:t>: 51% </a:t>
            </a:r>
            <a:r>
              <a:rPr lang="es-ES" sz="2400" err="1">
                <a:latin typeface="Aptos"/>
              </a:rPr>
              <a:t>Valencià</a:t>
            </a:r>
            <a:r>
              <a:rPr lang="es-ES" sz="2400">
                <a:latin typeface="Aptos"/>
              </a:rPr>
              <a:t>  29% </a:t>
            </a:r>
            <a:r>
              <a:rPr lang="es-ES" sz="2400" err="1">
                <a:latin typeface="Aptos"/>
              </a:rPr>
              <a:t>Castellà</a:t>
            </a:r>
            <a:r>
              <a:rPr lang="es-ES" sz="2400">
                <a:latin typeface="Aptos"/>
              </a:rPr>
              <a:t>  22% </a:t>
            </a:r>
            <a:r>
              <a:rPr lang="es-ES" sz="2400" err="1">
                <a:latin typeface="Aptos"/>
              </a:rPr>
              <a:t>Anglés</a:t>
            </a:r>
            <a:r>
              <a:rPr lang="es-ES" sz="2400">
                <a:latin typeface="Aptos"/>
              </a:rPr>
              <a:t> </a:t>
            </a:r>
            <a:br>
              <a:rPr lang="es-ES" sz="2400" b="1">
                <a:latin typeface="Aptos"/>
              </a:rPr>
            </a:br>
            <a:br>
              <a:rPr lang="es-ES" sz="2400" b="1">
                <a:highlight>
                  <a:srgbClr val="FF00FF"/>
                </a:highlight>
                <a:latin typeface="Aptos"/>
              </a:rPr>
            </a:br>
            <a:endParaRPr lang="en-US"/>
          </a:p>
        </p:txBody>
      </p:sp>
      <p:sp>
        <p:nvSpPr>
          <p:cNvPr id="3" name="Subtítulo 2"/>
          <p:cNvSpPr>
            <a:spLocks noGrp="1"/>
          </p:cNvSpPr>
          <p:nvPr>
            <p:ph type="subTitle" idx="1"/>
          </p:nvPr>
        </p:nvSpPr>
        <p:spPr>
          <a:xfrm>
            <a:off x="7990515" y="6314337"/>
            <a:ext cx="4198634" cy="762541"/>
          </a:xfrm>
        </p:spPr>
        <p:txBody>
          <a:bodyPr vert="horz" lIns="91440" tIns="45720" rIns="91440" bIns="45720" rtlCol="0" anchor="t">
            <a:normAutofit/>
          </a:bodyPr>
          <a:lstStyle/>
          <a:p>
            <a:r>
              <a:rPr lang="es-ES" b="1"/>
              <a:t>SEGONA  PART: PLC-PNL AL CEIP ENRIC VALOR</a:t>
            </a:r>
          </a:p>
        </p:txBody>
      </p:sp>
      <p:pic>
        <p:nvPicPr>
          <p:cNvPr id="4" name="Picture 3" descr="Puzles en figuras de plástico">
            <a:extLst>
              <a:ext uri="{FF2B5EF4-FFF2-40B4-BE49-F238E27FC236}">
                <a16:creationId xmlns:a16="http://schemas.microsoft.com/office/drawing/2014/main" id="{47C51675-21BF-AFA5-96E3-11BE09173A56}"/>
              </a:ext>
            </a:extLst>
          </p:cNvPr>
          <p:cNvPicPr>
            <a:picLocks noChangeAspect="1"/>
          </p:cNvPicPr>
          <p:nvPr/>
        </p:nvPicPr>
        <p:blipFill rotWithShape="1">
          <a:blip r:embed="rId3"/>
          <a:srcRect l="7610" r="7608" b="-2"/>
          <a:stretch/>
        </p:blipFill>
        <p:spPr>
          <a:xfrm>
            <a:off x="360928" y="1668632"/>
            <a:ext cx="3884853" cy="3783544"/>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6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EEF525"/>
          </a:solidFill>
          <a:ln w="38100" cap="rnd">
            <a:solidFill>
              <a:srgbClr val="EEF52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7387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2754471" y="271256"/>
            <a:ext cx="9434304" cy="6532508"/>
          </a:xfrm>
        </p:spPr>
        <p:txBody>
          <a:bodyPr vert="horz" lIns="91440" tIns="45720" rIns="91440" bIns="45720" rtlCol="0" anchor="b">
            <a:normAutofit fontScale="90000"/>
          </a:bodyPr>
          <a:lstStyle/>
          <a:p>
            <a:pPr algn="ctr">
              <a:lnSpc>
                <a:spcPct val="90000"/>
              </a:lnSpc>
            </a:pPr>
            <a:br>
              <a:rPr lang="es-ES" sz="2400" b="1">
                <a:latin typeface="Aptos"/>
              </a:rPr>
            </a:br>
            <a:br>
              <a:rPr lang="es-ES" sz="2400" b="1">
                <a:highlight>
                  <a:srgbClr val="FF00FF"/>
                </a:highlight>
                <a:latin typeface="Aptos"/>
              </a:rPr>
            </a:br>
            <a:r>
              <a:rPr lang="en-US" sz="3200" b="1">
                <a:latin typeface="Aptos"/>
              </a:rPr>
              <a:t>PEPLI PER ÀREES CEIP ENRIC VALOR</a:t>
            </a:r>
            <a:br>
              <a:rPr lang="en-US" sz="3200" b="1">
                <a:latin typeface="Aptos"/>
              </a:rPr>
            </a:br>
            <a:br>
              <a:rPr lang="en-US" sz="3200" b="1">
                <a:latin typeface="Aptos"/>
              </a:rPr>
            </a:br>
            <a:r>
              <a:rPr lang="en-US" sz="2800" b="1">
                <a:latin typeface="Aptos"/>
              </a:rPr>
              <a:t>INFANTIL</a:t>
            </a:r>
            <a:br>
              <a:rPr lang="en-US" sz="2800" b="1">
                <a:latin typeface="Aptos"/>
              </a:rPr>
            </a:br>
            <a:r>
              <a:rPr lang="en-US" sz="2400">
                <a:highlight>
                  <a:srgbClr val="FF00FF"/>
                </a:highlight>
                <a:latin typeface="Aptos"/>
              </a:rPr>
              <a:t>Totes les </a:t>
            </a:r>
            <a:r>
              <a:rPr lang="en-US" sz="2400" err="1">
                <a:highlight>
                  <a:srgbClr val="FF00FF"/>
                </a:highlight>
                <a:latin typeface="Aptos"/>
              </a:rPr>
              <a:t>àrees</a:t>
            </a:r>
            <a:r>
              <a:rPr lang="en-US" sz="2400">
                <a:latin typeface="Aptos"/>
              </a:rPr>
              <a:t> </a:t>
            </a:r>
            <a:r>
              <a:rPr lang="en-US" sz="2400" err="1">
                <a:latin typeface="Aptos"/>
              </a:rPr>
              <a:t>i</a:t>
            </a:r>
            <a:r>
              <a:rPr lang="en-US" sz="2400">
                <a:latin typeface="Aptos"/>
              </a:rPr>
              <a:t> sessions </a:t>
            </a:r>
            <a:r>
              <a:rPr lang="en-US" sz="2400" err="1">
                <a:highlight>
                  <a:srgbClr val="FF00FF"/>
                </a:highlight>
                <a:latin typeface="Aptos"/>
              </a:rPr>
              <a:t>en</a:t>
            </a:r>
            <a:r>
              <a:rPr lang="en-US" sz="2400">
                <a:highlight>
                  <a:srgbClr val="FF00FF"/>
                </a:highlight>
                <a:latin typeface="Aptos"/>
              </a:rPr>
              <a:t> </a:t>
            </a:r>
            <a:r>
              <a:rPr lang="en-US" sz="2400" err="1">
                <a:highlight>
                  <a:srgbClr val="FF00FF"/>
                </a:highlight>
                <a:latin typeface="Aptos"/>
              </a:rPr>
              <a:t>valencià</a:t>
            </a:r>
            <a:r>
              <a:rPr lang="en-US" sz="2400">
                <a:highlight>
                  <a:srgbClr val="FF00FF"/>
                </a:highlight>
                <a:latin typeface="Aptos"/>
              </a:rPr>
              <a:t> </a:t>
            </a:r>
            <a:r>
              <a:rPr lang="en-US" sz="2400" err="1">
                <a:latin typeface="Aptos"/>
              </a:rPr>
              <a:t>i</a:t>
            </a:r>
            <a:r>
              <a:rPr lang="en-US" sz="2400">
                <a:latin typeface="Aptos"/>
              </a:rPr>
              <a:t> dos sessions </a:t>
            </a:r>
            <a:r>
              <a:rPr lang="en-US" sz="2400" err="1">
                <a:latin typeface="Aptos"/>
              </a:rPr>
              <a:t>setmanals</a:t>
            </a:r>
            <a:r>
              <a:rPr lang="en-US" sz="2400">
                <a:latin typeface="Aptos"/>
              </a:rPr>
              <a:t> </a:t>
            </a:r>
            <a:r>
              <a:rPr lang="en-US" sz="2400" err="1">
                <a:latin typeface="Aptos"/>
              </a:rPr>
              <a:t>vehiculades</a:t>
            </a:r>
            <a:r>
              <a:rPr lang="en-US" sz="2400">
                <a:latin typeface="Aptos"/>
              </a:rPr>
              <a:t> </a:t>
            </a:r>
            <a:r>
              <a:rPr lang="en-US" sz="2400" err="1">
                <a:latin typeface="Aptos"/>
              </a:rPr>
              <a:t>en</a:t>
            </a:r>
            <a:r>
              <a:rPr lang="en-US" sz="2400">
                <a:latin typeface="Aptos"/>
              </a:rPr>
              <a:t> </a:t>
            </a:r>
            <a:r>
              <a:rPr lang="en-US" sz="2400" err="1">
                <a:latin typeface="Aptos"/>
              </a:rPr>
              <a:t>anglés</a:t>
            </a:r>
            <a:br>
              <a:rPr lang="en-US" sz="2400">
                <a:latin typeface="Aptos"/>
              </a:rPr>
            </a:br>
            <a:br>
              <a:rPr lang="en-US" sz="2400">
                <a:latin typeface="Aptos"/>
              </a:rPr>
            </a:br>
            <a:r>
              <a:rPr lang="en-US" sz="2800" b="1">
                <a:latin typeface="Aptos"/>
              </a:rPr>
              <a:t>PRIMÀRIA</a:t>
            </a:r>
            <a:br>
              <a:rPr lang="en-US" sz="2400">
                <a:latin typeface="Aptos"/>
              </a:rPr>
            </a:br>
            <a:r>
              <a:rPr lang="en-US" sz="2400" err="1">
                <a:latin typeface="Aptos"/>
              </a:rPr>
              <a:t>Matemàtiques</a:t>
            </a:r>
            <a:r>
              <a:rPr lang="en-US" sz="2400">
                <a:latin typeface="Aptos"/>
              </a:rPr>
              <a:t>: 4s </a:t>
            </a:r>
            <a:r>
              <a:rPr lang="en-US" sz="2400" err="1">
                <a:latin typeface="Aptos"/>
              </a:rPr>
              <a:t>en</a:t>
            </a:r>
            <a:r>
              <a:rPr lang="en-US" sz="2400">
                <a:latin typeface="Aptos"/>
              </a:rPr>
              <a:t> </a:t>
            </a:r>
            <a:r>
              <a:rPr lang="en-US" sz="2400" err="1">
                <a:highlight>
                  <a:srgbClr val="FF00FF"/>
                </a:highlight>
                <a:latin typeface="Aptos"/>
              </a:rPr>
              <a:t>castellà</a:t>
            </a:r>
            <a:br>
              <a:rPr lang="en-US" sz="2400">
                <a:highlight>
                  <a:srgbClr val="FF00FF"/>
                </a:highlight>
                <a:latin typeface="Aptos"/>
              </a:rPr>
            </a:br>
            <a:r>
              <a:rPr lang="en-US" sz="2400" err="1">
                <a:latin typeface="Aptos"/>
              </a:rPr>
              <a:t>Castellà</a:t>
            </a:r>
            <a:r>
              <a:rPr lang="en-US" sz="2400">
                <a:latin typeface="Aptos"/>
              </a:rPr>
              <a:t>: 3s </a:t>
            </a:r>
            <a:r>
              <a:rPr lang="en-US" sz="2400" err="1">
                <a:latin typeface="Aptos"/>
              </a:rPr>
              <a:t>en</a:t>
            </a:r>
            <a:r>
              <a:rPr lang="en-US" sz="2400">
                <a:latin typeface="Aptos"/>
              </a:rPr>
              <a:t>   </a:t>
            </a:r>
            <a:r>
              <a:rPr lang="en-US" sz="2400" err="1">
                <a:highlight>
                  <a:srgbClr val="FF00FF"/>
                </a:highlight>
                <a:latin typeface="Aptos"/>
              </a:rPr>
              <a:t>castellà</a:t>
            </a:r>
            <a:br>
              <a:rPr lang="en-US" sz="2400">
                <a:highlight>
                  <a:srgbClr val="FF00FF"/>
                </a:highlight>
                <a:latin typeface="Aptos"/>
              </a:rPr>
            </a:br>
            <a:r>
              <a:rPr lang="en-US" sz="2400" err="1">
                <a:latin typeface="Aptos"/>
              </a:rPr>
              <a:t>Valencià</a:t>
            </a:r>
            <a:r>
              <a:rPr lang="en-US" sz="2400">
                <a:latin typeface="Aptos"/>
              </a:rPr>
              <a:t>: 3s </a:t>
            </a:r>
            <a:r>
              <a:rPr lang="en-US" sz="2400" err="1">
                <a:latin typeface="Aptos"/>
              </a:rPr>
              <a:t>en</a:t>
            </a:r>
            <a:r>
              <a:rPr lang="en-US" sz="2400">
                <a:latin typeface="Aptos"/>
              </a:rPr>
              <a:t> </a:t>
            </a:r>
            <a:r>
              <a:rPr lang="en-US" sz="2400" err="1">
                <a:highlight>
                  <a:srgbClr val="FF00FF"/>
                </a:highlight>
                <a:latin typeface="Aptos"/>
              </a:rPr>
              <a:t>valencià</a:t>
            </a:r>
            <a:br>
              <a:rPr lang="en-US" sz="2400">
                <a:highlight>
                  <a:srgbClr val="FF00FF"/>
                </a:highlight>
                <a:latin typeface="Aptos"/>
              </a:rPr>
            </a:br>
            <a:r>
              <a:rPr lang="en-US" sz="2400" err="1">
                <a:latin typeface="Aptos"/>
              </a:rPr>
              <a:t>Coneixement</a:t>
            </a:r>
            <a:r>
              <a:rPr lang="en-US" sz="2400">
                <a:latin typeface="Aptos"/>
              </a:rPr>
              <a:t> del </a:t>
            </a:r>
            <a:r>
              <a:rPr lang="en-US" sz="2400" err="1">
                <a:latin typeface="Aptos"/>
              </a:rPr>
              <a:t>medi</a:t>
            </a:r>
            <a:r>
              <a:rPr lang="en-US" sz="2400">
                <a:latin typeface="Aptos"/>
              </a:rPr>
              <a:t>: 3s</a:t>
            </a:r>
            <a:r>
              <a:rPr lang="en-US" sz="2400">
                <a:highlight>
                  <a:srgbClr val="00FFFF"/>
                </a:highlight>
                <a:latin typeface="Aptos"/>
              </a:rPr>
              <a:t> </a:t>
            </a:r>
            <a:r>
              <a:rPr lang="en-US" sz="2400" err="1">
                <a:highlight>
                  <a:srgbClr val="00FFFF"/>
                </a:highlight>
                <a:latin typeface="Aptos"/>
              </a:rPr>
              <a:t>en</a:t>
            </a:r>
            <a:r>
              <a:rPr lang="en-US" sz="2400">
                <a:highlight>
                  <a:srgbClr val="00FFFF"/>
                </a:highlight>
                <a:latin typeface="Aptos"/>
              </a:rPr>
              <a:t> </a:t>
            </a:r>
            <a:r>
              <a:rPr lang="en-US" sz="2400" err="1">
                <a:highlight>
                  <a:srgbClr val="00FFFF"/>
                </a:highlight>
                <a:latin typeface="Aptos"/>
              </a:rPr>
              <a:t>valencià</a:t>
            </a:r>
            <a:br>
              <a:rPr lang="en-US" sz="2400">
                <a:highlight>
                  <a:srgbClr val="00FFFF"/>
                </a:highlight>
                <a:latin typeface="Aptos"/>
              </a:rPr>
            </a:br>
            <a:r>
              <a:rPr lang="en-US" sz="2400">
                <a:latin typeface="Aptos"/>
              </a:rPr>
              <a:t>Música: 2s </a:t>
            </a:r>
            <a:r>
              <a:rPr lang="en-US" sz="2400" err="1">
                <a:latin typeface="Aptos"/>
              </a:rPr>
              <a:t>en</a:t>
            </a:r>
            <a:r>
              <a:rPr lang="en-US" sz="2400">
                <a:latin typeface="Aptos"/>
              </a:rPr>
              <a:t>  </a:t>
            </a:r>
            <a:r>
              <a:rPr lang="en-US" sz="2400" err="1">
                <a:highlight>
                  <a:srgbClr val="00FFFF"/>
                </a:highlight>
                <a:latin typeface="Aptos"/>
              </a:rPr>
              <a:t>valencià</a:t>
            </a:r>
            <a:br>
              <a:rPr lang="en-US" sz="2400">
                <a:highlight>
                  <a:srgbClr val="00FFFF"/>
                </a:highlight>
                <a:latin typeface="Aptos"/>
              </a:rPr>
            </a:br>
            <a:r>
              <a:rPr lang="en-US" sz="2400" err="1">
                <a:latin typeface="Aptos"/>
              </a:rPr>
              <a:t>Educació</a:t>
            </a:r>
            <a:r>
              <a:rPr lang="en-US" sz="2400">
                <a:latin typeface="Aptos"/>
              </a:rPr>
              <a:t> </a:t>
            </a:r>
            <a:r>
              <a:rPr lang="en-US" sz="2400" err="1">
                <a:latin typeface="Aptos"/>
              </a:rPr>
              <a:t>física</a:t>
            </a:r>
            <a:r>
              <a:rPr lang="en-US" sz="2400">
                <a:latin typeface="Aptos"/>
              </a:rPr>
              <a:t>: 3s </a:t>
            </a:r>
            <a:r>
              <a:rPr lang="en-US" sz="2400" err="1">
                <a:latin typeface="Aptos"/>
              </a:rPr>
              <a:t>en</a:t>
            </a:r>
            <a:r>
              <a:rPr lang="en-US" sz="2400">
                <a:latin typeface="Aptos"/>
              </a:rPr>
              <a:t> </a:t>
            </a:r>
            <a:r>
              <a:rPr lang="en-US" sz="2400" err="1">
                <a:highlight>
                  <a:srgbClr val="00FFFF"/>
                </a:highlight>
                <a:latin typeface="Aptos"/>
              </a:rPr>
              <a:t>valencià</a:t>
            </a:r>
            <a:br>
              <a:rPr lang="en-US" sz="2400">
                <a:highlight>
                  <a:srgbClr val="00FFFF"/>
                </a:highlight>
                <a:latin typeface="Aptos"/>
              </a:rPr>
            </a:br>
            <a:r>
              <a:rPr lang="en-US" sz="2400" err="1">
                <a:latin typeface="Aptos"/>
              </a:rPr>
              <a:t>Religió</a:t>
            </a:r>
            <a:r>
              <a:rPr lang="en-US" sz="2400">
                <a:latin typeface="Aptos"/>
              </a:rPr>
              <a:t> I </a:t>
            </a:r>
            <a:r>
              <a:rPr lang="en-US" sz="2400" err="1">
                <a:latin typeface="Aptos"/>
              </a:rPr>
              <a:t>valors</a:t>
            </a:r>
            <a:r>
              <a:rPr lang="en-US" sz="2400">
                <a:latin typeface="Aptos"/>
              </a:rPr>
              <a:t>: 2/3s </a:t>
            </a:r>
            <a:r>
              <a:rPr lang="en-US" sz="2400" err="1">
                <a:latin typeface="Aptos"/>
              </a:rPr>
              <a:t>en</a:t>
            </a:r>
            <a:r>
              <a:rPr lang="en-US" sz="2400">
                <a:latin typeface="Aptos"/>
              </a:rPr>
              <a:t>  </a:t>
            </a:r>
            <a:r>
              <a:rPr lang="en-US" sz="2400" err="1">
                <a:highlight>
                  <a:srgbClr val="00FFFF"/>
                </a:highlight>
                <a:latin typeface="Aptos"/>
              </a:rPr>
              <a:t>valencià</a:t>
            </a:r>
            <a:br>
              <a:rPr lang="en-US" sz="2400">
                <a:highlight>
                  <a:srgbClr val="00FFFF"/>
                </a:highlight>
                <a:latin typeface="Aptos"/>
              </a:rPr>
            </a:br>
            <a:r>
              <a:rPr lang="en-US" sz="2400">
                <a:latin typeface="Aptos"/>
              </a:rPr>
              <a:t>Pi: dos sessions </a:t>
            </a:r>
            <a:r>
              <a:rPr lang="en-US" sz="2400" err="1">
                <a:latin typeface="Aptos"/>
              </a:rPr>
              <a:t>en</a:t>
            </a:r>
            <a:r>
              <a:rPr lang="en-US" sz="2400">
                <a:latin typeface="Aptos"/>
              </a:rPr>
              <a:t> </a:t>
            </a:r>
            <a:r>
              <a:rPr lang="en-US" sz="2400" err="1">
                <a:highlight>
                  <a:srgbClr val="00FFFF"/>
                </a:highlight>
                <a:latin typeface="Aptos"/>
              </a:rPr>
              <a:t>valencià</a:t>
            </a:r>
            <a:r>
              <a:rPr lang="en-US" sz="2400">
                <a:latin typeface="Aptos"/>
              </a:rPr>
              <a:t> I </a:t>
            </a:r>
            <a:r>
              <a:rPr lang="en-US" sz="2400" err="1">
                <a:latin typeface="Aptos"/>
              </a:rPr>
              <a:t>una</a:t>
            </a:r>
            <a:r>
              <a:rPr lang="en-US" sz="2400">
                <a:latin typeface="Aptos"/>
              </a:rPr>
              <a:t> </a:t>
            </a:r>
            <a:r>
              <a:rPr lang="en-US" sz="2400" err="1">
                <a:latin typeface="Aptos"/>
              </a:rPr>
              <a:t>en</a:t>
            </a:r>
            <a:r>
              <a:rPr lang="en-US" sz="2400">
                <a:highlight>
                  <a:srgbClr val="FFFF00"/>
                </a:highlight>
                <a:latin typeface="Aptos"/>
              </a:rPr>
              <a:t> </a:t>
            </a:r>
            <a:r>
              <a:rPr lang="en-US" sz="2400" err="1">
                <a:highlight>
                  <a:srgbClr val="FFFF00"/>
                </a:highlight>
                <a:latin typeface="Aptos"/>
              </a:rPr>
              <a:t>anglés</a:t>
            </a:r>
            <a:br>
              <a:rPr lang="en-US">
                <a:highlight>
                  <a:srgbClr val="FFFF00"/>
                </a:highlight>
              </a:rPr>
            </a:br>
            <a:r>
              <a:rPr lang="en-US" sz="2400" err="1">
                <a:latin typeface="Aptos"/>
              </a:rPr>
              <a:t>Anglés</a:t>
            </a:r>
            <a:r>
              <a:rPr lang="en-US" sz="2400">
                <a:latin typeface="Aptos"/>
              </a:rPr>
              <a:t>: 4s  </a:t>
            </a:r>
            <a:r>
              <a:rPr lang="en-US" sz="2400" err="1">
                <a:latin typeface="Aptos"/>
              </a:rPr>
              <a:t>en</a:t>
            </a:r>
            <a:r>
              <a:rPr lang="en-US" sz="2400">
                <a:latin typeface="Aptos"/>
              </a:rPr>
              <a:t>  </a:t>
            </a:r>
            <a:r>
              <a:rPr lang="en-US" sz="2400" err="1">
                <a:highlight>
                  <a:srgbClr val="FFFF00"/>
                </a:highlight>
                <a:latin typeface="Aptos"/>
              </a:rPr>
              <a:t>anglés</a:t>
            </a:r>
            <a:br>
              <a:rPr lang="en-US" sz="2400">
                <a:highlight>
                  <a:srgbClr val="FFFF00"/>
                </a:highlight>
                <a:latin typeface="Aptos"/>
              </a:rPr>
            </a:br>
            <a:r>
              <a:rPr lang="en-US" sz="2400" err="1">
                <a:latin typeface="Aptos"/>
              </a:rPr>
              <a:t>Plàstica</a:t>
            </a:r>
            <a:r>
              <a:rPr lang="en-US" sz="2400">
                <a:latin typeface="Aptos"/>
              </a:rPr>
              <a:t>: 1s </a:t>
            </a:r>
            <a:r>
              <a:rPr lang="en-US" sz="2400" err="1">
                <a:latin typeface="Aptos"/>
              </a:rPr>
              <a:t>en</a:t>
            </a:r>
            <a:r>
              <a:rPr lang="en-US" sz="2400">
                <a:latin typeface="Aptos"/>
              </a:rPr>
              <a:t> </a:t>
            </a:r>
            <a:r>
              <a:rPr lang="en-US" sz="2400" err="1">
                <a:highlight>
                  <a:srgbClr val="FFFF00"/>
                </a:highlight>
                <a:latin typeface="Aptos"/>
              </a:rPr>
              <a:t>anglés</a:t>
            </a:r>
            <a:br>
              <a:rPr lang="en-US" sz="2400">
                <a:highlight>
                  <a:srgbClr val="FFFF00"/>
                </a:highlight>
                <a:latin typeface="Aptos"/>
              </a:rPr>
            </a:br>
            <a:br>
              <a:rPr lang="en-US" sz="2400">
                <a:highlight>
                  <a:srgbClr val="FFFF00"/>
                </a:highlight>
                <a:latin typeface="Aptos"/>
              </a:rPr>
            </a:br>
            <a:endParaRPr lang="en-US" sz="2400">
              <a:highlight>
                <a:srgbClr val="FFFF00"/>
              </a:highlight>
              <a:latin typeface="Aptos"/>
            </a:endParaRPr>
          </a:p>
        </p:txBody>
      </p:sp>
      <p:sp>
        <p:nvSpPr>
          <p:cNvPr id="3" name="Subtítulo 2"/>
          <p:cNvSpPr>
            <a:spLocks noGrp="1"/>
          </p:cNvSpPr>
          <p:nvPr>
            <p:ph type="subTitle" idx="1"/>
          </p:nvPr>
        </p:nvSpPr>
        <p:spPr>
          <a:xfrm>
            <a:off x="7990515" y="6314337"/>
            <a:ext cx="4198634" cy="762541"/>
          </a:xfrm>
        </p:spPr>
        <p:txBody>
          <a:bodyPr vert="horz" lIns="91440" tIns="45720" rIns="91440" bIns="45720" rtlCol="0" anchor="t">
            <a:normAutofit/>
          </a:bodyPr>
          <a:lstStyle/>
          <a:p>
            <a:r>
              <a:rPr lang="es-ES" b="1"/>
              <a:t>SEGONA  PART: PLC-PNL AL CEIP ENRIC VALOR</a:t>
            </a:r>
          </a:p>
        </p:txBody>
      </p:sp>
      <p:pic>
        <p:nvPicPr>
          <p:cNvPr id="4" name="Picture 3" descr="Puzles en figuras de plástico">
            <a:extLst>
              <a:ext uri="{FF2B5EF4-FFF2-40B4-BE49-F238E27FC236}">
                <a16:creationId xmlns:a16="http://schemas.microsoft.com/office/drawing/2014/main" id="{47C51675-21BF-AFA5-96E3-11BE09173A56}"/>
              </a:ext>
            </a:extLst>
          </p:cNvPr>
          <p:cNvPicPr>
            <a:picLocks noChangeAspect="1"/>
          </p:cNvPicPr>
          <p:nvPr/>
        </p:nvPicPr>
        <p:blipFill rotWithShape="1">
          <a:blip r:embed="rId3"/>
          <a:srcRect l="7610" r="7608" b="-2"/>
          <a:stretch/>
        </p:blipFill>
        <p:spPr>
          <a:xfrm>
            <a:off x="328744" y="2530969"/>
            <a:ext cx="3891164" cy="3662066"/>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6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EEF525"/>
          </a:solidFill>
          <a:ln w="38100" cap="rnd">
            <a:solidFill>
              <a:srgbClr val="EEF52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717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1687671" y="401885"/>
            <a:ext cx="11350191" cy="6456308"/>
          </a:xfrm>
        </p:spPr>
        <p:txBody>
          <a:bodyPr vert="horz" lIns="91440" tIns="45720" rIns="91440" bIns="45720" rtlCol="0" anchor="b">
            <a:normAutofit fontScale="90000"/>
          </a:bodyPr>
          <a:lstStyle/>
          <a:p>
            <a:pPr algn="ctr">
              <a:lnSpc>
                <a:spcPct val="90000"/>
              </a:lnSpc>
            </a:pPr>
            <a:br>
              <a:rPr lang="es-ES" sz="2400" b="1">
                <a:latin typeface="Aptos"/>
              </a:rPr>
            </a:br>
            <a:br>
              <a:rPr lang="es-ES" sz="3200">
                <a:highlight>
                  <a:srgbClr val="FF00FF"/>
                </a:highlight>
                <a:latin typeface="Aptos"/>
              </a:rPr>
            </a:br>
            <a:r>
              <a:rPr lang="en-US" sz="3200" b="1">
                <a:latin typeface="Aptos"/>
              </a:rPr>
              <a:t>COM HO </a:t>
            </a:r>
            <a:r>
              <a:rPr lang="en-US" sz="3200" b="1">
                <a:highlight>
                  <a:srgbClr val="FF00FF"/>
                </a:highlight>
                <a:latin typeface="Aptos"/>
              </a:rPr>
              <a:t>FEM</a:t>
            </a:r>
            <a:r>
              <a:rPr lang="en-US" sz="3200" b="1">
                <a:latin typeface="Aptos"/>
              </a:rPr>
              <a:t> AL NOTRE COL·LE?</a:t>
            </a:r>
            <a:br>
              <a:rPr lang="en-US" sz="3200" b="1">
                <a:latin typeface="Aptos"/>
              </a:rPr>
            </a:br>
            <a:r>
              <a:rPr lang="en-US" sz="2400" err="1">
                <a:latin typeface="Aptos"/>
              </a:rPr>
              <a:t>Mantenint</a:t>
            </a:r>
            <a:r>
              <a:rPr lang="en-US" sz="2400">
                <a:latin typeface="Aptos"/>
              </a:rPr>
              <a:t> </a:t>
            </a:r>
            <a:r>
              <a:rPr lang="en-US" sz="2400" err="1">
                <a:latin typeface="Aptos"/>
              </a:rPr>
              <a:t>els</a:t>
            </a:r>
            <a:r>
              <a:rPr lang="en-US" sz="2400">
                <a:latin typeface="Aptos"/>
              </a:rPr>
              <a:t> </a:t>
            </a:r>
            <a:r>
              <a:rPr lang="en-US" sz="2400" err="1">
                <a:latin typeface="Aptos"/>
              </a:rPr>
              <a:t>nostres</a:t>
            </a:r>
            <a:r>
              <a:rPr lang="en-US" sz="2400">
                <a:latin typeface="Aptos"/>
              </a:rPr>
              <a:t> </a:t>
            </a:r>
            <a:r>
              <a:rPr lang="en-US" sz="2400" err="1">
                <a:latin typeface="Aptos"/>
              </a:rPr>
              <a:t>senyals</a:t>
            </a:r>
            <a:r>
              <a:rPr lang="en-US" sz="2400">
                <a:latin typeface="Aptos"/>
              </a:rPr>
              <a:t> </a:t>
            </a:r>
            <a:r>
              <a:rPr lang="en-US" sz="2400" err="1">
                <a:latin typeface="Aptos"/>
              </a:rPr>
              <a:t>d'identitat</a:t>
            </a:r>
            <a:r>
              <a:rPr lang="en-US" sz="2400">
                <a:latin typeface="Aptos"/>
              </a:rPr>
              <a:t>:</a:t>
            </a:r>
            <a:br>
              <a:rPr lang="en-US" sz="2400">
                <a:latin typeface="Aptos"/>
              </a:rPr>
            </a:br>
            <a:br>
              <a:rPr lang="en-US" sz="2400">
                <a:latin typeface="Aptos"/>
              </a:rPr>
            </a:br>
            <a:r>
              <a:rPr lang="en-US" sz="2400">
                <a:latin typeface="Aptos"/>
              </a:rPr>
              <a:t>Concurs </a:t>
            </a:r>
            <a:r>
              <a:rPr lang="en-US" sz="2400" err="1">
                <a:latin typeface="Aptos"/>
              </a:rPr>
              <a:t>narrativa</a:t>
            </a:r>
            <a:r>
              <a:rPr lang="en-US" sz="2400">
                <a:latin typeface="Aptos"/>
              </a:rPr>
              <a:t> </a:t>
            </a:r>
            <a:r>
              <a:rPr lang="en-US" sz="2400" err="1">
                <a:latin typeface="Aptos"/>
              </a:rPr>
              <a:t>Contarella</a:t>
            </a:r>
            <a:br>
              <a:rPr lang="en-US" sz="2400">
                <a:latin typeface="Aptos"/>
              </a:rPr>
            </a:br>
            <a:r>
              <a:rPr lang="en-US" sz="2400">
                <a:latin typeface="Aptos"/>
              </a:rPr>
              <a:t>Concurs narrativa Sambori</a:t>
            </a:r>
            <a:br>
              <a:rPr lang="en-US" sz="2400">
                <a:latin typeface="Aptos"/>
              </a:rPr>
            </a:br>
            <a:r>
              <a:rPr lang="en-US" sz="2400" err="1">
                <a:latin typeface="Aptos"/>
              </a:rPr>
              <a:t>Trobades</a:t>
            </a:r>
            <a:r>
              <a:rPr lang="en-US" sz="2400">
                <a:latin typeface="Aptos"/>
              </a:rPr>
              <a:t> </a:t>
            </a:r>
            <a:r>
              <a:rPr lang="en-US" sz="2400" err="1">
                <a:latin typeface="Aptos"/>
              </a:rPr>
              <a:t>d'escoles</a:t>
            </a:r>
            <a:r>
              <a:rPr lang="en-US" sz="2400">
                <a:latin typeface="Aptos"/>
              </a:rPr>
              <a:t> </a:t>
            </a:r>
            <a:r>
              <a:rPr lang="en-US" sz="2400" err="1">
                <a:latin typeface="Aptos"/>
              </a:rPr>
              <a:t>valencianes</a:t>
            </a:r>
            <a:br>
              <a:rPr lang="en-US" sz="2400">
                <a:latin typeface="Aptos"/>
              </a:rPr>
            </a:br>
            <a:r>
              <a:rPr lang="en-US" sz="2400">
                <a:latin typeface="Aptos"/>
              </a:rPr>
              <a:t>Cinema a </a:t>
            </a:r>
            <a:r>
              <a:rPr lang="en-US" sz="2400" err="1">
                <a:latin typeface="Aptos"/>
              </a:rPr>
              <a:t>l'escola</a:t>
            </a:r>
            <a:br>
              <a:rPr lang="en-US" sz="2400">
                <a:latin typeface="Aptos"/>
              </a:rPr>
            </a:br>
            <a:r>
              <a:rPr lang="en-US" sz="2400" err="1">
                <a:latin typeface="Aptos"/>
              </a:rPr>
              <a:t>Cívica</a:t>
            </a:r>
            <a:r>
              <a:rPr lang="en-US" sz="2400">
                <a:latin typeface="Aptos"/>
              </a:rPr>
              <a:t>: </a:t>
            </a:r>
            <a:r>
              <a:rPr lang="en-US" sz="2400" err="1">
                <a:latin typeface="Aptos"/>
              </a:rPr>
              <a:t>assesorament</a:t>
            </a:r>
            <a:r>
              <a:rPr lang="en-US" sz="2400">
                <a:latin typeface="Aptos"/>
              </a:rPr>
              <a:t> I </a:t>
            </a:r>
            <a:r>
              <a:rPr lang="en-US" sz="2400" err="1">
                <a:latin typeface="Aptos"/>
              </a:rPr>
              <a:t>coordinació</a:t>
            </a:r>
            <a:br>
              <a:rPr lang="en-US" sz="2400">
                <a:latin typeface="Aptos"/>
              </a:rPr>
            </a:br>
            <a:r>
              <a:rPr lang="en-US" sz="2400">
                <a:latin typeface="Aptos"/>
              </a:rPr>
              <a:t>Assessoria </a:t>
            </a:r>
            <a:r>
              <a:rPr lang="en-US" sz="2400" err="1">
                <a:latin typeface="Aptos"/>
              </a:rPr>
              <a:t>lingüística</a:t>
            </a:r>
            <a:r>
              <a:rPr lang="en-US" sz="2400">
                <a:latin typeface="Aptos"/>
              </a:rPr>
              <a:t> al </a:t>
            </a:r>
            <a:r>
              <a:rPr lang="en-US" sz="2400" err="1">
                <a:latin typeface="Aptos"/>
              </a:rPr>
              <a:t>centre</a:t>
            </a:r>
            <a:br>
              <a:rPr lang="en-US" sz="2400">
                <a:latin typeface="Aptos"/>
              </a:rPr>
            </a:br>
            <a:r>
              <a:rPr lang="en-US" sz="2400" err="1">
                <a:latin typeface="Aptos"/>
              </a:rPr>
              <a:t>Contacontes</a:t>
            </a:r>
            <a:r>
              <a:rPr lang="en-US" sz="2400">
                <a:latin typeface="Aptos"/>
              </a:rPr>
              <a:t> I </a:t>
            </a:r>
            <a:r>
              <a:rPr lang="en-US" sz="2400" err="1">
                <a:latin typeface="Aptos"/>
              </a:rPr>
              <a:t>animacions</a:t>
            </a:r>
            <a:r>
              <a:rPr lang="en-US" sz="2400">
                <a:latin typeface="Aptos"/>
              </a:rPr>
              <a:t> </a:t>
            </a:r>
            <a:r>
              <a:rPr lang="en-US" sz="2400" err="1">
                <a:latin typeface="Aptos"/>
              </a:rPr>
              <a:t>lectores</a:t>
            </a:r>
            <a:br>
              <a:rPr lang="en-US" sz="2400">
                <a:latin typeface="Aptos"/>
              </a:rPr>
            </a:br>
            <a:r>
              <a:rPr lang="en-US" sz="2400" err="1">
                <a:latin typeface="Aptos"/>
              </a:rPr>
              <a:t>Revista</a:t>
            </a:r>
            <a:r>
              <a:rPr lang="en-US" sz="2400">
                <a:latin typeface="Aptos"/>
              </a:rPr>
              <a:t> escolar </a:t>
            </a:r>
            <a:br>
              <a:rPr lang="en-US" sz="2400">
                <a:latin typeface="Aptos"/>
              </a:rPr>
            </a:br>
            <a:r>
              <a:rPr lang="en-US" sz="2400">
                <a:latin typeface="Aptos"/>
              </a:rPr>
              <a:t>Portes </a:t>
            </a:r>
            <a:r>
              <a:rPr lang="en-US" sz="2400" err="1">
                <a:latin typeface="Aptos"/>
              </a:rPr>
              <a:t>obertes</a:t>
            </a:r>
            <a:r>
              <a:rPr lang="en-US" sz="2400">
                <a:latin typeface="Aptos"/>
              </a:rPr>
              <a:t>  </a:t>
            </a:r>
            <a:r>
              <a:rPr lang="en-US" sz="2400" err="1">
                <a:latin typeface="Aptos"/>
              </a:rPr>
              <a:t>centre</a:t>
            </a:r>
            <a:br>
              <a:rPr lang="en-US" sz="2400">
                <a:latin typeface="Aptos"/>
              </a:rPr>
            </a:br>
            <a:r>
              <a:rPr lang="en-US" sz="2400">
                <a:latin typeface="Aptos"/>
              </a:rPr>
              <a:t>Reunions </a:t>
            </a:r>
            <a:r>
              <a:rPr lang="en-US" sz="2400" err="1">
                <a:latin typeface="Aptos"/>
              </a:rPr>
              <a:t>inici</a:t>
            </a:r>
            <a:r>
              <a:rPr lang="en-US" sz="2400">
                <a:latin typeface="Aptos"/>
              </a:rPr>
              <a:t> de curs </a:t>
            </a:r>
            <a:br>
              <a:rPr lang="en-US" sz="2400">
                <a:latin typeface="Aptos"/>
              </a:rPr>
            </a:br>
            <a:br>
              <a:rPr lang="en-US" sz="2400">
                <a:latin typeface="Aptos"/>
              </a:rPr>
            </a:br>
            <a:r>
              <a:rPr lang="en-US" sz="2400" err="1">
                <a:highlight>
                  <a:srgbClr val="FF00FF"/>
                </a:highlight>
                <a:latin typeface="Aptos"/>
              </a:rPr>
              <a:t>Volem</a:t>
            </a:r>
            <a:r>
              <a:rPr lang="en-US" sz="2400">
                <a:highlight>
                  <a:srgbClr val="FF00FF"/>
                </a:highlight>
                <a:latin typeface="Aptos"/>
              </a:rPr>
              <a:t>  fer...</a:t>
            </a:r>
            <a:br>
              <a:rPr lang="en-US" sz="2400">
                <a:highlight>
                  <a:srgbClr val="FF00FF"/>
                </a:highlight>
                <a:latin typeface="Aptos"/>
              </a:rPr>
            </a:br>
            <a:r>
              <a:rPr lang="en-US" sz="2400" err="1">
                <a:latin typeface="Aptos"/>
              </a:rPr>
              <a:t>Programes</a:t>
            </a:r>
            <a:r>
              <a:rPr lang="en-US" sz="2400">
                <a:latin typeface="Aptos"/>
              </a:rPr>
              <a:t>: Escola </a:t>
            </a:r>
            <a:r>
              <a:rPr lang="en-US" sz="2400" err="1">
                <a:latin typeface="Aptos"/>
              </a:rPr>
              <a:t>dansa</a:t>
            </a:r>
            <a:r>
              <a:rPr lang="en-US" sz="2400">
                <a:latin typeface="Aptos"/>
              </a:rPr>
              <a:t>, </a:t>
            </a:r>
            <a:r>
              <a:rPr lang="en-US" sz="2400" err="1">
                <a:latin typeface="Aptos"/>
              </a:rPr>
              <a:t>canta</a:t>
            </a:r>
            <a:r>
              <a:rPr lang="en-US" sz="2400">
                <a:latin typeface="Aptos"/>
              </a:rPr>
              <a:t>, fa </a:t>
            </a:r>
            <a:r>
              <a:rPr lang="en-US" sz="2400" err="1">
                <a:latin typeface="Aptos"/>
              </a:rPr>
              <a:t>teatre</a:t>
            </a:r>
            <a:r>
              <a:rPr lang="en-US" sz="2400">
                <a:latin typeface="Aptos"/>
              </a:rPr>
              <a:t>, fa </a:t>
            </a:r>
            <a:r>
              <a:rPr lang="en-US" sz="2400" err="1">
                <a:latin typeface="Aptos"/>
              </a:rPr>
              <a:t>ràdio</a:t>
            </a:r>
            <a:r>
              <a:rPr lang="en-US" sz="2400">
                <a:latin typeface="Aptos"/>
              </a:rPr>
              <a:t>, </a:t>
            </a:r>
            <a:r>
              <a:rPr lang="en-US" sz="2400" err="1">
                <a:latin typeface="Aptos"/>
              </a:rPr>
              <a:t>rapsodes</a:t>
            </a:r>
            <a:r>
              <a:rPr lang="en-US" sz="2400">
                <a:latin typeface="Aptos"/>
              </a:rPr>
              <a:t>, fil, </a:t>
            </a:r>
            <a:r>
              <a:rPr lang="en-US" sz="2400" err="1">
                <a:latin typeface="Aptos"/>
              </a:rPr>
              <a:t>porfolio</a:t>
            </a:r>
            <a:r>
              <a:rPr lang="en-US" sz="2400">
                <a:latin typeface="Aptos"/>
              </a:rPr>
              <a:t>...</a:t>
            </a:r>
            <a:br>
              <a:rPr lang="en-US" sz="2400">
                <a:latin typeface="Aptos"/>
              </a:rPr>
            </a:br>
            <a:br>
              <a:rPr lang="en-US" sz="2400">
                <a:latin typeface="Aptos"/>
              </a:rPr>
            </a:br>
            <a:br>
              <a:rPr lang="en-US" sz="2400">
                <a:latin typeface="Aptos"/>
              </a:rPr>
            </a:br>
            <a:endParaRPr lang="en-US" sz="2400">
              <a:highlight>
                <a:srgbClr val="FFFF00"/>
              </a:highlight>
              <a:latin typeface="Aptos"/>
            </a:endParaRPr>
          </a:p>
        </p:txBody>
      </p:sp>
      <p:sp>
        <p:nvSpPr>
          <p:cNvPr id="3" name="Subtítulo 2"/>
          <p:cNvSpPr>
            <a:spLocks noGrp="1"/>
          </p:cNvSpPr>
          <p:nvPr>
            <p:ph type="subTitle" idx="1"/>
          </p:nvPr>
        </p:nvSpPr>
        <p:spPr>
          <a:xfrm>
            <a:off x="7990515" y="6314337"/>
            <a:ext cx="4198634" cy="762541"/>
          </a:xfrm>
        </p:spPr>
        <p:txBody>
          <a:bodyPr vert="horz" lIns="91440" tIns="45720" rIns="91440" bIns="45720" rtlCol="0" anchor="t">
            <a:normAutofit/>
          </a:bodyPr>
          <a:lstStyle/>
          <a:p>
            <a:r>
              <a:rPr lang="es-ES" b="1"/>
              <a:t>SEGONA  PART: PLC-PNL AL CEIP ENRIC VALOR</a:t>
            </a:r>
          </a:p>
        </p:txBody>
      </p:sp>
      <p:pic>
        <p:nvPicPr>
          <p:cNvPr id="4" name="Picture 3" descr="Puzles en figuras de plástico">
            <a:extLst>
              <a:ext uri="{FF2B5EF4-FFF2-40B4-BE49-F238E27FC236}">
                <a16:creationId xmlns:a16="http://schemas.microsoft.com/office/drawing/2014/main" id="{47C51675-21BF-AFA5-96E3-11BE09173A56}"/>
              </a:ext>
            </a:extLst>
          </p:cNvPr>
          <p:cNvPicPr>
            <a:picLocks noChangeAspect="1"/>
          </p:cNvPicPr>
          <p:nvPr/>
        </p:nvPicPr>
        <p:blipFill rotWithShape="1">
          <a:blip r:embed="rId3"/>
          <a:srcRect l="7610" r="7608" b="-2"/>
          <a:stretch/>
        </p:blipFill>
        <p:spPr>
          <a:xfrm>
            <a:off x="394059" y="1072285"/>
            <a:ext cx="4194070" cy="3960239"/>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6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EEF525"/>
          </a:solidFill>
          <a:ln w="38100" cap="rnd">
            <a:solidFill>
              <a:srgbClr val="EEF52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801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1579604" y="122170"/>
            <a:ext cx="10990803" cy="8894707"/>
          </a:xfrm>
        </p:spPr>
        <p:txBody>
          <a:bodyPr vert="horz" lIns="91440" tIns="45720" rIns="91440" bIns="45720" rtlCol="0" anchor="b">
            <a:normAutofit fontScale="90000"/>
          </a:bodyPr>
          <a:lstStyle/>
          <a:p>
            <a:pPr algn="ctr">
              <a:lnSpc>
                <a:spcPct val="150000"/>
              </a:lnSpc>
            </a:pPr>
            <a:br>
              <a:rPr lang="es-ES" sz="2400" b="1">
                <a:latin typeface="Aptos"/>
              </a:rPr>
            </a:br>
            <a:br>
              <a:rPr lang="es-ES" sz="3200">
                <a:highlight>
                  <a:srgbClr val="FF00FF"/>
                </a:highlight>
                <a:latin typeface="Aptos"/>
              </a:rPr>
            </a:br>
            <a:br>
              <a:rPr lang="en-US" sz="3200" b="1">
                <a:latin typeface="Aptos"/>
              </a:rPr>
            </a:br>
            <a:br>
              <a:rPr lang="en-US" sz="3200" b="1">
                <a:latin typeface="Aptos"/>
              </a:rPr>
            </a:br>
            <a:r>
              <a:rPr lang="en-US" sz="2400" b="1">
                <a:latin typeface="Aptos"/>
              </a:rPr>
              <a:t>ASPECTES ADMINISTRATIUS I VIES DE COMUNICACIÓ</a:t>
            </a:r>
            <a:br>
              <a:rPr lang="en-US" sz="2400" b="1">
                <a:latin typeface="Aptos"/>
              </a:rPr>
            </a:br>
            <a:r>
              <a:rPr lang="en-US" sz="2400">
                <a:latin typeface="Aptos"/>
              </a:rPr>
              <a:t>Totes les vies  de </a:t>
            </a:r>
            <a:r>
              <a:rPr lang="en-US" sz="2400" err="1">
                <a:latin typeface="Aptos"/>
              </a:rPr>
              <a:t>comunicació</a:t>
            </a:r>
            <a:r>
              <a:rPr lang="en-US" sz="2400">
                <a:latin typeface="Aptos"/>
              </a:rPr>
              <a:t> </a:t>
            </a:r>
            <a:r>
              <a:rPr lang="en-US" sz="2400" err="1">
                <a:latin typeface="Aptos"/>
              </a:rPr>
              <a:t>oficials</a:t>
            </a:r>
            <a:r>
              <a:rPr lang="en-US" sz="2400">
                <a:latin typeface="Aptos"/>
              </a:rPr>
              <a:t>:</a:t>
            </a:r>
            <a:r>
              <a:rPr lang="en-US" sz="2400">
                <a:highlight>
                  <a:srgbClr val="FF00FF"/>
                </a:highlight>
                <a:latin typeface="Aptos"/>
              </a:rPr>
              <a:t> </a:t>
            </a:r>
            <a:r>
              <a:rPr lang="en-US" sz="2400" err="1">
                <a:highlight>
                  <a:srgbClr val="FF00FF"/>
                </a:highlight>
                <a:latin typeface="Aptos"/>
              </a:rPr>
              <a:t>valencià</a:t>
            </a:r>
            <a:br>
              <a:rPr lang="en-US">
                <a:highlight>
                  <a:srgbClr val="FF00FF"/>
                </a:highlight>
              </a:rPr>
            </a:br>
            <a:r>
              <a:rPr lang="en-US" sz="2400">
                <a:latin typeface="Aptos"/>
              </a:rPr>
              <a:t>Circulars </a:t>
            </a:r>
            <a:r>
              <a:rPr lang="en-US" sz="2400" err="1">
                <a:latin typeface="Aptos"/>
              </a:rPr>
              <a:t>famílies</a:t>
            </a:r>
            <a:r>
              <a:rPr lang="en-US" sz="2400">
                <a:latin typeface="Aptos"/>
              </a:rPr>
              <a:t>: </a:t>
            </a:r>
            <a:r>
              <a:rPr lang="en-US" sz="2400" err="1">
                <a:highlight>
                  <a:srgbClr val="00FF00"/>
                </a:highlight>
                <a:latin typeface="Aptos"/>
              </a:rPr>
              <a:t>bilíngüe</a:t>
            </a:r>
            <a:br>
              <a:rPr lang="en-US" sz="2400">
                <a:highlight>
                  <a:srgbClr val="00FF00"/>
                </a:highlight>
                <a:latin typeface="Aptos"/>
              </a:rPr>
            </a:br>
            <a:r>
              <a:rPr lang="en-US" sz="2400" err="1">
                <a:latin typeface="Aptos"/>
              </a:rPr>
              <a:t>Documentació</a:t>
            </a:r>
            <a:r>
              <a:rPr lang="en-US" sz="2400">
                <a:latin typeface="Aptos"/>
              </a:rPr>
              <a:t> </a:t>
            </a:r>
            <a:r>
              <a:rPr lang="en-US" sz="2400" err="1">
                <a:latin typeface="Aptos"/>
              </a:rPr>
              <a:t>oficial</a:t>
            </a:r>
            <a:r>
              <a:rPr lang="en-US" sz="2400">
                <a:latin typeface="Aptos"/>
              </a:rPr>
              <a:t> de l' </a:t>
            </a:r>
            <a:r>
              <a:rPr lang="en-US" sz="2400" err="1">
                <a:latin typeface="Aptos"/>
              </a:rPr>
              <a:t>alumnat</a:t>
            </a:r>
            <a:r>
              <a:rPr lang="en-US" sz="2400">
                <a:latin typeface="Aptos"/>
              </a:rPr>
              <a:t>:</a:t>
            </a:r>
            <a:r>
              <a:rPr lang="en-US" sz="2400">
                <a:highlight>
                  <a:srgbClr val="FF00FF"/>
                </a:highlight>
                <a:latin typeface="Aptos"/>
              </a:rPr>
              <a:t> </a:t>
            </a:r>
            <a:r>
              <a:rPr lang="en-US" sz="2400" err="1">
                <a:highlight>
                  <a:srgbClr val="FF00FF"/>
                </a:highlight>
                <a:latin typeface="Aptos"/>
              </a:rPr>
              <a:t>valencià</a:t>
            </a:r>
            <a:br>
              <a:rPr lang="en-US" sz="2400">
                <a:highlight>
                  <a:srgbClr val="FF00FF"/>
                </a:highlight>
                <a:latin typeface="Aptos"/>
              </a:rPr>
            </a:br>
            <a:r>
              <a:rPr lang="en-US" sz="2400" err="1">
                <a:latin typeface="Aptos"/>
              </a:rPr>
              <a:t>Activitats</a:t>
            </a:r>
            <a:r>
              <a:rPr lang="en-US" sz="2400">
                <a:latin typeface="Aptos"/>
              </a:rPr>
              <a:t> generals del </a:t>
            </a:r>
            <a:r>
              <a:rPr lang="en-US" sz="2400" err="1">
                <a:latin typeface="Aptos"/>
              </a:rPr>
              <a:t>centre</a:t>
            </a:r>
            <a:r>
              <a:rPr lang="en-US" sz="2400">
                <a:latin typeface="Aptos"/>
              </a:rPr>
              <a:t>: </a:t>
            </a:r>
            <a:r>
              <a:rPr lang="en-US" sz="2400" err="1">
                <a:highlight>
                  <a:srgbClr val="FF00FF"/>
                </a:highlight>
                <a:latin typeface="Aptos"/>
              </a:rPr>
              <a:t>valencià</a:t>
            </a:r>
            <a:br>
              <a:rPr lang="en-US" sz="2400">
                <a:highlight>
                  <a:srgbClr val="FF00FF"/>
                </a:highlight>
                <a:latin typeface="Aptos"/>
              </a:rPr>
            </a:br>
            <a:r>
              <a:rPr lang="en-US" sz="2400" err="1">
                <a:latin typeface="Aptos"/>
              </a:rPr>
              <a:t>Comunicació</a:t>
            </a:r>
            <a:r>
              <a:rPr lang="en-US" sz="2400">
                <a:latin typeface="Aptos"/>
              </a:rPr>
              <a:t> </a:t>
            </a:r>
            <a:r>
              <a:rPr lang="en-US" sz="2400" err="1">
                <a:latin typeface="Aptos"/>
              </a:rPr>
              <a:t>amb</a:t>
            </a:r>
            <a:r>
              <a:rPr lang="en-US" sz="2400">
                <a:latin typeface="Aptos"/>
              </a:rPr>
              <a:t> </a:t>
            </a:r>
            <a:r>
              <a:rPr lang="en-US" sz="2400" err="1">
                <a:latin typeface="Aptos"/>
              </a:rPr>
              <a:t>l'Administració</a:t>
            </a:r>
            <a:r>
              <a:rPr lang="en-US" sz="2400">
                <a:latin typeface="Aptos"/>
              </a:rPr>
              <a:t> </a:t>
            </a:r>
            <a:r>
              <a:rPr lang="en-US" sz="2400" err="1">
                <a:latin typeface="Aptos"/>
              </a:rPr>
              <a:t>educativa</a:t>
            </a:r>
            <a:r>
              <a:rPr lang="en-US" sz="2400">
                <a:latin typeface="Aptos"/>
              </a:rPr>
              <a:t>: </a:t>
            </a:r>
            <a:r>
              <a:rPr lang="en-US" sz="2400" err="1">
                <a:highlight>
                  <a:srgbClr val="FF00FF"/>
                </a:highlight>
                <a:latin typeface="Aptos"/>
              </a:rPr>
              <a:t>valencià</a:t>
            </a:r>
            <a:br>
              <a:rPr lang="en-US" sz="2400">
                <a:highlight>
                  <a:srgbClr val="FF00FF"/>
                </a:highlight>
                <a:latin typeface="Aptos"/>
              </a:rPr>
            </a:br>
            <a:r>
              <a:rPr lang="en-US" sz="2400" err="1">
                <a:latin typeface="Aptos"/>
              </a:rPr>
              <a:t>Comunicació</a:t>
            </a:r>
            <a:r>
              <a:rPr lang="en-US" sz="2400">
                <a:latin typeface="Aptos"/>
              </a:rPr>
              <a:t> </a:t>
            </a:r>
            <a:r>
              <a:rPr lang="en-US" sz="2400" err="1">
                <a:latin typeface="Aptos"/>
              </a:rPr>
              <a:t>en</a:t>
            </a:r>
            <a:r>
              <a:rPr lang="en-US" sz="2400">
                <a:latin typeface="Aptos"/>
              </a:rPr>
              <a:t> general </a:t>
            </a:r>
            <a:r>
              <a:rPr lang="en-US" sz="2400" err="1">
                <a:latin typeface="Aptos"/>
              </a:rPr>
              <a:t>amb</a:t>
            </a:r>
            <a:r>
              <a:rPr lang="en-US" sz="2400">
                <a:latin typeface="Aptos"/>
              </a:rPr>
              <a:t> </a:t>
            </a:r>
            <a:r>
              <a:rPr lang="en-US" sz="2400" err="1">
                <a:latin typeface="Aptos"/>
              </a:rPr>
              <a:t>el</a:t>
            </a:r>
            <a:r>
              <a:rPr lang="en-US" sz="2400">
                <a:latin typeface="Aptos"/>
              </a:rPr>
              <a:t> </a:t>
            </a:r>
            <a:r>
              <a:rPr lang="en-US" sz="2400" err="1">
                <a:latin typeface="Aptos"/>
              </a:rPr>
              <a:t>nostre</a:t>
            </a:r>
            <a:r>
              <a:rPr lang="en-US" sz="2400">
                <a:latin typeface="Aptos"/>
              </a:rPr>
              <a:t> </a:t>
            </a:r>
            <a:r>
              <a:rPr lang="en-US" sz="2400" err="1">
                <a:latin typeface="Aptos"/>
              </a:rPr>
              <a:t>alumnat</a:t>
            </a:r>
            <a:r>
              <a:rPr lang="en-US" sz="2400">
                <a:latin typeface="Aptos"/>
              </a:rPr>
              <a:t>:</a:t>
            </a:r>
            <a:r>
              <a:rPr lang="en-US" sz="2400">
                <a:highlight>
                  <a:srgbClr val="FF00FF"/>
                </a:highlight>
                <a:latin typeface="Aptos"/>
              </a:rPr>
              <a:t> </a:t>
            </a:r>
            <a:r>
              <a:rPr lang="en-US" sz="2400" err="1">
                <a:highlight>
                  <a:srgbClr val="FF00FF"/>
                </a:highlight>
                <a:latin typeface="Aptos"/>
              </a:rPr>
              <a:t>valencià</a:t>
            </a:r>
            <a:br>
              <a:rPr lang="en-US" sz="2400">
                <a:highlight>
                  <a:srgbClr val="FF00FF"/>
                </a:highlight>
                <a:latin typeface="Aptos"/>
              </a:rPr>
            </a:br>
            <a:r>
              <a:rPr lang="en-US" sz="2400" err="1">
                <a:latin typeface="Aptos"/>
              </a:rPr>
              <a:t>Activitats</a:t>
            </a:r>
            <a:r>
              <a:rPr lang="en-US" sz="2400">
                <a:latin typeface="Aptos"/>
              </a:rPr>
              <a:t> </a:t>
            </a:r>
            <a:r>
              <a:rPr lang="en-US" sz="2400" err="1">
                <a:latin typeface="Aptos"/>
              </a:rPr>
              <a:t>complementàries</a:t>
            </a:r>
            <a:r>
              <a:rPr lang="en-US" sz="2400">
                <a:latin typeface="Aptos"/>
              </a:rPr>
              <a:t> dins I  fora del </a:t>
            </a:r>
            <a:r>
              <a:rPr lang="en-US" sz="2400" err="1">
                <a:latin typeface="Aptos"/>
              </a:rPr>
              <a:t>centre</a:t>
            </a:r>
            <a:r>
              <a:rPr lang="en-US" sz="2400">
                <a:latin typeface="Aptos"/>
              </a:rPr>
              <a:t>: </a:t>
            </a:r>
            <a:r>
              <a:rPr lang="en-US" sz="2400" err="1">
                <a:highlight>
                  <a:srgbClr val="FF00FF"/>
                </a:highlight>
                <a:latin typeface="Aptos"/>
              </a:rPr>
              <a:t>valencià</a:t>
            </a:r>
            <a:br>
              <a:rPr lang="en-US" sz="2400">
                <a:highlight>
                  <a:srgbClr val="FF00FF"/>
                </a:highlight>
                <a:latin typeface="Aptos"/>
              </a:rPr>
            </a:br>
            <a:r>
              <a:rPr lang="en-US" sz="2400">
                <a:latin typeface="Aptos"/>
              </a:rPr>
              <a:t>Reunions de </a:t>
            </a:r>
            <a:r>
              <a:rPr lang="en-US" sz="2400" err="1">
                <a:latin typeface="Aptos"/>
              </a:rPr>
              <a:t>claustres</a:t>
            </a:r>
            <a:r>
              <a:rPr lang="en-US" sz="2400">
                <a:latin typeface="Aptos"/>
              </a:rPr>
              <a:t>, </a:t>
            </a:r>
            <a:r>
              <a:rPr lang="en-US" sz="2400" err="1">
                <a:latin typeface="Aptos"/>
              </a:rPr>
              <a:t>Cocopes</a:t>
            </a:r>
            <a:r>
              <a:rPr lang="en-US" sz="2400">
                <a:latin typeface="Aptos"/>
              </a:rPr>
              <a:t>...</a:t>
            </a:r>
            <a:r>
              <a:rPr lang="en-US" sz="2400" err="1">
                <a:highlight>
                  <a:srgbClr val="FF00FF"/>
                </a:highlight>
                <a:latin typeface="Aptos"/>
              </a:rPr>
              <a:t>valencià-castellà</a:t>
            </a:r>
            <a:br>
              <a:rPr lang="en-US" sz="2400">
                <a:highlight>
                  <a:srgbClr val="FF00FF"/>
                </a:highlight>
                <a:latin typeface="Aptos"/>
              </a:rPr>
            </a:br>
            <a:r>
              <a:rPr lang="en-US" sz="2400">
                <a:latin typeface="Aptos"/>
              </a:rPr>
              <a:t>Reunions </a:t>
            </a:r>
            <a:r>
              <a:rPr lang="en-US" sz="2400" err="1">
                <a:latin typeface="Aptos"/>
              </a:rPr>
              <a:t>presencials</a:t>
            </a:r>
            <a:r>
              <a:rPr lang="en-US" sz="2400">
                <a:latin typeface="Aptos"/>
              </a:rPr>
              <a:t> </a:t>
            </a:r>
            <a:r>
              <a:rPr lang="en-US" sz="2400" err="1">
                <a:latin typeface="Aptos"/>
              </a:rPr>
              <a:t>amb</a:t>
            </a:r>
            <a:r>
              <a:rPr lang="en-US" sz="2400">
                <a:latin typeface="Aptos"/>
              </a:rPr>
              <a:t> les </a:t>
            </a:r>
            <a:r>
              <a:rPr lang="en-US" sz="2400" err="1">
                <a:latin typeface="Aptos"/>
              </a:rPr>
              <a:t>famílies</a:t>
            </a:r>
            <a:r>
              <a:rPr lang="en-US" sz="2400">
                <a:latin typeface="Aptos"/>
              </a:rPr>
              <a:t>: </a:t>
            </a:r>
            <a:r>
              <a:rPr lang="en-US" sz="2400" err="1">
                <a:highlight>
                  <a:srgbClr val="00FF00"/>
                </a:highlight>
                <a:latin typeface="Aptos"/>
              </a:rPr>
              <a:t>segons</a:t>
            </a:r>
            <a:r>
              <a:rPr lang="en-US" sz="2400">
                <a:highlight>
                  <a:srgbClr val="00FF00"/>
                </a:highlight>
                <a:latin typeface="Aptos"/>
              </a:rPr>
              <a:t> </a:t>
            </a:r>
            <a:r>
              <a:rPr lang="en-US" sz="2400" err="1">
                <a:highlight>
                  <a:srgbClr val="00FF00"/>
                </a:highlight>
                <a:latin typeface="Aptos"/>
              </a:rPr>
              <a:t>demanda</a:t>
            </a:r>
            <a:r>
              <a:rPr lang="en-US" sz="2400">
                <a:latin typeface="Aptos"/>
              </a:rPr>
              <a:t> I </a:t>
            </a:r>
            <a:r>
              <a:rPr lang="en-US" sz="2400" err="1">
                <a:latin typeface="Aptos"/>
              </a:rPr>
              <a:t>prioritzant</a:t>
            </a:r>
            <a:r>
              <a:rPr lang="en-US" sz="2400">
                <a:latin typeface="Aptos"/>
              </a:rPr>
              <a:t> sempre </a:t>
            </a:r>
            <a:r>
              <a:rPr lang="en-US" sz="2400" err="1">
                <a:latin typeface="Aptos"/>
              </a:rPr>
              <a:t>l'entendiment</a:t>
            </a:r>
            <a:r>
              <a:rPr lang="en-US" sz="2400">
                <a:latin typeface="Aptos"/>
              </a:rPr>
              <a:t> I </a:t>
            </a:r>
            <a:r>
              <a:rPr lang="en-US" sz="2400" err="1">
                <a:latin typeface="Aptos"/>
              </a:rPr>
              <a:t>els</a:t>
            </a:r>
            <a:r>
              <a:rPr lang="en-US" sz="2400">
                <a:latin typeface="Aptos"/>
              </a:rPr>
              <a:t> </a:t>
            </a:r>
            <a:r>
              <a:rPr lang="en-US" sz="2400" err="1">
                <a:latin typeface="Aptos"/>
              </a:rPr>
              <a:t>interesos</a:t>
            </a:r>
            <a:r>
              <a:rPr lang="en-US" sz="2400">
                <a:latin typeface="Aptos"/>
              </a:rPr>
              <a:t> del </a:t>
            </a:r>
            <a:r>
              <a:rPr lang="en-US" sz="2400" err="1">
                <a:latin typeface="Aptos"/>
              </a:rPr>
              <a:t>nostre</a:t>
            </a:r>
            <a:r>
              <a:rPr lang="en-US" sz="2400">
                <a:latin typeface="Aptos"/>
              </a:rPr>
              <a:t> </a:t>
            </a:r>
            <a:r>
              <a:rPr lang="en-US" sz="2400" err="1">
                <a:latin typeface="Aptos"/>
              </a:rPr>
              <a:t>alumnat</a:t>
            </a:r>
            <a:r>
              <a:rPr lang="en-US" sz="2400">
                <a:latin typeface="Aptos"/>
              </a:rPr>
              <a:t>.</a:t>
            </a:r>
            <a:br>
              <a:rPr lang="en-US" sz="2400" b="1">
                <a:latin typeface="Aptos"/>
              </a:rPr>
            </a:br>
            <a:br>
              <a:rPr lang="en-US" sz="2400" b="1">
                <a:latin typeface="Aptos"/>
              </a:rPr>
            </a:br>
            <a:br>
              <a:rPr lang="en-US" sz="2400">
                <a:latin typeface="Aptos"/>
              </a:rPr>
            </a:br>
            <a:br>
              <a:rPr lang="en-US" sz="2400">
                <a:latin typeface="Aptos"/>
              </a:rPr>
            </a:br>
            <a:br>
              <a:rPr lang="en-US" sz="2400">
                <a:latin typeface="Aptos"/>
              </a:rPr>
            </a:br>
            <a:endParaRPr lang="en-US" sz="2400">
              <a:highlight>
                <a:srgbClr val="FFFF00"/>
              </a:highlight>
              <a:latin typeface="Aptos"/>
            </a:endParaRPr>
          </a:p>
        </p:txBody>
      </p:sp>
      <p:sp>
        <p:nvSpPr>
          <p:cNvPr id="3" name="Subtítulo 2"/>
          <p:cNvSpPr>
            <a:spLocks noGrp="1"/>
          </p:cNvSpPr>
          <p:nvPr>
            <p:ph type="subTitle" idx="1"/>
          </p:nvPr>
        </p:nvSpPr>
        <p:spPr>
          <a:xfrm>
            <a:off x="7990515" y="6314337"/>
            <a:ext cx="4198634" cy="762541"/>
          </a:xfrm>
        </p:spPr>
        <p:txBody>
          <a:bodyPr vert="horz" lIns="91440" tIns="45720" rIns="91440" bIns="45720" rtlCol="0" anchor="t">
            <a:normAutofit/>
          </a:bodyPr>
          <a:lstStyle/>
          <a:p>
            <a:r>
              <a:rPr lang="es-ES" b="1"/>
              <a:t>SEGONA  PART: PLC-PNL AL CEIP ENRIC VALOR</a:t>
            </a:r>
          </a:p>
        </p:txBody>
      </p:sp>
      <p:pic>
        <p:nvPicPr>
          <p:cNvPr id="4" name="Picture 3" descr="Puzles en figuras de plástico">
            <a:extLst>
              <a:ext uri="{FF2B5EF4-FFF2-40B4-BE49-F238E27FC236}">
                <a16:creationId xmlns:a16="http://schemas.microsoft.com/office/drawing/2014/main" id="{47C51675-21BF-AFA5-96E3-11BE09173A56}"/>
              </a:ext>
            </a:extLst>
          </p:cNvPr>
          <p:cNvPicPr>
            <a:picLocks noChangeAspect="1"/>
          </p:cNvPicPr>
          <p:nvPr/>
        </p:nvPicPr>
        <p:blipFill rotWithShape="1">
          <a:blip r:embed="rId3"/>
          <a:srcRect l="7610" r="7608" b="-2"/>
          <a:stretch/>
        </p:blipFill>
        <p:spPr>
          <a:xfrm>
            <a:off x="132960" y="601990"/>
            <a:ext cx="3716992"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6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EEF525"/>
          </a:solidFill>
          <a:ln w="38100" cap="rnd">
            <a:solidFill>
              <a:srgbClr val="EEF52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3809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8">
            <a:extLst>
              <a:ext uri="{FF2B5EF4-FFF2-40B4-BE49-F238E27FC236}">
                <a16:creationId xmlns:a16="http://schemas.microsoft.com/office/drawing/2014/main" id="{CFA5B9DB-0BF9-4260-A97B-936524F96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uzles en figuras de plástico">
            <a:extLst>
              <a:ext uri="{FF2B5EF4-FFF2-40B4-BE49-F238E27FC236}">
                <a16:creationId xmlns:a16="http://schemas.microsoft.com/office/drawing/2014/main" id="{47C51675-21BF-AFA5-96E3-11BE09173A56}"/>
              </a:ext>
            </a:extLst>
          </p:cNvPr>
          <p:cNvPicPr>
            <a:picLocks noChangeAspect="1"/>
          </p:cNvPicPr>
          <p:nvPr/>
        </p:nvPicPr>
        <p:blipFill rotWithShape="1">
          <a:blip r:embed="rId3">
            <a:alphaModFix amt="50000"/>
          </a:blip>
          <a:srcRect t="9386" b="9386"/>
          <a:stretch/>
        </p:blipFill>
        <p:spPr>
          <a:xfrm>
            <a:off x="20" y="-137573"/>
            <a:ext cx="12191979" cy="6857990"/>
          </a:xfrm>
          <a:prstGeom prst="rect">
            <a:avLst/>
          </a:prstGeom>
        </p:spPr>
      </p:pic>
      <p:sp>
        <p:nvSpPr>
          <p:cNvPr id="54" name="Freeform: Shape 50">
            <a:extLst>
              <a:ext uri="{FF2B5EF4-FFF2-40B4-BE49-F238E27FC236}">
                <a16:creationId xmlns:a16="http://schemas.microsoft.com/office/drawing/2014/main" id="{59824785-89B4-4433-955A-F2C847B15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859" y="614291"/>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rgbClr val="EEF525"/>
          </a:solidFill>
          <a:ln w="9525" cap="flat">
            <a:noFill/>
            <a:prstDash val="solid"/>
            <a:miter/>
          </a:ln>
        </p:spPr>
        <p:txBody>
          <a:bodyPr rtlCol="0" anchor="ctr"/>
          <a:lstStyle/>
          <a:p>
            <a:endParaRPr lang="en-US"/>
          </a:p>
        </p:txBody>
      </p:sp>
      <p:sp>
        <p:nvSpPr>
          <p:cNvPr id="2" name="Título 1"/>
          <p:cNvSpPr>
            <a:spLocks noGrp="1"/>
          </p:cNvSpPr>
          <p:nvPr>
            <p:ph type="ctrTitle"/>
          </p:nvPr>
        </p:nvSpPr>
        <p:spPr>
          <a:xfrm>
            <a:off x="1372445" y="1625663"/>
            <a:ext cx="9582149" cy="3331586"/>
          </a:xfrm>
        </p:spPr>
        <p:txBody>
          <a:bodyPr vert="horz" lIns="91440" tIns="45720" rIns="91440" bIns="45720" rtlCol="0" anchor="b">
            <a:noAutofit/>
          </a:bodyPr>
          <a:lstStyle/>
          <a:p>
            <a:pPr algn="ctr">
              <a:lnSpc>
                <a:spcPct val="90000"/>
              </a:lnSpc>
            </a:pPr>
            <a:br>
              <a:rPr lang="es-ES" sz="4400"/>
            </a:br>
            <a:r>
              <a:rPr lang="es-ES" sz="4400">
                <a:solidFill>
                  <a:schemeClr val="bg1"/>
                </a:solidFill>
              </a:rPr>
              <a:t>Tercer BLOC : LECTOESCRIPTURA I METODOLOGIA AL CEIP ENRIC VALOR </a:t>
            </a:r>
            <a:r>
              <a:rPr lang="es-ES" sz="4400" err="1">
                <a:solidFill>
                  <a:schemeClr val="bg1"/>
                </a:solidFill>
              </a:rPr>
              <a:t>d'alacant</a:t>
            </a:r>
            <a:br>
              <a:rPr lang="es-ES" sz="4400">
                <a:solidFill>
                  <a:schemeClr val="bg1"/>
                </a:solidFill>
              </a:rPr>
            </a:br>
            <a:endParaRPr lang="es-ES" sz="4400"/>
          </a:p>
        </p:txBody>
      </p:sp>
      <p:sp>
        <p:nvSpPr>
          <p:cNvPr id="3" name="Subtítulo 2"/>
          <p:cNvSpPr>
            <a:spLocks noGrp="1"/>
          </p:cNvSpPr>
          <p:nvPr>
            <p:ph type="subTitle" idx="1"/>
          </p:nvPr>
        </p:nvSpPr>
        <p:spPr>
          <a:xfrm>
            <a:off x="7665937" y="6113787"/>
            <a:ext cx="5734051" cy="934593"/>
          </a:xfrm>
        </p:spPr>
        <p:txBody>
          <a:bodyPr vert="horz" lIns="91440" tIns="45720" rIns="91440" bIns="45720" rtlCol="0" anchor="t">
            <a:normAutofit/>
          </a:bodyPr>
          <a:lstStyle/>
          <a:p>
            <a:pPr algn="ctr"/>
            <a:r>
              <a:rPr lang="es-ES" sz="3200"/>
              <a:t>BLOCS  DE LA XERRADA</a:t>
            </a:r>
          </a:p>
        </p:txBody>
      </p:sp>
      <p:sp>
        <p:nvSpPr>
          <p:cNvPr id="55" name="Rectangle 6">
            <a:extLst>
              <a:ext uri="{FF2B5EF4-FFF2-40B4-BE49-F238E27FC236}">
                <a16:creationId xmlns:a16="http://schemas.microsoft.com/office/drawing/2014/main" id="{CB2E64D6-3AEB-4AFF-9475-E210F85E0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11407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3048386" y="122170"/>
            <a:ext cx="8958803" cy="8883663"/>
          </a:xfrm>
        </p:spPr>
        <p:txBody>
          <a:bodyPr vert="horz" lIns="91440" tIns="45720" rIns="91440" bIns="45720" rtlCol="0" anchor="b">
            <a:normAutofit fontScale="90000"/>
          </a:bodyPr>
          <a:lstStyle/>
          <a:p>
            <a:pPr algn="ctr">
              <a:lnSpc>
                <a:spcPct val="150000"/>
              </a:lnSpc>
            </a:pPr>
            <a:br>
              <a:rPr lang="es-ES" sz="2400" b="1" dirty="0">
                <a:latin typeface="Aptos"/>
              </a:rPr>
            </a:br>
            <a:br>
              <a:rPr lang="es-ES" sz="3200" dirty="0">
                <a:highlight>
                  <a:srgbClr val="FF00FF"/>
                </a:highlight>
                <a:latin typeface="Aptos"/>
              </a:rPr>
            </a:br>
            <a:br>
              <a:rPr lang="en-US" sz="3200" b="1" dirty="0">
                <a:latin typeface="Aptos"/>
              </a:rPr>
            </a:br>
            <a:br>
              <a:rPr lang="en-US" sz="3200" b="1" dirty="0">
                <a:latin typeface="Aptos"/>
              </a:rPr>
            </a:br>
            <a:r>
              <a:rPr lang="en-US" sz="2400" b="1" dirty="0">
                <a:latin typeface="Aptos"/>
              </a:rPr>
              <a:t>METODOLOGIA -JUSTIFICACIÓ CIENTÍFICA</a:t>
            </a:r>
            <a:br>
              <a:rPr lang="en-US" sz="2400" b="1" dirty="0">
                <a:latin typeface="Aptos"/>
              </a:rPr>
            </a:br>
            <a:r>
              <a:rPr lang="en-US" sz="2000" dirty="0" err="1">
                <a:latin typeface="Aptos"/>
              </a:rPr>
              <a:t>S'aplicaran</a:t>
            </a:r>
            <a:r>
              <a:rPr lang="en-US" sz="2000" dirty="0">
                <a:latin typeface="Aptos"/>
              </a:rPr>
              <a:t> </a:t>
            </a:r>
            <a:r>
              <a:rPr lang="en-US" sz="2000" dirty="0" err="1">
                <a:highlight>
                  <a:srgbClr val="00FF00"/>
                </a:highlight>
                <a:latin typeface="Aptos"/>
              </a:rPr>
              <a:t>metodologies</a:t>
            </a:r>
            <a:r>
              <a:rPr lang="en-US" sz="2000" dirty="0">
                <a:highlight>
                  <a:srgbClr val="00FF00"/>
                </a:highlight>
                <a:latin typeface="Aptos"/>
              </a:rPr>
              <a:t> I </a:t>
            </a:r>
            <a:r>
              <a:rPr lang="en-US" sz="2000" dirty="0" err="1">
                <a:highlight>
                  <a:srgbClr val="00FF00"/>
                </a:highlight>
                <a:latin typeface="Aptos"/>
              </a:rPr>
              <a:t>mesures</a:t>
            </a:r>
            <a:r>
              <a:rPr lang="en-US" sz="2000" dirty="0">
                <a:highlight>
                  <a:srgbClr val="00FF00"/>
                </a:highlight>
                <a:latin typeface="Aptos"/>
              </a:rPr>
              <a:t> </a:t>
            </a:r>
            <a:r>
              <a:rPr lang="en-US" sz="2000" dirty="0" err="1">
                <a:latin typeface="Aptos"/>
              </a:rPr>
              <a:t>organitzatives</a:t>
            </a:r>
            <a:r>
              <a:rPr lang="en-US" sz="2000" dirty="0">
                <a:latin typeface="Aptos"/>
              </a:rPr>
              <a:t> </a:t>
            </a:r>
            <a:r>
              <a:rPr lang="en-US" sz="2000" dirty="0" err="1">
                <a:latin typeface="Aptos"/>
              </a:rPr>
              <a:t>pròpies</a:t>
            </a:r>
            <a:r>
              <a:rPr lang="en-US" sz="2000" dirty="0">
                <a:latin typeface="Aptos"/>
              </a:rPr>
              <a:t> de </a:t>
            </a:r>
            <a:r>
              <a:rPr lang="en-US" sz="2000" dirty="0" err="1">
                <a:latin typeface="Aptos"/>
              </a:rPr>
              <a:t>programes</a:t>
            </a:r>
            <a:r>
              <a:rPr lang="en-US" sz="2000" b="1" dirty="0">
                <a:latin typeface="Aptos"/>
              </a:rPr>
              <a:t> </a:t>
            </a:r>
            <a:r>
              <a:rPr lang="en-US" sz="2000" b="1" dirty="0" err="1">
                <a:latin typeface="Aptos"/>
              </a:rPr>
              <a:t>d'inmersió</a:t>
            </a:r>
            <a:r>
              <a:rPr lang="en-US" sz="2000" b="1" dirty="0">
                <a:latin typeface="Aptos"/>
              </a:rPr>
              <a:t> </a:t>
            </a:r>
            <a:r>
              <a:rPr lang="en-US" sz="2000" b="1" dirty="0" err="1">
                <a:latin typeface="Aptos"/>
              </a:rPr>
              <a:t>lingüística</a:t>
            </a:r>
            <a:r>
              <a:rPr lang="en-US" sz="2000" b="1" dirty="0">
                <a:latin typeface="Aptos"/>
              </a:rPr>
              <a:t>.</a:t>
            </a:r>
            <a:br>
              <a:rPr lang="en-US" sz="2000" b="1" dirty="0">
                <a:latin typeface="Aptos"/>
              </a:rPr>
            </a:br>
            <a:r>
              <a:rPr lang="en-US" sz="2000" dirty="0" err="1">
                <a:latin typeface="Aptos"/>
              </a:rPr>
              <a:t>Tractament</a:t>
            </a:r>
            <a:r>
              <a:rPr lang="en-US" sz="2000" dirty="0">
                <a:latin typeface="Aptos"/>
              </a:rPr>
              <a:t> </a:t>
            </a:r>
            <a:r>
              <a:rPr lang="en-US" sz="2000" dirty="0" err="1">
                <a:latin typeface="Aptos"/>
              </a:rPr>
              <a:t>sistemàtic</a:t>
            </a:r>
            <a:r>
              <a:rPr lang="en-US" sz="2000" dirty="0">
                <a:latin typeface="Aptos"/>
              </a:rPr>
              <a:t> de la </a:t>
            </a:r>
            <a:r>
              <a:rPr lang="en-US" sz="2000" b="1" dirty="0" err="1">
                <a:latin typeface="Aptos"/>
              </a:rPr>
              <a:t>lectoescriptura</a:t>
            </a:r>
            <a:r>
              <a:rPr lang="en-US" sz="2000" b="1" dirty="0">
                <a:latin typeface="Aptos"/>
              </a:rPr>
              <a:t> </a:t>
            </a:r>
            <a:r>
              <a:rPr lang="en-US" sz="2000" b="1" dirty="0" err="1">
                <a:latin typeface="Aptos"/>
              </a:rPr>
              <a:t>serà</a:t>
            </a:r>
            <a:r>
              <a:rPr lang="en-US" sz="2000" b="1" dirty="0">
                <a:latin typeface="Aptos"/>
              </a:rPr>
              <a:t> </a:t>
            </a:r>
            <a:r>
              <a:rPr lang="en-US" sz="2000" b="1" dirty="0" err="1">
                <a:latin typeface="Aptos"/>
              </a:rPr>
              <a:t>introduït</a:t>
            </a:r>
            <a:r>
              <a:rPr lang="en-US" sz="2000" b="1" dirty="0">
                <a:latin typeface="Aptos"/>
              </a:rPr>
              <a:t> </a:t>
            </a:r>
            <a:r>
              <a:rPr lang="en-US" sz="2000" b="1" dirty="0" err="1">
                <a:latin typeface="Aptos"/>
              </a:rPr>
              <a:t>en</a:t>
            </a:r>
            <a:r>
              <a:rPr lang="en-US" sz="2000" b="1" dirty="0">
                <a:latin typeface="Aptos"/>
              </a:rPr>
              <a:t> </a:t>
            </a:r>
            <a:r>
              <a:rPr lang="en-US" sz="2000" b="1" dirty="0" err="1">
                <a:latin typeface="Aptos"/>
              </a:rPr>
              <a:t>valencià</a:t>
            </a:r>
            <a:r>
              <a:rPr lang="en-US" sz="2000" b="1" dirty="0">
                <a:latin typeface="Aptos"/>
              </a:rPr>
              <a:t>  </a:t>
            </a:r>
            <a:r>
              <a:rPr lang="en-US" sz="2000" dirty="0">
                <a:latin typeface="Aptos"/>
              </a:rPr>
              <a:t>I </a:t>
            </a:r>
            <a:r>
              <a:rPr lang="en-US" sz="2000" dirty="0" err="1">
                <a:latin typeface="Aptos"/>
              </a:rPr>
              <a:t>posteriorment</a:t>
            </a:r>
            <a:r>
              <a:rPr lang="en-US" sz="2000" dirty="0">
                <a:latin typeface="Aptos"/>
              </a:rPr>
              <a:t>, a </a:t>
            </a:r>
            <a:r>
              <a:rPr lang="en-US" sz="2000" dirty="0" err="1">
                <a:latin typeface="Aptos"/>
              </a:rPr>
              <a:t>partir</a:t>
            </a:r>
            <a:r>
              <a:rPr lang="en-US" sz="2000" dirty="0">
                <a:latin typeface="Aptos"/>
              </a:rPr>
              <a:t> de </a:t>
            </a:r>
            <a:r>
              <a:rPr lang="en-US" sz="2000" dirty="0">
                <a:highlight>
                  <a:srgbClr val="00FF00"/>
                </a:highlight>
                <a:latin typeface="Aptos"/>
              </a:rPr>
              <a:t>1r de </a:t>
            </a:r>
            <a:r>
              <a:rPr lang="en-US" sz="2000" dirty="0" err="1">
                <a:highlight>
                  <a:srgbClr val="00FF00"/>
                </a:highlight>
                <a:latin typeface="Aptos"/>
              </a:rPr>
              <a:t>Primària</a:t>
            </a:r>
            <a:r>
              <a:rPr lang="en-US" sz="2000" dirty="0">
                <a:highlight>
                  <a:srgbClr val="00FF00"/>
                </a:highlight>
                <a:latin typeface="Aptos"/>
              </a:rPr>
              <a:t>,</a:t>
            </a:r>
            <a:r>
              <a:rPr lang="en-US" sz="2000" dirty="0">
                <a:latin typeface="Aptos"/>
              </a:rPr>
              <a:t> </a:t>
            </a:r>
            <a:r>
              <a:rPr lang="en-US" sz="2000" dirty="0" err="1">
                <a:latin typeface="Aptos"/>
              </a:rPr>
              <a:t>s'alternarà</a:t>
            </a:r>
            <a:r>
              <a:rPr lang="en-US" sz="2000" dirty="0">
                <a:latin typeface="Aptos"/>
              </a:rPr>
              <a:t> </a:t>
            </a:r>
            <a:r>
              <a:rPr lang="en-US" sz="2000" dirty="0" err="1">
                <a:latin typeface="Aptos"/>
              </a:rPr>
              <a:t>amb</a:t>
            </a:r>
            <a:r>
              <a:rPr lang="en-US" sz="2000" dirty="0">
                <a:latin typeface="Aptos"/>
              </a:rPr>
              <a:t> </a:t>
            </a:r>
            <a:r>
              <a:rPr lang="en-US" sz="2000" dirty="0" err="1">
                <a:latin typeface="Aptos"/>
              </a:rPr>
              <a:t>el</a:t>
            </a:r>
            <a:r>
              <a:rPr lang="en-US" sz="2000" dirty="0">
                <a:latin typeface="Aptos"/>
              </a:rPr>
              <a:t> </a:t>
            </a:r>
            <a:r>
              <a:rPr lang="en-US" sz="2000" dirty="0" err="1">
                <a:latin typeface="Aptos"/>
              </a:rPr>
              <a:t>Castellà</a:t>
            </a:r>
            <a:r>
              <a:rPr lang="en-US" sz="2000" dirty="0">
                <a:latin typeface="Aptos"/>
              </a:rPr>
              <a:t>, </a:t>
            </a:r>
            <a:r>
              <a:rPr lang="en-US" sz="2000" dirty="0" err="1">
                <a:latin typeface="Aptos"/>
              </a:rPr>
              <a:t>donat</a:t>
            </a:r>
            <a:r>
              <a:rPr lang="en-US" sz="2000" dirty="0">
                <a:latin typeface="Aptos"/>
              </a:rPr>
              <a:t> que </a:t>
            </a:r>
            <a:r>
              <a:rPr lang="en-US" sz="2000" dirty="0" err="1">
                <a:latin typeface="Aptos"/>
              </a:rPr>
              <a:t>l'oportunitat</a:t>
            </a:r>
            <a:r>
              <a:rPr lang="en-US" sz="2000" dirty="0">
                <a:latin typeface="Aptos"/>
              </a:rPr>
              <a:t> de </a:t>
            </a:r>
            <a:r>
              <a:rPr lang="en-US" sz="2000" dirty="0" err="1">
                <a:latin typeface="Aptos"/>
              </a:rPr>
              <a:t>llegir</a:t>
            </a:r>
            <a:r>
              <a:rPr lang="en-US" sz="2000" dirty="0">
                <a:latin typeface="Aptos"/>
              </a:rPr>
              <a:t> I </a:t>
            </a:r>
            <a:r>
              <a:rPr lang="en-US" sz="2000" dirty="0" err="1">
                <a:latin typeface="Aptos"/>
              </a:rPr>
              <a:t>escriure</a:t>
            </a:r>
            <a:r>
              <a:rPr lang="en-US" sz="2000" dirty="0">
                <a:latin typeface="Aptos"/>
              </a:rPr>
              <a:t> </a:t>
            </a:r>
            <a:r>
              <a:rPr lang="en-US" sz="2000" dirty="0" err="1">
                <a:latin typeface="Aptos"/>
              </a:rPr>
              <a:t>serà</a:t>
            </a:r>
            <a:r>
              <a:rPr lang="en-US" sz="2000" dirty="0">
                <a:latin typeface="Aptos"/>
              </a:rPr>
              <a:t> major  </a:t>
            </a:r>
            <a:r>
              <a:rPr lang="en-US" sz="2000" dirty="0" err="1">
                <a:latin typeface="Aptos"/>
              </a:rPr>
              <a:t>en</a:t>
            </a:r>
            <a:r>
              <a:rPr lang="en-US" sz="2000" dirty="0">
                <a:latin typeface="Aptos"/>
              </a:rPr>
              <a:t>  </a:t>
            </a:r>
            <a:r>
              <a:rPr lang="en-US" sz="2000" dirty="0" err="1">
                <a:latin typeface="Aptos"/>
              </a:rPr>
              <a:t>Castellà</a:t>
            </a:r>
            <a:r>
              <a:rPr lang="en-US" sz="2000" dirty="0">
                <a:latin typeface="Aptos"/>
              </a:rPr>
              <a:t> I </a:t>
            </a:r>
            <a:r>
              <a:rPr lang="en-US" sz="2000" dirty="0" err="1">
                <a:latin typeface="Aptos"/>
              </a:rPr>
              <a:t>els</a:t>
            </a:r>
            <a:r>
              <a:rPr lang="en-US" sz="2000" dirty="0">
                <a:latin typeface="Aptos"/>
              </a:rPr>
              <a:t> </a:t>
            </a:r>
            <a:r>
              <a:rPr lang="en-US" sz="2000" dirty="0" err="1">
                <a:latin typeface="Aptos"/>
              </a:rPr>
              <a:t>col·locarà</a:t>
            </a:r>
            <a:r>
              <a:rPr lang="en-US" sz="2000" dirty="0">
                <a:latin typeface="Aptos"/>
              </a:rPr>
              <a:t> </a:t>
            </a:r>
            <a:r>
              <a:rPr lang="en-US" sz="2000" dirty="0" err="1">
                <a:latin typeface="Aptos"/>
              </a:rPr>
              <a:t>en</a:t>
            </a:r>
            <a:r>
              <a:rPr lang="en-US" sz="2000" dirty="0">
                <a:latin typeface="Aptos"/>
              </a:rPr>
              <a:t> </a:t>
            </a:r>
            <a:r>
              <a:rPr lang="en-US" sz="2000" dirty="0" err="1">
                <a:latin typeface="Aptos"/>
              </a:rPr>
              <a:t>situacions</a:t>
            </a:r>
            <a:r>
              <a:rPr lang="en-US" sz="2000" dirty="0">
                <a:latin typeface="Aptos"/>
              </a:rPr>
              <a:t> </a:t>
            </a:r>
            <a:r>
              <a:rPr lang="en-US" sz="2000" dirty="0" err="1">
                <a:latin typeface="Aptos"/>
              </a:rPr>
              <a:t>lectoescriptores</a:t>
            </a:r>
            <a:r>
              <a:rPr lang="en-US" sz="2000" dirty="0">
                <a:latin typeface="Aptos"/>
              </a:rPr>
              <a:t> </a:t>
            </a:r>
            <a:r>
              <a:rPr lang="en-US" sz="2000" dirty="0" err="1">
                <a:latin typeface="Aptos"/>
              </a:rPr>
              <a:t>amb</a:t>
            </a:r>
            <a:r>
              <a:rPr lang="en-US" sz="2000" dirty="0">
                <a:latin typeface="Aptos"/>
              </a:rPr>
              <a:t> </a:t>
            </a:r>
            <a:r>
              <a:rPr lang="en-US" sz="2000" dirty="0" err="1">
                <a:latin typeface="Aptos"/>
              </a:rPr>
              <a:t>molta</a:t>
            </a:r>
            <a:r>
              <a:rPr lang="en-US" sz="2000" dirty="0">
                <a:latin typeface="Aptos"/>
              </a:rPr>
              <a:t> </a:t>
            </a:r>
            <a:r>
              <a:rPr lang="en-US" sz="2000" dirty="0" err="1">
                <a:latin typeface="Aptos"/>
              </a:rPr>
              <a:t>més</a:t>
            </a:r>
            <a:r>
              <a:rPr lang="en-US" sz="2000" dirty="0">
                <a:latin typeface="Aptos"/>
              </a:rPr>
              <a:t> </a:t>
            </a:r>
            <a:r>
              <a:rPr lang="en-US" sz="2000" dirty="0" err="1">
                <a:latin typeface="Aptos"/>
              </a:rPr>
              <a:t>freqüència</a:t>
            </a:r>
            <a:r>
              <a:rPr lang="en-US" sz="2000" dirty="0">
                <a:latin typeface="Aptos"/>
              </a:rPr>
              <a:t> </a:t>
            </a:r>
            <a:r>
              <a:rPr lang="en-US" sz="2000" dirty="0" err="1">
                <a:latin typeface="Aptos"/>
              </a:rPr>
              <a:t>en</a:t>
            </a:r>
            <a:r>
              <a:rPr lang="en-US" sz="2000" dirty="0">
                <a:latin typeface="Aptos"/>
              </a:rPr>
              <a:t> la </a:t>
            </a:r>
            <a:r>
              <a:rPr lang="en-US" sz="2000" dirty="0" err="1">
                <a:latin typeface="Aptos"/>
              </a:rPr>
              <a:t>vida</a:t>
            </a:r>
            <a:r>
              <a:rPr lang="en-US" sz="2000" dirty="0">
                <a:latin typeface="Aptos"/>
              </a:rPr>
              <a:t> </a:t>
            </a:r>
            <a:r>
              <a:rPr lang="en-US" sz="2000" dirty="0" err="1">
                <a:latin typeface="Aptos"/>
              </a:rPr>
              <a:t>diària</a:t>
            </a:r>
            <a:r>
              <a:rPr lang="en-US" sz="2000" dirty="0">
                <a:latin typeface="Aptos"/>
              </a:rPr>
              <a:t>.</a:t>
            </a:r>
            <a:br>
              <a:rPr lang="en-US" sz="2000" dirty="0">
                <a:latin typeface="Aptos"/>
              </a:rPr>
            </a:br>
            <a:r>
              <a:rPr lang="en-US" sz="2000" dirty="0">
                <a:latin typeface="Aptos"/>
              </a:rPr>
              <a:t>Les</a:t>
            </a:r>
            <a:r>
              <a:rPr lang="en-US" sz="2000" b="1" dirty="0">
                <a:latin typeface="Aptos"/>
              </a:rPr>
              <a:t> </a:t>
            </a:r>
            <a:r>
              <a:rPr lang="en-US" sz="2000" b="1" dirty="0" err="1">
                <a:latin typeface="Aptos"/>
              </a:rPr>
              <a:t>habilitats</a:t>
            </a:r>
            <a:r>
              <a:rPr lang="en-US" sz="2000" b="1" dirty="0">
                <a:latin typeface="Aptos"/>
              </a:rPr>
              <a:t> </a:t>
            </a:r>
            <a:r>
              <a:rPr lang="en-US" sz="2000" b="1" dirty="0" err="1">
                <a:latin typeface="Aptos"/>
              </a:rPr>
              <a:t>comunicatives</a:t>
            </a:r>
            <a:r>
              <a:rPr lang="en-US" sz="2000" dirty="0">
                <a:latin typeface="Aptos"/>
              </a:rPr>
              <a:t> (</a:t>
            </a:r>
            <a:r>
              <a:rPr lang="en-US" sz="2000" dirty="0" err="1">
                <a:latin typeface="Aptos"/>
              </a:rPr>
              <a:t>interacció</a:t>
            </a:r>
            <a:r>
              <a:rPr lang="en-US" sz="2000" dirty="0">
                <a:latin typeface="Aptos"/>
              </a:rPr>
              <a:t>, </a:t>
            </a:r>
            <a:r>
              <a:rPr lang="en-US" sz="2000" dirty="0" err="1">
                <a:latin typeface="Aptos"/>
              </a:rPr>
              <a:t>escolta</a:t>
            </a:r>
            <a:r>
              <a:rPr lang="en-US" sz="2000" dirty="0">
                <a:latin typeface="Aptos"/>
              </a:rPr>
              <a:t>, </a:t>
            </a:r>
            <a:r>
              <a:rPr lang="en-US" sz="2000" dirty="0" err="1">
                <a:latin typeface="Aptos"/>
              </a:rPr>
              <a:t>parla</a:t>
            </a:r>
            <a:r>
              <a:rPr lang="en-US" sz="2000" dirty="0">
                <a:latin typeface="Aptos"/>
              </a:rPr>
              <a:t>, </a:t>
            </a:r>
            <a:r>
              <a:rPr lang="en-US" sz="2000" dirty="0" err="1">
                <a:latin typeface="Aptos"/>
              </a:rPr>
              <a:t>lectura</a:t>
            </a:r>
            <a:r>
              <a:rPr lang="en-US" sz="2000" dirty="0">
                <a:latin typeface="Aptos"/>
              </a:rPr>
              <a:t>, </a:t>
            </a:r>
            <a:r>
              <a:rPr lang="en-US" sz="2000" dirty="0" err="1">
                <a:latin typeface="Aptos"/>
              </a:rPr>
              <a:t>escriptura</a:t>
            </a:r>
            <a:r>
              <a:rPr lang="en-US" sz="2000" dirty="0">
                <a:latin typeface="Aptos"/>
              </a:rPr>
              <a:t>, </a:t>
            </a:r>
            <a:r>
              <a:rPr lang="en-US" sz="2000" dirty="0" err="1">
                <a:latin typeface="Aptos"/>
              </a:rPr>
              <a:t>comprensió</a:t>
            </a:r>
            <a:r>
              <a:rPr lang="en-US" sz="2000" dirty="0">
                <a:latin typeface="Aptos"/>
              </a:rPr>
              <a:t>, </a:t>
            </a:r>
            <a:r>
              <a:rPr lang="en-US" sz="2000" dirty="0" err="1">
                <a:latin typeface="Aptos"/>
              </a:rPr>
              <a:t>interpretació</a:t>
            </a:r>
            <a:r>
              <a:rPr lang="en-US" sz="2000" dirty="0">
                <a:latin typeface="Aptos"/>
              </a:rPr>
              <a:t> I </a:t>
            </a:r>
            <a:r>
              <a:rPr lang="en-US" sz="2000" dirty="0" err="1">
                <a:latin typeface="Aptos"/>
              </a:rPr>
              <a:t>traducció</a:t>
            </a:r>
            <a:r>
              <a:rPr lang="en-US" sz="2000" dirty="0">
                <a:latin typeface="Aptos"/>
              </a:rPr>
              <a:t>) </a:t>
            </a:r>
            <a:r>
              <a:rPr lang="en-US" sz="2000" dirty="0" err="1">
                <a:latin typeface="Aptos"/>
              </a:rPr>
              <a:t>seran</a:t>
            </a:r>
            <a:r>
              <a:rPr lang="en-US" sz="2000" dirty="0">
                <a:latin typeface="Aptos"/>
              </a:rPr>
              <a:t> </a:t>
            </a:r>
            <a:r>
              <a:rPr lang="en-US" sz="2000" dirty="0" err="1">
                <a:latin typeface="Aptos"/>
              </a:rPr>
              <a:t>tractades</a:t>
            </a:r>
            <a:r>
              <a:rPr lang="en-US" sz="2000" dirty="0">
                <a:latin typeface="Aptos"/>
              </a:rPr>
              <a:t> de </a:t>
            </a:r>
            <a:r>
              <a:rPr lang="en-US" sz="2000" b="1" dirty="0" err="1">
                <a:latin typeface="Aptos"/>
              </a:rPr>
              <a:t>manera</a:t>
            </a:r>
            <a:r>
              <a:rPr lang="en-US" sz="2000" b="1" dirty="0">
                <a:latin typeface="Aptos"/>
              </a:rPr>
              <a:t> </a:t>
            </a:r>
            <a:r>
              <a:rPr lang="en-US" sz="2000" b="1" dirty="0" err="1">
                <a:latin typeface="Aptos"/>
              </a:rPr>
              <a:t>integrada</a:t>
            </a:r>
            <a:r>
              <a:rPr lang="en-US" sz="2000" dirty="0">
                <a:latin typeface="Aptos"/>
              </a:rPr>
              <a:t>.</a:t>
            </a:r>
            <a:br>
              <a:rPr lang="en-US" sz="2000" dirty="0">
                <a:latin typeface="Aptos"/>
              </a:rPr>
            </a:br>
            <a:r>
              <a:rPr lang="en-US" sz="2000" dirty="0">
                <a:latin typeface="Aptos"/>
              </a:rPr>
              <a:t>La </a:t>
            </a:r>
            <a:r>
              <a:rPr lang="en-US" sz="2000" dirty="0" err="1">
                <a:highlight>
                  <a:srgbClr val="00FF00"/>
                </a:highlight>
                <a:latin typeface="Aptos"/>
              </a:rPr>
              <a:t>Competència</a:t>
            </a:r>
            <a:r>
              <a:rPr lang="en-US" sz="2000" dirty="0">
                <a:highlight>
                  <a:srgbClr val="00FF00"/>
                </a:highlight>
                <a:latin typeface="Aptos"/>
              </a:rPr>
              <a:t> d'un </a:t>
            </a:r>
            <a:r>
              <a:rPr lang="en-US" sz="2000" dirty="0" err="1">
                <a:highlight>
                  <a:srgbClr val="00FF00"/>
                </a:highlight>
                <a:latin typeface="Aptos"/>
              </a:rPr>
              <a:t>parlant</a:t>
            </a:r>
            <a:r>
              <a:rPr lang="en-US" sz="2000" dirty="0">
                <a:highlight>
                  <a:srgbClr val="00FF00"/>
                </a:highlight>
                <a:latin typeface="Aptos"/>
              </a:rPr>
              <a:t> </a:t>
            </a:r>
            <a:r>
              <a:rPr lang="en-US" sz="2000" dirty="0" err="1">
                <a:latin typeface="Aptos"/>
              </a:rPr>
              <a:t>en</a:t>
            </a:r>
            <a:r>
              <a:rPr lang="en-US" sz="2000" dirty="0">
                <a:latin typeface="Aptos"/>
              </a:rPr>
              <a:t> </a:t>
            </a:r>
            <a:r>
              <a:rPr lang="en-US" sz="2000" dirty="0" err="1">
                <a:latin typeface="Aptos"/>
              </a:rPr>
              <a:t>diverses</a:t>
            </a:r>
            <a:r>
              <a:rPr lang="en-US" sz="2000" dirty="0">
                <a:latin typeface="Aptos"/>
              </a:rPr>
              <a:t> </a:t>
            </a:r>
            <a:r>
              <a:rPr lang="en-US" sz="2000" dirty="0" err="1">
                <a:latin typeface="Aptos"/>
              </a:rPr>
              <a:t>llengües</a:t>
            </a:r>
            <a:r>
              <a:rPr lang="en-US" sz="2000" dirty="0">
                <a:latin typeface="Aptos"/>
              </a:rPr>
              <a:t> </a:t>
            </a:r>
            <a:r>
              <a:rPr lang="en-US" sz="2000" dirty="0" err="1">
                <a:latin typeface="Aptos"/>
              </a:rPr>
              <a:t>té</a:t>
            </a:r>
            <a:r>
              <a:rPr lang="en-US" sz="2000" dirty="0">
                <a:latin typeface="Aptos"/>
              </a:rPr>
              <a:t> </a:t>
            </a:r>
            <a:r>
              <a:rPr lang="en-US" sz="2000" dirty="0" err="1">
                <a:latin typeface="Aptos"/>
              </a:rPr>
              <a:t>una</a:t>
            </a:r>
            <a:r>
              <a:rPr lang="en-US" sz="2000" dirty="0">
                <a:latin typeface="Aptos"/>
              </a:rPr>
              <a:t> part </a:t>
            </a:r>
            <a:r>
              <a:rPr lang="en-US" sz="2000" b="1" dirty="0" err="1">
                <a:latin typeface="Aptos"/>
              </a:rPr>
              <a:t>comuna</a:t>
            </a:r>
            <a:r>
              <a:rPr lang="en-US" sz="2000" b="1" dirty="0">
                <a:latin typeface="Aptos"/>
              </a:rPr>
              <a:t> </a:t>
            </a:r>
            <a:r>
              <a:rPr lang="en-US" sz="2000" b="1" dirty="0" err="1">
                <a:latin typeface="Aptos"/>
              </a:rPr>
              <a:t>formada</a:t>
            </a:r>
            <a:r>
              <a:rPr lang="en-US" sz="2000" dirty="0">
                <a:latin typeface="Aptos"/>
              </a:rPr>
              <a:t> per </a:t>
            </a:r>
            <a:r>
              <a:rPr lang="en-US" sz="2000" dirty="0" err="1">
                <a:latin typeface="Aptos"/>
              </a:rPr>
              <a:t>coneixements</a:t>
            </a:r>
            <a:r>
              <a:rPr lang="en-US" sz="2000" dirty="0">
                <a:latin typeface="Aptos"/>
              </a:rPr>
              <a:t>, </a:t>
            </a:r>
            <a:r>
              <a:rPr lang="en-US" sz="2000" dirty="0" err="1">
                <a:latin typeface="Aptos"/>
              </a:rPr>
              <a:t>capacitats</a:t>
            </a:r>
            <a:r>
              <a:rPr lang="en-US" sz="2000" dirty="0">
                <a:latin typeface="Aptos"/>
              </a:rPr>
              <a:t>, </a:t>
            </a:r>
            <a:r>
              <a:rPr lang="en-US" sz="2000" dirty="0" err="1">
                <a:latin typeface="Aptos"/>
              </a:rPr>
              <a:t>habilitats</a:t>
            </a:r>
            <a:r>
              <a:rPr lang="en-US" sz="2000" dirty="0">
                <a:latin typeface="Aptos"/>
              </a:rPr>
              <a:t> I </a:t>
            </a:r>
            <a:r>
              <a:rPr lang="en-US" sz="2000" dirty="0" err="1">
                <a:latin typeface="Aptos"/>
              </a:rPr>
              <a:t>estratègies</a:t>
            </a:r>
            <a:r>
              <a:rPr lang="en-US" sz="2000" dirty="0">
                <a:latin typeface="Aptos"/>
              </a:rPr>
              <a:t> </a:t>
            </a:r>
            <a:r>
              <a:rPr lang="en-US" sz="2000" dirty="0" err="1">
                <a:latin typeface="Aptos"/>
              </a:rPr>
              <a:t>relacionades</a:t>
            </a:r>
            <a:r>
              <a:rPr lang="en-US" sz="2000" dirty="0">
                <a:latin typeface="Aptos"/>
              </a:rPr>
              <a:t> </a:t>
            </a:r>
            <a:r>
              <a:rPr lang="en-US" sz="2000" dirty="0" err="1">
                <a:latin typeface="Aptos"/>
              </a:rPr>
              <a:t>amb</a:t>
            </a:r>
            <a:r>
              <a:rPr lang="en-US" sz="2000" dirty="0">
                <a:latin typeface="Aptos"/>
              </a:rPr>
              <a:t> la </a:t>
            </a:r>
            <a:r>
              <a:rPr lang="en-US" sz="2000" dirty="0" err="1">
                <a:latin typeface="Aptos"/>
              </a:rPr>
              <a:t>lectura</a:t>
            </a:r>
            <a:r>
              <a:rPr lang="en-US" sz="2000" dirty="0">
                <a:latin typeface="Aptos"/>
              </a:rPr>
              <a:t> I </a:t>
            </a:r>
            <a:r>
              <a:rPr lang="en-US" sz="2000" dirty="0" err="1">
                <a:latin typeface="Aptos"/>
              </a:rPr>
              <a:t>escriptura</a:t>
            </a:r>
            <a:r>
              <a:rPr lang="en-US" sz="2000" dirty="0">
                <a:latin typeface="Aptos"/>
              </a:rPr>
              <a:t> I </a:t>
            </a:r>
            <a:r>
              <a:rPr lang="en-US" sz="2000" dirty="0" err="1">
                <a:latin typeface="Aptos"/>
              </a:rPr>
              <a:t>amb</a:t>
            </a:r>
            <a:r>
              <a:rPr lang="en-US" sz="2000" dirty="0">
                <a:latin typeface="Aptos"/>
              </a:rPr>
              <a:t> </a:t>
            </a:r>
            <a:r>
              <a:rPr lang="en-US" sz="2000" dirty="0" err="1">
                <a:latin typeface="Aptos"/>
              </a:rPr>
              <a:t>l'aprenentatge</a:t>
            </a:r>
            <a:r>
              <a:rPr lang="en-US" sz="2000" dirty="0">
                <a:latin typeface="Aptos"/>
              </a:rPr>
              <a:t> </a:t>
            </a:r>
            <a:r>
              <a:rPr lang="en-US" sz="2000" dirty="0" err="1">
                <a:latin typeface="Aptos"/>
              </a:rPr>
              <a:t>dels</a:t>
            </a:r>
            <a:r>
              <a:rPr lang="en-US" sz="2000" dirty="0">
                <a:latin typeface="Aptos"/>
              </a:rPr>
              <a:t> </a:t>
            </a:r>
            <a:r>
              <a:rPr lang="en-US" sz="2000" dirty="0" err="1">
                <a:latin typeface="Aptos"/>
              </a:rPr>
              <a:t>continguts</a:t>
            </a:r>
            <a:r>
              <a:rPr lang="en-US" sz="2000" dirty="0">
                <a:latin typeface="Aptos"/>
              </a:rPr>
              <a:t> de les </a:t>
            </a:r>
            <a:r>
              <a:rPr lang="en-US" sz="2000" dirty="0" err="1">
                <a:latin typeface="Aptos"/>
              </a:rPr>
              <a:t>àrees</a:t>
            </a:r>
            <a:r>
              <a:rPr lang="en-US" sz="2000" dirty="0">
                <a:latin typeface="Aptos"/>
              </a:rPr>
              <a:t> NO </a:t>
            </a:r>
            <a:r>
              <a:rPr lang="en-US" sz="2000" dirty="0" err="1">
                <a:latin typeface="Aptos"/>
              </a:rPr>
              <a:t>lingüístiques</a:t>
            </a:r>
            <a:r>
              <a:rPr lang="en-US" sz="2000" dirty="0">
                <a:latin typeface="Aptos"/>
              </a:rPr>
              <a:t>, que </a:t>
            </a:r>
            <a:r>
              <a:rPr lang="en-US" sz="2000" dirty="0" err="1">
                <a:latin typeface="Aptos"/>
              </a:rPr>
              <a:t>una</a:t>
            </a:r>
            <a:r>
              <a:rPr lang="en-US" sz="2000" dirty="0">
                <a:latin typeface="Aptos"/>
              </a:rPr>
              <a:t> </a:t>
            </a:r>
            <a:r>
              <a:rPr lang="en-US" sz="2000" dirty="0" err="1">
                <a:latin typeface="Aptos"/>
              </a:rPr>
              <a:t>vegada</a:t>
            </a:r>
            <a:r>
              <a:rPr lang="en-US" sz="2000" dirty="0">
                <a:latin typeface="Aptos"/>
              </a:rPr>
              <a:t> </a:t>
            </a:r>
            <a:r>
              <a:rPr lang="en-US" sz="2000" dirty="0" err="1">
                <a:latin typeface="Aptos"/>
              </a:rPr>
              <a:t>apreses</a:t>
            </a:r>
            <a:r>
              <a:rPr lang="en-US" sz="2000" dirty="0">
                <a:latin typeface="Aptos"/>
              </a:rPr>
              <a:t> </a:t>
            </a:r>
            <a:r>
              <a:rPr lang="en-US" sz="2000" dirty="0" err="1">
                <a:latin typeface="Aptos"/>
              </a:rPr>
              <a:t>en</a:t>
            </a:r>
            <a:r>
              <a:rPr lang="en-US" sz="2000" dirty="0">
                <a:latin typeface="Aptos"/>
              </a:rPr>
              <a:t> </a:t>
            </a:r>
            <a:r>
              <a:rPr lang="en-US" sz="2000" dirty="0" err="1">
                <a:latin typeface="Aptos"/>
              </a:rPr>
              <a:t>una</a:t>
            </a:r>
            <a:r>
              <a:rPr lang="en-US" sz="2000" dirty="0">
                <a:latin typeface="Aptos"/>
              </a:rPr>
              <a:t> de les </a:t>
            </a:r>
            <a:r>
              <a:rPr lang="en-US" sz="2000" dirty="0" err="1">
                <a:latin typeface="Aptos"/>
              </a:rPr>
              <a:t>llengues</a:t>
            </a:r>
            <a:r>
              <a:rPr lang="en-US" sz="2000" dirty="0">
                <a:latin typeface="Aptos"/>
              </a:rPr>
              <a:t> </a:t>
            </a:r>
            <a:r>
              <a:rPr lang="en-US" sz="2000" dirty="0">
                <a:highlight>
                  <a:srgbClr val="00FF00"/>
                </a:highlight>
                <a:latin typeface="Aptos"/>
              </a:rPr>
              <a:t>JA ESTAN DISPONIBLES </a:t>
            </a:r>
            <a:r>
              <a:rPr lang="en-US" sz="2000" dirty="0">
                <a:latin typeface="Aptos"/>
              </a:rPr>
              <a:t>per a ser </a:t>
            </a:r>
            <a:r>
              <a:rPr lang="en-US" sz="2000" dirty="0" err="1">
                <a:latin typeface="Aptos"/>
              </a:rPr>
              <a:t>apreses</a:t>
            </a:r>
            <a:r>
              <a:rPr lang="en-US" sz="2000" dirty="0">
                <a:latin typeface="Aptos"/>
              </a:rPr>
              <a:t> </a:t>
            </a:r>
            <a:r>
              <a:rPr lang="en-US" sz="2000" dirty="0" err="1">
                <a:latin typeface="Aptos"/>
              </a:rPr>
              <a:t>en</a:t>
            </a:r>
            <a:r>
              <a:rPr lang="en-US" sz="2000" dirty="0">
                <a:latin typeface="Aptos"/>
              </a:rPr>
              <a:t> </a:t>
            </a:r>
            <a:r>
              <a:rPr lang="en-US" sz="2000" dirty="0" err="1">
                <a:latin typeface="Aptos"/>
              </a:rPr>
              <a:t>altra</a:t>
            </a:r>
            <a:r>
              <a:rPr lang="en-US" sz="2000" dirty="0">
                <a:latin typeface="Aptos"/>
              </a:rPr>
              <a:t> o </a:t>
            </a:r>
            <a:r>
              <a:rPr lang="en-US" sz="2000" dirty="0" err="1">
                <a:latin typeface="Aptos"/>
              </a:rPr>
              <a:t>altres</a:t>
            </a:r>
            <a:r>
              <a:rPr lang="en-US" sz="2000" dirty="0">
                <a:latin typeface="Aptos"/>
              </a:rPr>
              <a:t> </a:t>
            </a:r>
            <a:r>
              <a:rPr lang="en-US" sz="2000" dirty="0" err="1">
                <a:latin typeface="Aptos"/>
              </a:rPr>
              <a:t>llengues</a:t>
            </a:r>
            <a:r>
              <a:rPr lang="en-US" sz="2000" dirty="0">
                <a:latin typeface="Aptos"/>
              </a:rPr>
              <a:t> del </a:t>
            </a:r>
            <a:r>
              <a:rPr lang="en-US" sz="2000" dirty="0" err="1">
                <a:latin typeface="Aptos"/>
              </a:rPr>
              <a:t>repertori</a:t>
            </a:r>
            <a:r>
              <a:rPr lang="en-US" sz="2000" dirty="0">
                <a:latin typeface="Aptos"/>
              </a:rPr>
              <a:t> personal.</a:t>
            </a:r>
            <a:br>
              <a:rPr lang="en-US" sz="2000" dirty="0">
                <a:latin typeface="Aptos"/>
              </a:rPr>
            </a:br>
            <a:br>
              <a:rPr lang="en-US" sz="2000" dirty="0">
                <a:latin typeface="Aptos"/>
              </a:rPr>
            </a:br>
            <a:br>
              <a:rPr lang="en-US" sz="2000" b="1" dirty="0">
                <a:latin typeface="Aptos"/>
              </a:rPr>
            </a:br>
            <a:br>
              <a:rPr lang="en-US" sz="2000" dirty="0">
                <a:latin typeface="Aptos"/>
              </a:rPr>
            </a:br>
            <a:br>
              <a:rPr lang="en-US" sz="2000" dirty="0">
                <a:latin typeface="Aptos"/>
              </a:rPr>
            </a:br>
            <a:br>
              <a:rPr lang="en-US" sz="2000" dirty="0">
                <a:latin typeface="Aptos"/>
              </a:rPr>
            </a:br>
            <a:endParaRPr lang="en-US" sz="2400">
              <a:highlight>
                <a:srgbClr val="FFFF00"/>
              </a:highlight>
              <a:latin typeface="Aptos"/>
            </a:endParaRPr>
          </a:p>
        </p:txBody>
      </p:sp>
      <p:sp>
        <p:nvSpPr>
          <p:cNvPr id="3" name="Subtítulo 2"/>
          <p:cNvSpPr>
            <a:spLocks noGrp="1"/>
          </p:cNvSpPr>
          <p:nvPr>
            <p:ph type="subTitle" idx="1"/>
          </p:nvPr>
        </p:nvSpPr>
        <p:spPr>
          <a:xfrm>
            <a:off x="8211385" y="6336424"/>
            <a:ext cx="4198634" cy="762541"/>
          </a:xfrm>
        </p:spPr>
        <p:txBody>
          <a:bodyPr vert="horz" lIns="91440" tIns="45720" rIns="91440" bIns="45720" rtlCol="0" anchor="t">
            <a:normAutofit/>
          </a:bodyPr>
          <a:lstStyle/>
          <a:p>
            <a:r>
              <a:rPr lang="es-ES" b="1"/>
              <a:t>TERCERA  PART: METODOLOGIA ENRIC VALOR</a:t>
            </a:r>
          </a:p>
        </p:txBody>
      </p:sp>
      <p:pic>
        <p:nvPicPr>
          <p:cNvPr id="4" name="Picture 3" descr="Puzles en figuras de plástico">
            <a:extLst>
              <a:ext uri="{FF2B5EF4-FFF2-40B4-BE49-F238E27FC236}">
                <a16:creationId xmlns:a16="http://schemas.microsoft.com/office/drawing/2014/main" id="{47C51675-21BF-AFA5-96E3-11BE09173A56}"/>
              </a:ext>
            </a:extLst>
          </p:cNvPr>
          <p:cNvPicPr>
            <a:picLocks noChangeAspect="1"/>
          </p:cNvPicPr>
          <p:nvPr/>
        </p:nvPicPr>
        <p:blipFill rotWithShape="1">
          <a:blip r:embed="rId3"/>
          <a:srcRect l="7610" r="7608" b="-2"/>
          <a:stretch/>
        </p:blipFill>
        <p:spPr>
          <a:xfrm>
            <a:off x="121916" y="756599"/>
            <a:ext cx="2800384"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6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EEF525"/>
          </a:solidFill>
          <a:ln w="38100" cap="rnd">
            <a:solidFill>
              <a:srgbClr val="EEF52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090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2772299" y="409302"/>
            <a:ext cx="9422628" cy="9203923"/>
          </a:xfrm>
        </p:spPr>
        <p:txBody>
          <a:bodyPr vert="horz" lIns="91440" tIns="45720" rIns="91440" bIns="45720" rtlCol="0" anchor="b">
            <a:normAutofit fontScale="90000"/>
          </a:bodyPr>
          <a:lstStyle/>
          <a:p>
            <a:pPr algn="ctr">
              <a:lnSpc>
                <a:spcPct val="150000"/>
              </a:lnSpc>
            </a:pPr>
            <a:br>
              <a:rPr lang="es-ES" sz="2400" b="1" dirty="0">
                <a:latin typeface="Aptos"/>
              </a:rPr>
            </a:br>
            <a:br>
              <a:rPr lang="es-ES" sz="3200" dirty="0">
                <a:highlight>
                  <a:srgbClr val="FF00FF"/>
                </a:highlight>
                <a:latin typeface="Aptos"/>
              </a:rPr>
            </a:br>
            <a:br>
              <a:rPr lang="en-US" sz="3200" b="1" dirty="0">
                <a:latin typeface="Aptos"/>
              </a:rPr>
            </a:br>
            <a:br>
              <a:rPr lang="en-US" sz="3200" b="1" dirty="0">
                <a:latin typeface="Aptos"/>
              </a:rPr>
            </a:br>
            <a:br>
              <a:rPr lang="en-US" sz="3200" b="1" dirty="0">
                <a:latin typeface="Aptos"/>
              </a:rPr>
            </a:br>
            <a:br>
              <a:rPr lang="en-US" sz="3200" b="1" dirty="0">
                <a:latin typeface="Aptos"/>
              </a:rPr>
            </a:br>
            <a:r>
              <a:rPr lang="en-US" sz="2400" b="1" dirty="0">
                <a:latin typeface="Aptos"/>
              </a:rPr>
              <a:t>METODOLOGIA </a:t>
            </a:r>
            <a:br>
              <a:rPr lang="en-US" sz="2400" b="1" dirty="0">
                <a:latin typeface="Aptos"/>
              </a:rPr>
            </a:br>
            <a:r>
              <a:rPr lang="en-US" sz="2400" b="1" dirty="0">
                <a:latin typeface="Aptos"/>
              </a:rPr>
              <a:t>Equip </a:t>
            </a:r>
            <a:r>
              <a:rPr lang="en-US" sz="2400" b="1" dirty="0" err="1">
                <a:latin typeface="Aptos"/>
              </a:rPr>
              <a:t>Directiu</a:t>
            </a:r>
            <a:r>
              <a:rPr lang="en-US" sz="2400" dirty="0">
                <a:latin typeface="Aptos"/>
              </a:rPr>
              <a:t> personal </a:t>
            </a:r>
            <a:r>
              <a:rPr lang="en-US" sz="2400" dirty="0" err="1">
                <a:latin typeface="Aptos"/>
              </a:rPr>
              <a:t>especialista</a:t>
            </a:r>
            <a:r>
              <a:rPr lang="en-US" sz="2400" dirty="0">
                <a:latin typeface="Aptos"/>
              </a:rPr>
              <a:t> </a:t>
            </a:r>
            <a:r>
              <a:rPr lang="en-US" sz="2400" b="1" dirty="0" err="1">
                <a:latin typeface="Aptos"/>
              </a:rPr>
              <a:t>Educació</a:t>
            </a:r>
            <a:r>
              <a:rPr lang="en-US" sz="2400" b="1" dirty="0">
                <a:latin typeface="Aptos"/>
              </a:rPr>
              <a:t> </a:t>
            </a:r>
            <a:r>
              <a:rPr lang="en-US" sz="2400" b="1" dirty="0" err="1">
                <a:latin typeface="Aptos"/>
              </a:rPr>
              <a:t>Infantil</a:t>
            </a:r>
            <a:br>
              <a:rPr lang="en-US" b="1" dirty="0"/>
            </a:br>
            <a:r>
              <a:rPr lang="en-US" sz="2400" dirty="0">
                <a:latin typeface="Aptos"/>
              </a:rPr>
              <a:t>Gran </a:t>
            </a:r>
            <a:r>
              <a:rPr lang="en-US" sz="2400" dirty="0" err="1">
                <a:latin typeface="Aptos"/>
              </a:rPr>
              <a:t>aposta</a:t>
            </a:r>
            <a:r>
              <a:rPr lang="en-US" sz="2400" dirty="0">
                <a:latin typeface="Aptos"/>
              </a:rPr>
              <a:t>  I </a:t>
            </a:r>
            <a:r>
              <a:rPr lang="en-US" sz="2400" dirty="0" err="1">
                <a:latin typeface="Aptos"/>
              </a:rPr>
              <a:t>suport</a:t>
            </a:r>
            <a:r>
              <a:rPr lang="en-US" sz="2400" dirty="0">
                <a:latin typeface="Aptos"/>
              </a:rPr>
              <a:t> per </a:t>
            </a:r>
            <a:r>
              <a:rPr lang="en-US" sz="2400" b="1" dirty="0" err="1">
                <a:latin typeface="Aptos"/>
              </a:rPr>
              <a:t>canvi</a:t>
            </a:r>
            <a:r>
              <a:rPr lang="en-US" sz="2400" b="1" dirty="0">
                <a:latin typeface="Aptos"/>
              </a:rPr>
              <a:t> </a:t>
            </a:r>
            <a:r>
              <a:rPr lang="en-US" sz="2400" b="1" dirty="0" err="1">
                <a:latin typeface="Aptos"/>
              </a:rPr>
              <a:t>metodològic</a:t>
            </a:r>
            <a:r>
              <a:rPr lang="en-US" sz="2400" dirty="0">
                <a:latin typeface="Aptos"/>
              </a:rPr>
              <a:t> I </a:t>
            </a:r>
            <a:r>
              <a:rPr lang="en-US" sz="2400" dirty="0" err="1">
                <a:latin typeface="Aptos"/>
              </a:rPr>
              <a:t>organitzatiu</a:t>
            </a:r>
            <a:br>
              <a:rPr lang="en-US" sz="2400" dirty="0">
                <a:latin typeface="Aptos"/>
              </a:rPr>
            </a:br>
            <a:r>
              <a:rPr lang="en-US" sz="2400" dirty="0" err="1">
                <a:latin typeface="Aptos"/>
              </a:rPr>
              <a:t>Treball</a:t>
            </a:r>
            <a:r>
              <a:rPr lang="en-US" sz="2400" dirty="0">
                <a:latin typeface="Aptos"/>
              </a:rPr>
              <a:t> </a:t>
            </a:r>
            <a:r>
              <a:rPr lang="en-US" sz="2400" dirty="0" err="1">
                <a:latin typeface="Aptos"/>
              </a:rPr>
              <a:t>cooperatiu</a:t>
            </a:r>
            <a:r>
              <a:rPr lang="en-US" sz="2400" dirty="0">
                <a:latin typeface="Aptos"/>
              </a:rPr>
              <a:t> equip docent</a:t>
            </a:r>
            <a:br>
              <a:rPr lang="en-US" sz="2400" dirty="0">
                <a:latin typeface="Aptos"/>
              </a:rPr>
            </a:br>
            <a:r>
              <a:rPr lang="en-US" sz="2400" dirty="0" err="1">
                <a:highlight>
                  <a:srgbClr val="00FF00"/>
                </a:highlight>
                <a:latin typeface="Aptos"/>
              </a:rPr>
              <a:t>Constructivisme</a:t>
            </a:r>
            <a:r>
              <a:rPr lang="en-US" sz="2400" dirty="0">
                <a:highlight>
                  <a:srgbClr val="00FF00"/>
                </a:highlight>
                <a:latin typeface="Aptos"/>
              </a:rPr>
              <a:t> </a:t>
            </a:r>
            <a:r>
              <a:rPr lang="en-US" sz="2400" dirty="0" err="1">
                <a:highlight>
                  <a:srgbClr val="00FF00"/>
                </a:highlight>
                <a:latin typeface="Aptos"/>
              </a:rPr>
              <a:t>lectoescriptor</a:t>
            </a:r>
            <a:r>
              <a:rPr lang="en-US" sz="2400" dirty="0">
                <a:latin typeface="Aptos"/>
              </a:rPr>
              <a:t>: </a:t>
            </a:r>
            <a:r>
              <a:rPr lang="en-US" sz="2400" dirty="0" err="1">
                <a:latin typeface="Aptos"/>
              </a:rPr>
              <a:t>partim</a:t>
            </a:r>
            <a:r>
              <a:rPr lang="en-US" sz="2400" dirty="0">
                <a:latin typeface="Aptos"/>
              </a:rPr>
              <a:t> sempre del </a:t>
            </a:r>
            <a:r>
              <a:rPr lang="en-US" sz="2400" dirty="0" err="1">
                <a:latin typeface="Aptos"/>
              </a:rPr>
              <a:t>seu</a:t>
            </a:r>
            <a:r>
              <a:rPr lang="en-US" sz="2400" dirty="0">
                <a:latin typeface="Aptos"/>
              </a:rPr>
              <a:t> NOM I DATA que </a:t>
            </a:r>
            <a:r>
              <a:rPr lang="en-US" sz="2400" dirty="0" err="1">
                <a:latin typeface="Aptos"/>
              </a:rPr>
              <a:t>és</a:t>
            </a:r>
            <a:r>
              <a:rPr lang="en-US" sz="2400" dirty="0">
                <a:latin typeface="Aptos"/>
              </a:rPr>
              <a:t>  </a:t>
            </a:r>
            <a:r>
              <a:rPr lang="en-US" sz="2400" dirty="0" err="1">
                <a:latin typeface="Aptos"/>
              </a:rPr>
              <a:t>el</a:t>
            </a:r>
            <a:r>
              <a:rPr lang="en-US" sz="2400" dirty="0">
                <a:latin typeface="Aptos"/>
              </a:rPr>
              <a:t> </a:t>
            </a:r>
            <a:r>
              <a:rPr lang="en-US" sz="2400" dirty="0" err="1">
                <a:latin typeface="Aptos"/>
              </a:rPr>
              <a:t>més</a:t>
            </a:r>
            <a:r>
              <a:rPr lang="en-US" sz="2400" dirty="0">
                <a:latin typeface="Aptos"/>
              </a:rPr>
              <a:t> important per a ells I </a:t>
            </a:r>
            <a:r>
              <a:rPr lang="en-US" sz="2400" dirty="0" err="1">
                <a:latin typeface="Aptos"/>
              </a:rPr>
              <a:t>elles</a:t>
            </a:r>
            <a:r>
              <a:rPr lang="en-US" sz="2400" dirty="0">
                <a:latin typeface="Aptos"/>
              </a:rPr>
              <a:t>. Sistema </a:t>
            </a:r>
            <a:r>
              <a:rPr lang="en-US" sz="2400" dirty="0" err="1">
                <a:latin typeface="Aptos"/>
              </a:rPr>
              <a:t>fonològic</a:t>
            </a:r>
            <a:r>
              <a:rPr lang="en-US" sz="2400" dirty="0">
                <a:latin typeface="Aptos"/>
              </a:rPr>
              <a:t> I </a:t>
            </a:r>
            <a:r>
              <a:rPr lang="en-US" sz="2400" dirty="0" err="1">
                <a:latin typeface="Aptos"/>
              </a:rPr>
              <a:t>fonètic</a:t>
            </a:r>
            <a:r>
              <a:rPr lang="en-US" sz="2400" dirty="0">
                <a:latin typeface="Aptos"/>
              </a:rPr>
              <a:t>. </a:t>
            </a:r>
            <a:r>
              <a:rPr lang="en-US" sz="2400" dirty="0" err="1">
                <a:latin typeface="Aptos"/>
              </a:rPr>
              <a:t>Evolució</a:t>
            </a:r>
            <a:r>
              <a:rPr lang="en-US" sz="2400" dirty="0">
                <a:latin typeface="Aptos"/>
              </a:rPr>
              <a:t> </a:t>
            </a:r>
            <a:r>
              <a:rPr lang="en-US" sz="2400" dirty="0" err="1">
                <a:latin typeface="Aptos"/>
              </a:rPr>
              <a:t>cicle</a:t>
            </a:r>
            <a:r>
              <a:rPr lang="en-US" sz="2400" dirty="0">
                <a:latin typeface="Aptos"/>
              </a:rPr>
              <a:t> </a:t>
            </a:r>
            <a:r>
              <a:rPr lang="en-US" sz="2400" dirty="0" err="1">
                <a:latin typeface="Aptos"/>
              </a:rPr>
              <a:t>nivells</a:t>
            </a:r>
            <a:r>
              <a:rPr lang="en-US" sz="2400" dirty="0">
                <a:latin typeface="Aptos"/>
              </a:rPr>
              <a:t> </a:t>
            </a:r>
            <a:br>
              <a:rPr lang="en-US" sz="2400" dirty="0">
                <a:latin typeface="Aptos"/>
              </a:rPr>
            </a:br>
            <a:r>
              <a:rPr lang="en-US" sz="2400" dirty="0" err="1">
                <a:latin typeface="Aptos"/>
              </a:rPr>
              <a:t>Treball</a:t>
            </a:r>
            <a:r>
              <a:rPr lang="en-US" sz="2400" dirty="0">
                <a:latin typeface="Aptos"/>
              </a:rPr>
              <a:t> per </a:t>
            </a:r>
            <a:r>
              <a:rPr lang="en-US" sz="2400" dirty="0" err="1">
                <a:highlight>
                  <a:srgbClr val="00FF00"/>
                </a:highlight>
                <a:latin typeface="Aptos"/>
              </a:rPr>
              <a:t>propostes</a:t>
            </a:r>
            <a:r>
              <a:rPr lang="en-US" sz="2400" dirty="0">
                <a:latin typeface="Aptos"/>
              </a:rPr>
              <a:t> de </a:t>
            </a:r>
            <a:r>
              <a:rPr lang="en-US" sz="2400" dirty="0" err="1">
                <a:latin typeface="Aptos"/>
              </a:rPr>
              <a:t>treball</a:t>
            </a:r>
            <a:r>
              <a:rPr lang="en-US" sz="2400" dirty="0">
                <a:latin typeface="Aptos"/>
              </a:rPr>
              <a:t> </a:t>
            </a:r>
            <a:r>
              <a:rPr lang="en-US" sz="2400" dirty="0" err="1">
                <a:latin typeface="Aptos"/>
              </a:rPr>
              <a:t>setmanal</a:t>
            </a:r>
            <a:br>
              <a:rPr lang="en-US" sz="2400" dirty="0">
                <a:latin typeface="Aptos"/>
              </a:rPr>
            </a:br>
            <a:r>
              <a:rPr lang="en-US" sz="2400" dirty="0" err="1">
                <a:highlight>
                  <a:srgbClr val="00FF00"/>
                </a:highlight>
                <a:latin typeface="Aptos"/>
              </a:rPr>
              <a:t>Ambients</a:t>
            </a:r>
            <a:br>
              <a:rPr lang="en-US" sz="2400" dirty="0">
                <a:highlight>
                  <a:srgbClr val="00FF00"/>
                </a:highlight>
                <a:latin typeface="Aptos"/>
              </a:rPr>
            </a:br>
            <a:r>
              <a:rPr lang="en-US" sz="2400" dirty="0" err="1">
                <a:latin typeface="Aptos"/>
              </a:rPr>
              <a:t>Aprenentatge</a:t>
            </a:r>
            <a:r>
              <a:rPr lang="en-US" sz="2400" dirty="0">
                <a:latin typeface="Aptos"/>
              </a:rPr>
              <a:t> </a:t>
            </a:r>
            <a:r>
              <a:rPr lang="en-US" sz="2400" dirty="0" err="1">
                <a:latin typeface="Aptos"/>
              </a:rPr>
              <a:t>sensoriomotor</a:t>
            </a:r>
            <a:r>
              <a:rPr lang="en-US" sz="2400" dirty="0">
                <a:latin typeface="Aptos"/>
              </a:rPr>
              <a:t> (</a:t>
            </a:r>
            <a:r>
              <a:rPr lang="en-US" sz="2400" dirty="0" err="1">
                <a:latin typeface="Aptos"/>
              </a:rPr>
              <a:t>tocar</a:t>
            </a:r>
            <a:r>
              <a:rPr lang="en-US" sz="2400" dirty="0">
                <a:latin typeface="Aptos"/>
              </a:rPr>
              <a:t>, manipular, </a:t>
            </a:r>
            <a:r>
              <a:rPr lang="en-US" sz="2400" dirty="0" err="1">
                <a:latin typeface="Aptos"/>
              </a:rPr>
              <a:t>olorar</a:t>
            </a:r>
            <a:r>
              <a:rPr lang="en-US" sz="2400" dirty="0">
                <a:latin typeface="Aptos"/>
              </a:rPr>
              <a:t>, </a:t>
            </a:r>
            <a:r>
              <a:rPr lang="en-US" sz="2400" dirty="0" err="1">
                <a:latin typeface="Aptos"/>
              </a:rPr>
              <a:t>escoltar</a:t>
            </a:r>
            <a:r>
              <a:rPr lang="en-US" sz="2400" dirty="0">
                <a:latin typeface="Aptos"/>
              </a:rPr>
              <a:t>...)</a:t>
            </a:r>
            <a:br>
              <a:rPr lang="en-US" sz="2400" dirty="0">
                <a:latin typeface="Aptos"/>
              </a:rPr>
            </a:br>
            <a:r>
              <a:rPr lang="en-US" sz="2400" dirty="0" err="1">
                <a:latin typeface="Aptos"/>
              </a:rPr>
              <a:t>Aprenentatge</a:t>
            </a:r>
            <a:r>
              <a:rPr lang="en-US" sz="2400" dirty="0">
                <a:highlight>
                  <a:srgbClr val="00FF00"/>
                </a:highlight>
                <a:latin typeface="Aptos"/>
              </a:rPr>
              <a:t> </a:t>
            </a:r>
            <a:r>
              <a:rPr lang="en-US" sz="2400" dirty="0" err="1">
                <a:highlight>
                  <a:srgbClr val="00FF00"/>
                </a:highlight>
                <a:latin typeface="Aptos"/>
              </a:rPr>
              <a:t>matemàtic</a:t>
            </a:r>
            <a:r>
              <a:rPr lang="en-US" sz="2400" dirty="0">
                <a:highlight>
                  <a:srgbClr val="00FF00"/>
                </a:highlight>
                <a:latin typeface="Aptos"/>
              </a:rPr>
              <a:t> </a:t>
            </a:r>
            <a:r>
              <a:rPr lang="en-US" sz="2400" dirty="0" err="1">
                <a:latin typeface="Aptos"/>
              </a:rPr>
              <a:t>manipulatiu</a:t>
            </a:r>
            <a:r>
              <a:rPr lang="en-US" sz="2400" dirty="0">
                <a:latin typeface="Aptos"/>
              </a:rPr>
              <a:t> </a:t>
            </a:r>
            <a:r>
              <a:rPr lang="en-US" sz="2400" dirty="0" err="1">
                <a:latin typeface="Aptos"/>
              </a:rPr>
              <a:t>introducció</a:t>
            </a:r>
            <a:r>
              <a:rPr lang="en-US" sz="2400" dirty="0">
                <a:latin typeface="Aptos"/>
              </a:rPr>
              <a:t> </a:t>
            </a:r>
            <a:r>
              <a:rPr lang="en-US" sz="2400" dirty="0">
                <a:highlight>
                  <a:srgbClr val="00FF00"/>
                </a:highlight>
                <a:latin typeface="Aptos"/>
              </a:rPr>
              <a:t>ABN</a:t>
            </a:r>
            <a:br>
              <a:rPr lang="en-US" sz="2400" dirty="0">
                <a:highlight>
                  <a:srgbClr val="00FF00"/>
                </a:highlight>
                <a:latin typeface="Aptos"/>
              </a:rPr>
            </a:br>
            <a:r>
              <a:rPr lang="en-US" sz="2400" dirty="0">
                <a:latin typeface="Aptos"/>
              </a:rPr>
              <a:t> </a:t>
            </a:r>
            <a:r>
              <a:rPr lang="en-US" sz="2400" dirty="0" err="1">
                <a:latin typeface="Aptos"/>
              </a:rPr>
              <a:t>Projectes</a:t>
            </a:r>
            <a:r>
              <a:rPr lang="en-US" sz="2400" dirty="0">
                <a:latin typeface="Aptos"/>
              </a:rPr>
              <a:t> de </a:t>
            </a:r>
            <a:r>
              <a:rPr lang="en-US" sz="2400" dirty="0" err="1">
                <a:latin typeface="Aptos"/>
              </a:rPr>
              <a:t>treball</a:t>
            </a:r>
            <a:r>
              <a:rPr lang="en-US" sz="2400" dirty="0">
                <a:latin typeface="Aptos"/>
              </a:rPr>
              <a:t> </a:t>
            </a:r>
            <a:r>
              <a:rPr lang="en-US" sz="2400" dirty="0" err="1">
                <a:latin typeface="Aptos"/>
              </a:rPr>
              <a:t>medi</a:t>
            </a:r>
            <a:br>
              <a:rPr lang="en-US" dirty="0"/>
            </a:br>
            <a:r>
              <a:rPr lang="en-US" sz="2400" dirty="0" err="1">
                <a:latin typeface="Aptos"/>
              </a:rPr>
              <a:t>Espressió</a:t>
            </a:r>
            <a:r>
              <a:rPr lang="en-US" sz="2400" dirty="0">
                <a:latin typeface="Aptos"/>
              </a:rPr>
              <a:t> corporal</a:t>
            </a:r>
            <a:br>
              <a:rPr lang="en-US" sz="2400" dirty="0">
                <a:latin typeface="Aptos"/>
              </a:rPr>
            </a:br>
            <a:r>
              <a:rPr lang="en-US" sz="2400" dirty="0" err="1">
                <a:latin typeface="Aptos"/>
              </a:rPr>
              <a:t>Expressió</a:t>
            </a:r>
            <a:r>
              <a:rPr lang="en-US" sz="2400" dirty="0">
                <a:latin typeface="Aptos"/>
              </a:rPr>
              <a:t> musical</a:t>
            </a:r>
            <a:br>
              <a:rPr lang="en-US" sz="2000" dirty="0">
                <a:latin typeface="Aptos"/>
              </a:rPr>
            </a:br>
            <a:br>
              <a:rPr lang="en-US" sz="2000" dirty="0">
                <a:latin typeface="Aptos"/>
              </a:rPr>
            </a:br>
            <a:br>
              <a:rPr lang="en-US" sz="2000" b="1" dirty="0">
                <a:latin typeface="Aptos"/>
              </a:rPr>
            </a:br>
            <a:br>
              <a:rPr lang="en-US" sz="2000" dirty="0">
                <a:latin typeface="Aptos"/>
              </a:rPr>
            </a:br>
            <a:br>
              <a:rPr lang="en-US" sz="2000" dirty="0">
                <a:latin typeface="Aptos"/>
              </a:rPr>
            </a:br>
            <a:br>
              <a:rPr lang="en-US" sz="2000" dirty="0">
                <a:latin typeface="Aptos"/>
              </a:rPr>
            </a:br>
            <a:endParaRPr lang="en-US" sz="2400">
              <a:highlight>
                <a:srgbClr val="FFFF00"/>
              </a:highlight>
              <a:latin typeface="Aptos"/>
            </a:endParaRPr>
          </a:p>
        </p:txBody>
      </p:sp>
      <p:sp>
        <p:nvSpPr>
          <p:cNvPr id="3" name="Subtítulo 2"/>
          <p:cNvSpPr>
            <a:spLocks noGrp="1"/>
          </p:cNvSpPr>
          <p:nvPr>
            <p:ph type="subTitle" idx="1"/>
          </p:nvPr>
        </p:nvSpPr>
        <p:spPr>
          <a:xfrm>
            <a:off x="9260515" y="5983033"/>
            <a:ext cx="2983852" cy="762541"/>
          </a:xfrm>
        </p:spPr>
        <p:txBody>
          <a:bodyPr vert="horz" lIns="91440" tIns="45720" rIns="91440" bIns="45720" rtlCol="0" anchor="t">
            <a:normAutofit fontScale="85000" lnSpcReduction="20000"/>
          </a:bodyPr>
          <a:lstStyle/>
          <a:p>
            <a:r>
              <a:rPr lang="es-ES" b="1"/>
              <a:t>TERCERA  PART: METODOLOGIA ENRIC VALOR</a:t>
            </a:r>
          </a:p>
        </p:txBody>
      </p:sp>
      <p:pic>
        <p:nvPicPr>
          <p:cNvPr id="4" name="Picture 3" descr="Puzles en figuras de plástico">
            <a:extLst>
              <a:ext uri="{FF2B5EF4-FFF2-40B4-BE49-F238E27FC236}">
                <a16:creationId xmlns:a16="http://schemas.microsoft.com/office/drawing/2014/main" id="{47C51675-21BF-AFA5-96E3-11BE09173A56}"/>
              </a:ext>
            </a:extLst>
          </p:cNvPr>
          <p:cNvPicPr>
            <a:picLocks noChangeAspect="1"/>
          </p:cNvPicPr>
          <p:nvPr/>
        </p:nvPicPr>
        <p:blipFill rotWithShape="1">
          <a:blip r:embed="rId3"/>
          <a:srcRect l="7610" r="7608" b="-2"/>
          <a:stretch/>
        </p:blipFill>
        <p:spPr>
          <a:xfrm rot="20700000">
            <a:off x="298612" y="1717381"/>
            <a:ext cx="2800384" cy="4799543"/>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6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EEF525"/>
          </a:solidFill>
          <a:ln w="38100" cap="rnd">
            <a:solidFill>
              <a:srgbClr val="EEF52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993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38881" y="4501453"/>
            <a:ext cx="10909640" cy="1065836"/>
          </a:xfrm>
        </p:spPr>
        <p:txBody>
          <a:bodyPr vert="horz" lIns="91440" tIns="45720" rIns="91440" bIns="45720" rtlCol="0" anchor="ctr">
            <a:normAutofit/>
          </a:bodyPr>
          <a:lstStyle/>
          <a:p>
            <a:pPr algn="ctr">
              <a:lnSpc>
                <a:spcPct val="90000"/>
              </a:lnSpc>
            </a:pPr>
            <a:br>
              <a:rPr lang="es-ES" sz="1500" b="1">
                <a:latin typeface="Aptos"/>
              </a:rPr>
            </a:br>
            <a:br>
              <a:rPr lang="es-ES" sz="1500">
                <a:highlight>
                  <a:srgbClr val="FF00FF"/>
                </a:highlight>
                <a:latin typeface="Aptos"/>
              </a:rPr>
            </a:br>
            <a:br>
              <a:rPr lang="en-US" sz="1500" b="1">
                <a:latin typeface="Aptos"/>
              </a:rPr>
            </a:br>
            <a:br>
              <a:rPr lang="en-US" sz="1500" b="1">
                <a:latin typeface="Aptos"/>
              </a:rPr>
            </a:br>
            <a:br>
              <a:rPr lang="en-US" sz="1500" b="1">
                <a:latin typeface="Aptos"/>
              </a:rPr>
            </a:br>
            <a:br>
              <a:rPr lang="en-US" sz="1500">
                <a:latin typeface="Aptos"/>
              </a:rPr>
            </a:br>
            <a:br>
              <a:rPr lang="en-US" sz="1500">
                <a:latin typeface="Aptos"/>
              </a:rPr>
            </a:br>
            <a:br>
              <a:rPr lang="en-US" sz="1500">
                <a:latin typeface="Aptos"/>
              </a:rPr>
            </a:br>
            <a:endParaRPr lang="en-US" sz="1500">
              <a:highlight>
                <a:srgbClr val="FFFF00"/>
              </a:highlight>
              <a:latin typeface="Aptos"/>
            </a:endParaRPr>
          </a:p>
        </p:txBody>
      </p:sp>
      <p:sp>
        <p:nvSpPr>
          <p:cNvPr id="3" name="Subtítulo 2"/>
          <p:cNvSpPr>
            <a:spLocks noGrp="1"/>
          </p:cNvSpPr>
          <p:nvPr>
            <p:ph type="subTitle" idx="1"/>
          </p:nvPr>
        </p:nvSpPr>
        <p:spPr>
          <a:xfrm>
            <a:off x="4758098" y="6310112"/>
            <a:ext cx="10909643" cy="552659"/>
          </a:xfrm>
        </p:spPr>
        <p:txBody>
          <a:bodyPr vert="horz" lIns="91440" tIns="45720" rIns="91440" bIns="45720" rtlCol="0" anchor="ctr">
            <a:normAutofit/>
          </a:bodyPr>
          <a:lstStyle/>
          <a:p>
            <a:pPr algn="ctr"/>
            <a:r>
              <a:rPr lang="es-ES" sz="2400" b="1"/>
              <a:t>TERCERA  PART: ESCRIPTURA I METODOLOGIA</a:t>
            </a:r>
          </a:p>
        </p:txBody>
      </p:sp>
      <p:pic>
        <p:nvPicPr>
          <p:cNvPr id="4" name="Picture 3" descr="Puzles en figuras de plástico">
            <a:extLst>
              <a:ext uri="{FF2B5EF4-FFF2-40B4-BE49-F238E27FC236}">
                <a16:creationId xmlns:a16="http://schemas.microsoft.com/office/drawing/2014/main" id="{47C51675-21BF-AFA5-96E3-11BE09173A56}"/>
              </a:ext>
            </a:extLst>
          </p:cNvPr>
          <p:cNvPicPr>
            <a:picLocks noChangeAspect="1"/>
          </p:cNvPicPr>
          <p:nvPr/>
        </p:nvPicPr>
        <p:blipFill rotWithShape="1">
          <a:blip r:embed="rId3"/>
          <a:srcRect l="7610" r="7608" b="-2"/>
          <a:stretch/>
        </p:blipFill>
        <p:spPr>
          <a:xfrm>
            <a:off x="234782" y="2363082"/>
            <a:ext cx="1334411" cy="1741867"/>
          </a:xfrm>
          <a:prstGeom prst="rect">
            <a:avLst/>
          </a:prstGeom>
        </p:spPr>
      </p:pic>
      <p:pic>
        <p:nvPicPr>
          <p:cNvPr id="5" name="Imagen 4">
            <a:extLst>
              <a:ext uri="{FF2B5EF4-FFF2-40B4-BE49-F238E27FC236}">
                <a16:creationId xmlns:a16="http://schemas.microsoft.com/office/drawing/2014/main" id="{59C22742-9D42-5A27-14ED-0F8DC573E6DF}"/>
              </a:ext>
            </a:extLst>
          </p:cNvPr>
          <p:cNvPicPr>
            <a:picLocks noChangeAspect="1"/>
          </p:cNvPicPr>
          <p:nvPr/>
        </p:nvPicPr>
        <p:blipFill>
          <a:blip r:embed="rId4"/>
          <a:stretch>
            <a:fillRect/>
          </a:stretch>
        </p:blipFill>
        <p:spPr>
          <a:xfrm>
            <a:off x="70531" y="81648"/>
            <a:ext cx="11964414" cy="6228192"/>
          </a:xfrm>
          <a:prstGeom prst="rect">
            <a:avLst/>
          </a:prstGeom>
        </p:spPr>
      </p:pic>
    </p:spTree>
    <p:extLst>
      <p:ext uri="{BB962C8B-B14F-4D97-AF65-F5344CB8AC3E}">
        <p14:creationId xmlns:p14="http://schemas.microsoft.com/office/powerpoint/2010/main" val="3987288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8">
            <a:extLst>
              <a:ext uri="{FF2B5EF4-FFF2-40B4-BE49-F238E27FC236}">
                <a16:creationId xmlns:a16="http://schemas.microsoft.com/office/drawing/2014/main" id="{CFA5B9DB-0BF9-4260-A97B-936524F96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uzles en figuras de plástico">
            <a:extLst>
              <a:ext uri="{FF2B5EF4-FFF2-40B4-BE49-F238E27FC236}">
                <a16:creationId xmlns:a16="http://schemas.microsoft.com/office/drawing/2014/main" id="{47C51675-21BF-AFA5-96E3-11BE09173A56}"/>
              </a:ext>
            </a:extLst>
          </p:cNvPr>
          <p:cNvPicPr>
            <a:picLocks noChangeAspect="1"/>
          </p:cNvPicPr>
          <p:nvPr/>
        </p:nvPicPr>
        <p:blipFill rotWithShape="1">
          <a:blip r:embed="rId3">
            <a:alphaModFix amt="50000"/>
          </a:blip>
          <a:srcRect t="9386" b="9386"/>
          <a:stretch/>
        </p:blipFill>
        <p:spPr>
          <a:xfrm>
            <a:off x="20" y="-137573"/>
            <a:ext cx="12191979" cy="6857990"/>
          </a:xfrm>
          <a:prstGeom prst="rect">
            <a:avLst/>
          </a:prstGeom>
        </p:spPr>
      </p:pic>
      <p:sp>
        <p:nvSpPr>
          <p:cNvPr id="54" name="Freeform: Shape 50">
            <a:extLst>
              <a:ext uri="{FF2B5EF4-FFF2-40B4-BE49-F238E27FC236}">
                <a16:creationId xmlns:a16="http://schemas.microsoft.com/office/drawing/2014/main" id="{59824785-89B4-4433-955A-F2C847B15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859" y="614291"/>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rgbClr val="EEF525"/>
          </a:solidFill>
          <a:ln w="9525" cap="flat">
            <a:noFill/>
            <a:prstDash val="solid"/>
            <a:miter/>
          </a:ln>
        </p:spPr>
        <p:txBody>
          <a:bodyPr rtlCol="0" anchor="ctr"/>
          <a:lstStyle/>
          <a:p>
            <a:endParaRPr lang="en-US"/>
          </a:p>
        </p:txBody>
      </p:sp>
      <p:sp>
        <p:nvSpPr>
          <p:cNvPr id="2" name="Título 1"/>
          <p:cNvSpPr>
            <a:spLocks noGrp="1"/>
          </p:cNvSpPr>
          <p:nvPr>
            <p:ph type="ctrTitle"/>
          </p:nvPr>
        </p:nvSpPr>
        <p:spPr>
          <a:xfrm>
            <a:off x="853402" y="1537315"/>
            <a:ext cx="10476670" cy="2845673"/>
          </a:xfrm>
        </p:spPr>
        <p:txBody>
          <a:bodyPr vert="horz" lIns="91440" tIns="45720" rIns="91440" bIns="45720" rtlCol="0" anchor="b">
            <a:noAutofit/>
          </a:bodyPr>
          <a:lstStyle/>
          <a:p>
            <a:pPr algn="ctr">
              <a:lnSpc>
                <a:spcPct val="90000"/>
              </a:lnSpc>
            </a:pPr>
            <a:br>
              <a:rPr lang="es-ES" sz="4400"/>
            </a:br>
            <a:r>
              <a:rPr lang="es-ES" sz="4400">
                <a:solidFill>
                  <a:schemeClr val="bg1"/>
                </a:solidFill>
              </a:rPr>
              <a:t>TOTS ELS APRENENTATGES MÉS IMPORTANTS DE LA VIDA ES FAN JUGANT</a:t>
            </a:r>
            <a:br>
              <a:rPr lang="es-ES" sz="4400">
                <a:solidFill>
                  <a:schemeClr val="bg1"/>
                </a:solidFill>
              </a:rPr>
            </a:br>
            <a:r>
              <a:rPr lang="es-ES" sz="4400">
                <a:solidFill>
                  <a:schemeClr val="bg1"/>
                </a:solidFill>
              </a:rPr>
              <a:t>FRANCESCO </a:t>
            </a:r>
            <a:r>
              <a:rPr lang="es-ES" sz="4400" err="1">
                <a:solidFill>
                  <a:schemeClr val="bg1"/>
                </a:solidFill>
              </a:rPr>
              <a:t>tONUCCI</a:t>
            </a:r>
            <a:br>
              <a:rPr lang="es-ES" sz="4400">
                <a:solidFill>
                  <a:schemeClr val="bg1"/>
                </a:solidFill>
              </a:rPr>
            </a:br>
            <a:r>
              <a:rPr lang="es-ES" sz="4400">
                <a:solidFill>
                  <a:schemeClr val="bg1"/>
                </a:solidFill>
              </a:rPr>
              <a:t>GRÀCIES</a:t>
            </a:r>
          </a:p>
        </p:txBody>
      </p:sp>
      <p:sp>
        <p:nvSpPr>
          <p:cNvPr id="3" name="Subtítulo 2"/>
          <p:cNvSpPr>
            <a:spLocks noGrp="1"/>
          </p:cNvSpPr>
          <p:nvPr>
            <p:ph type="subTitle" idx="1"/>
          </p:nvPr>
        </p:nvSpPr>
        <p:spPr>
          <a:xfrm>
            <a:off x="7665937" y="6113787"/>
            <a:ext cx="5734051" cy="934593"/>
          </a:xfrm>
        </p:spPr>
        <p:txBody>
          <a:bodyPr vert="horz" lIns="91440" tIns="45720" rIns="91440" bIns="45720" rtlCol="0" anchor="t">
            <a:normAutofit/>
          </a:bodyPr>
          <a:lstStyle/>
          <a:p>
            <a:pPr algn="ctr"/>
            <a:r>
              <a:rPr lang="es-ES" sz="3200"/>
              <a:t>REFLEXIÓ</a:t>
            </a:r>
          </a:p>
        </p:txBody>
      </p:sp>
      <p:sp>
        <p:nvSpPr>
          <p:cNvPr id="55" name="Rectangle 6">
            <a:extLst>
              <a:ext uri="{FF2B5EF4-FFF2-40B4-BE49-F238E27FC236}">
                <a16:creationId xmlns:a16="http://schemas.microsoft.com/office/drawing/2014/main" id="{CB2E64D6-3AEB-4AFF-9475-E210F85E0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6893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8">
            <a:extLst>
              <a:ext uri="{FF2B5EF4-FFF2-40B4-BE49-F238E27FC236}">
                <a16:creationId xmlns:a16="http://schemas.microsoft.com/office/drawing/2014/main" id="{CFA5B9DB-0BF9-4260-A97B-936524F96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uzles en figuras de plástico">
            <a:extLst>
              <a:ext uri="{FF2B5EF4-FFF2-40B4-BE49-F238E27FC236}">
                <a16:creationId xmlns:a16="http://schemas.microsoft.com/office/drawing/2014/main" id="{47C51675-21BF-AFA5-96E3-11BE09173A56}"/>
              </a:ext>
            </a:extLst>
          </p:cNvPr>
          <p:cNvPicPr>
            <a:picLocks noChangeAspect="1"/>
          </p:cNvPicPr>
          <p:nvPr/>
        </p:nvPicPr>
        <p:blipFill rotWithShape="1">
          <a:blip r:embed="rId3">
            <a:alphaModFix amt="50000"/>
          </a:blip>
          <a:srcRect t="9386" b="9386"/>
          <a:stretch/>
        </p:blipFill>
        <p:spPr>
          <a:xfrm>
            <a:off x="20" y="-137573"/>
            <a:ext cx="12191979" cy="6857990"/>
          </a:xfrm>
          <a:prstGeom prst="rect">
            <a:avLst/>
          </a:prstGeom>
        </p:spPr>
      </p:pic>
      <p:sp>
        <p:nvSpPr>
          <p:cNvPr id="54" name="Freeform: Shape 50">
            <a:extLst>
              <a:ext uri="{FF2B5EF4-FFF2-40B4-BE49-F238E27FC236}">
                <a16:creationId xmlns:a16="http://schemas.microsoft.com/office/drawing/2014/main" id="{59824785-89B4-4433-955A-F2C847B15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859" y="614291"/>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rgbClr val="EEF525"/>
          </a:solidFill>
          <a:ln w="9525" cap="flat">
            <a:noFill/>
            <a:prstDash val="solid"/>
            <a:miter/>
          </a:ln>
        </p:spPr>
        <p:txBody>
          <a:bodyPr rtlCol="0" anchor="ctr"/>
          <a:lstStyle/>
          <a:p>
            <a:endParaRPr lang="en-US"/>
          </a:p>
        </p:txBody>
      </p:sp>
      <p:sp>
        <p:nvSpPr>
          <p:cNvPr id="2" name="Título 1"/>
          <p:cNvSpPr>
            <a:spLocks noGrp="1"/>
          </p:cNvSpPr>
          <p:nvPr>
            <p:ph type="ctrTitle"/>
          </p:nvPr>
        </p:nvSpPr>
        <p:spPr>
          <a:xfrm>
            <a:off x="1372445" y="1625663"/>
            <a:ext cx="9582149" cy="3331586"/>
          </a:xfrm>
        </p:spPr>
        <p:txBody>
          <a:bodyPr vert="horz" lIns="91440" tIns="45720" rIns="91440" bIns="45720" rtlCol="0" anchor="b">
            <a:noAutofit/>
          </a:bodyPr>
          <a:lstStyle/>
          <a:p>
            <a:pPr algn="ctr">
              <a:lnSpc>
                <a:spcPct val="90000"/>
              </a:lnSpc>
            </a:pPr>
            <a:br>
              <a:rPr lang="es-ES" sz="4400"/>
            </a:br>
            <a:r>
              <a:rPr lang="es-ES" sz="4400">
                <a:solidFill>
                  <a:schemeClr val="bg1"/>
                </a:solidFill>
              </a:rPr>
              <a:t>PRIMER bloc: PLC-PNL  I l' EVOLUCIÓ dels</a:t>
            </a:r>
            <a:br>
              <a:rPr lang="es-ES" sz="4400"/>
            </a:br>
            <a:br>
              <a:rPr lang="es-ES" sz="4400"/>
            </a:br>
            <a:r>
              <a:rPr lang="es-ES" sz="4400">
                <a:solidFill>
                  <a:schemeClr val="bg1"/>
                </a:solidFill>
              </a:rPr>
              <a:t>  programes </a:t>
            </a:r>
            <a:r>
              <a:rPr lang="es-ES" sz="4400" err="1">
                <a:solidFill>
                  <a:schemeClr val="bg1"/>
                </a:solidFill>
              </a:rPr>
              <a:t>bilíngües</a:t>
            </a:r>
            <a:r>
              <a:rPr lang="es-ES" sz="4400">
                <a:solidFill>
                  <a:schemeClr val="bg1"/>
                </a:solidFill>
              </a:rPr>
              <a:t> </a:t>
            </a:r>
            <a:r>
              <a:rPr lang="es-ES" sz="4400" err="1">
                <a:solidFill>
                  <a:schemeClr val="bg1"/>
                </a:solidFill>
              </a:rPr>
              <a:t>als</a:t>
            </a:r>
            <a:r>
              <a:rPr lang="es-ES" sz="4400">
                <a:solidFill>
                  <a:schemeClr val="bg1"/>
                </a:solidFill>
              </a:rPr>
              <a:t> </a:t>
            </a:r>
            <a:r>
              <a:rPr lang="es-ES" sz="4400" err="1">
                <a:solidFill>
                  <a:schemeClr val="bg1"/>
                </a:solidFill>
              </a:rPr>
              <a:t>plurilíngües</a:t>
            </a:r>
            <a:br>
              <a:rPr lang="es-ES" sz="4400"/>
            </a:br>
            <a:br>
              <a:rPr lang="es-ES" sz="4400"/>
            </a:br>
            <a:endParaRPr lang="es-ES" sz="3200">
              <a:solidFill>
                <a:schemeClr val="bg1"/>
              </a:solidFill>
            </a:endParaRPr>
          </a:p>
        </p:txBody>
      </p:sp>
      <p:sp>
        <p:nvSpPr>
          <p:cNvPr id="3" name="Subtítulo 2"/>
          <p:cNvSpPr>
            <a:spLocks noGrp="1"/>
          </p:cNvSpPr>
          <p:nvPr>
            <p:ph type="subTitle" idx="1"/>
          </p:nvPr>
        </p:nvSpPr>
        <p:spPr>
          <a:xfrm>
            <a:off x="7665937" y="6113787"/>
            <a:ext cx="5734051" cy="934593"/>
          </a:xfrm>
        </p:spPr>
        <p:txBody>
          <a:bodyPr vert="horz" lIns="91440" tIns="45720" rIns="91440" bIns="45720" rtlCol="0" anchor="t">
            <a:normAutofit/>
          </a:bodyPr>
          <a:lstStyle/>
          <a:p>
            <a:pPr algn="ctr"/>
            <a:r>
              <a:rPr lang="es-ES" sz="3200"/>
              <a:t>BLOCS  DE LA XERRADA</a:t>
            </a:r>
          </a:p>
        </p:txBody>
      </p:sp>
      <p:sp>
        <p:nvSpPr>
          <p:cNvPr id="55" name="Rectangle 6">
            <a:extLst>
              <a:ext uri="{FF2B5EF4-FFF2-40B4-BE49-F238E27FC236}">
                <a16:creationId xmlns:a16="http://schemas.microsoft.com/office/drawing/2014/main" id="{CB2E64D6-3AEB-4AFF-9475-E210F85E0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6301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4162925" y="379650"/>
            <a:ext cx="7640399" cy="5003349"/>
          </a:xfrm>
        </p:spPr>
        <p:txBody>
          <a:bodyPr vert="horz" lIns="91440" tIns="45720" rIns="91440" bIns="45720" rtlCol="0" anchor="b">
            <a:normAutofit fontScale="90000"/>
          </a:bodyPr>
          <a:lstStyle/>
          <a:p>
            <a:pPr algn="just">
              <a:lnSpc>
                <a:spcPct val="90000"/>
              </a:lnSpc>
            </a:pPr>
            <a:r>
              <a:rPr lang="es-ES" sz="2600" b="1">
                <a:latin typeface="Aptos"/>
              </a:rPr>
              <a:t>LLEI 4/1983,</a:t>
            </a:r>
            <a:r>
              <a:rPr lang="es-ES" sz="2600">
                <a:latin typeface="Aptos"/>
              </a:rPr>
              <a:t> de 23 de </a:t>
            </a:r>
            <a:r>
              <a:rPr lang="es-ES" sz="2600" err="1">
                <a:latin typeface="Aptos"/>
              </a:rPr>
              <a:t>novembre</a:t>
            </a:r>
            <a:r>
              <a:rPr lang="es-ES" sz="2600">
                <a:latin typeface="Aptos"/>
              </a:rPr>
              <a:t>, </a:t>
            </a:r>
            <a:r>
              <a:rPr lang="es-ES" sz="2600" err="1">
                <a:latin typeface="Aptos"/>
              </a:rPr>
              <a:t>d'ús</a:t>
            </a:r>
            <a:r>
              <a:rPr lang="es-ES" sz="2600">
                <a:latin typeface="Aptos"/>
              </a:rPr>
              <a:t> i </a:t>
            </a:r>
            <a:r>
              <a:rPr lang="es-ES" sz="2600" err="1">
                <a:latin typeface="Aptos"/>
              </a:rPr>
              <a:t>ensenyament</a:t>
            </a:r>
            <a:r>
              <a:rPr lang="es-ES" sz="2600">
                <a:latin typeface="Aptos"/>
              </a:rPr>
              <a:t> del </a:t>
            </a:r>
            <a:r>
              <a:rPr lang="es-ES" sz="2600" err="1">
                <a:latin typeface="Aptos"/>
              </a:rPr>
              <a:t>Valencià</a:t>
            </a:r>
            <a:r>
              <a:rPr lang="es-ES" sz="2600">
                <a:latin typeface="Aptos"/>
              </a:rPr>
              <a:t>. En vigor al </a:t>
            </a:r>
            <a:r>
              <a:rPr lang="es-ES" sz="2600">
                <a:highlight>
                  <a:srgbClr val="FFFF00"/>
                </a:highlight>
                <a:latin typeface="Aptos"/>
              </a:rPr>
              <a:t>1983</a:t>
            </a:r>
            <a:r>
              <a:rPr lang="es-ES" sz="2600">
                <a:latin typeface="Aptos"/>
              </a:rPr>
              <a:t>. Regula </a:t>
            </a:r>
            <a:r>
              <a:rPr lang="es-ES" sz="2600" err="1">
                <a:latin typeface="Aptos"/>
              </a:rPr>
              <a:t>drets</a:t>
            </a:r>
            <a:r>
              <a:rPr lang="es-ES" sz="2600">
                <a:latin typeface="Aptos"/>
              </a:rPr>
              <a:t> del </a:t>
            </a:r>
            <a:r>
              <a:rPr lang="es-ES" sz="2600" err="1">
                <a:latin typeface="Aptos"/>
              </a:rPr>
              <a:t>ciutadans</a:t>
            </a:r>
            <a:r>
              <a:rPr lang="es-ES" sz="2600">
                <a:latin typeface="Aptos"/>
              </a:rPr>
              <a:t> </a:t>
            </a:r>
            <a:r>
              <a:rPr lang="es-ES" sz="2600" err="1">
                <a:latin typeface="Aptos"/>
              </a:rPr>
              <a:t>d'utilitzar</a:t>
            </a:r>
            <a:r>
              <a:rPr lang="es-ES" sz="2600">
                <a:latin typeface="Aptos"/>
              </a:rPr>
              <a:t> el </a:t>
            </a:r>
            <a:r>
              <a:rPr lang="es-ES" sz="2600" err="1">
                <a:latin typeface="Aptos"/>
              </a:rPr>
              <a:t>valencià</a:t>
            </a:r>
            <a:r>
              <a:rPr lang="es-ES" sz="2600">
                <a:latin typeface="Aptos"/>
              </a:rPr>
              <a:t> i </a:t>
            </a:r>
            <a:r>
              <a:rPr lang="es-ES" sz="2600" err="1">
                <a:latin typeface="Aptos"/>
              </a:rPr>
              <a:t>l'obligació</a:t>
            </a:r>
            <a:r>
              <a:rPr lang="es-ES" sz="2600">
                <a:latin typeface="Aptos"/>
              </a:rPr>
              <a:t> de les </a:t>
            </a:r>
            <a:r>
              <a:rPr lang="es-ES" sz="2600" err="1">
                <a:latin typeface="Aptos"/>
              </a:rPr>
              <a:t>institucions</a:t>
            </a:r>
            <a:r>
              <a:rPr lang="es-ES" sz="2600">
                <a:latin typeface="Aptos"/>
              </a:rPr>
              <a:t> de que </a:t>
            </a:r>
            <a:r>
              <a:rPr lang="es-ES" sz="2600" err="1">
                <a:latin typeface="Aptos"/>
              </a:rPr>
              <a:t>aquests</a:t>
            </a:r>
            <a:r>
              <a:rPr lang="es-ES" sz="2600">
                <a:latin typeface="Aptos"/>
              </a:rPr>
              <a:t> </a:t>
            </a:r>
            <a:r>
              <a:rPr lang="es-ES" sz="2600" err="1">
                <a:latin typeface="Aptos"/>
              </a:rPr>
              <a:t>drets</a:t>
            </a:r>
            <a:r>
              <a:rPr lang="es-ES" sz="2600">
                <a:latin typeface="Aptos"/>
              </a:rPr>
              <a:t> es </a:t>
            </a:r>
            <a:r>
              <a:rPr lang="es-ES" sz="2600" err="1">
                <a:latin typeface="Aptos"/>
              </a:rPr>
              <a:t>complisquen</a:t>
            </a:r>
            <a:r>
              <a:rPr lang="es-ES" sz="2600">
                <a:latin typeface="Aptos"/>
              </a:rPr>
              <a:t>.</a:t>
            </a:r>
            <a:br>
              <a:rPr lang="en-US"/>
            </a:br>
            <a:br>
              <a:rPr lang="es-ES" sz="2600">
                <a:latin typeface="Aptos"/>
              </a:rPr>
            </a:br>
            <a:r>
              <a:rPr lang="es-ES" sz="2600" err="1">
                <a:latin typeface="Aptos"/>
              </a:rPr>
              <a:t>Llei</a:t>
            </a:r>
            <a:r>
              <a:rPr lang="es-ES" sz="2600">
                <a:latin typeface="Aptos"/>
              </a:rPr>
              <a:t> de les </a:t>
            </a:r>
            <a:r>
              <a:rPr lang="es-ES" sz="2600" err="1">
                <a:latin typeface="Aptos"/>
              </a:rPr>
              <a:t>anomenades</a:t>
            </a:r>
            <a:r>
              <a:rPr lang="es-ES" sz="2600">
                <a:latin typeface="Aptos"/>
              </a:rPr>
              <a:t> </a:t>
            </a:r>
            <a:r>
              <a:rPr lang="es-ES" sz="2600" err="1">
                <a:latin typeface="Aptos"/>
              </a:rPr>
              <a:t>lleis</a:t>
            </a:r>
            <a:r>
              <a:rPr lang="es-ES" sz="2600">
                <a:latin typeface="Aptos"/>
              </a:rPr>
              <a:t> de </a:t>
            </a:r>
            <a:r>
              <a:rPr lang="es-ES" sz="2600" err="1">
                <a:highlight>
                  <a:srgbClr val="FFFF00"/>
                </a:highlight>
                <a:latin typeface="Aptos"/>
              </a:rPr>
              <a:t>Normalització</a:t>
            </a:r>
            <a:r>
              <a:rPr lang="es-ES" sz="2600">
                <a:highlight>
                  <a:srgbClr val="FFFF00"/>
                </a:highlight>
                <a:latin typeface="Aptos"/>
              </a:rPr>
              <a:t> Lingüística</a:t>
            </a:r>
            <a:r>
              <a:rPr lang="es-ES" sz="2600">
                <a:latin typeface="Aptos"/>
              </a:rPr>
              <a:t>, elaborades </a:t>
            </a:r>
            <a:r>
              <a:rPr lang="es-ES" sz="2600" err="1">
                <a:latin typeface="Aptos"/>
              </a:rPr>
              <a:t>deprés</a:t>
            </a:r>
            <a:r>
              <a:rPr lang="es-ES" sz="2600">
                <a:latin typeface="Aptos"/>
              </a:rPr>
              <a:t> de </a:t>
            </a:r>
            <a:r>
              <a:rPr lang="es-ES" sz="2600" err="1">
                <a:latin typeface="Aptos"/>
              </a:rPr>
              <a:t>l'aprovació</a:t>
            </a:r>
            <a:r>
              <a:rPr lang="es-ES" sz="2600">
                <a:latin typeface="Aptos"/>
              </a:rPr>
              <a:t> </a:t>
            </a:r>
            <a:r>
              <a:rPr lang="es-ES" sz="2600" err="1">
                <a:latin typeface="Aptos"/>
              </a:rPr>
              <a:t>dels</a:t>
            </a:r>
            <a:r>
              <a:rPr lang="es-ES" sz="2600">
                <a:latin typeface="Aptos"/>
              </a:rPr>
              <a:t> Estatus </a:t>
            </a:r>
            <a:r>
              <a:rPr lang="es-ES" sz="2600" err="1">
                <a:latin typeface="Aptos"/>
              </a:rPr>
              <a:t>autonòmics</a:t>
            </a:r>
            <a:r>
              <a:rPr lang="es-ES" sz="2600">
                <a:latin typeface="Aptos"/>
              </a:rPr>
              <a:t> entre 1979 i 1982.</a:t>
            </a:r>
            <a:br>
              <a:rPr lang="es-ES" sz="2600">
                <a:latin typeface="Aptos"/>
              </a:rPr>
            </a:br>
            <a:br>
              <a:rPr lang="es-ES" sz="2600">
                <a:latin typeface="Aptos"/>
              </a:rPr>
            </a:br>
            <a:r>
              <a:rPr lang="es-ES" sz="2600">
                <a:latin typeface="Aptos"/>
              </a:rPr>
              <a:t>A fi </a:t>
            </a:r>
            <a:r>
              <a:rPr lang="es-ES" sz="2600" err="1">
                <a:latin typeface="Aptos"/>
              </a:rPr>
              <a:t>d'aconseguir</a:t>
            </a:r>
            <a:r>
              <a:rPr lang="es-ES" sz="2600">
                <a:latin typeface="Aptos"/>
              </a:rPr>
              <a:t> </a:t>
            </a:r>
            <a:r>
              <a:rPr lang="es-ES" sz="2600" err="1">
                <a:latin typeface="Aptos"/>
              </a:rPr>
              <a:t>els</a:t>
            </a:r>
            <a:r>
              <a:rPr lang="es-ES" sz="2600">
                <a:latin typeface="Aptos"/>
              </a:rPr>
              <a:t> </a:t>
            </a:r>
            <a:r>
              <a:rPr lang="es-ES" sz="2600" err="1">
                <a:latin typeface="Aptos"/>
              </a:rPr>
              <a:t>objectius</a:t>
            </a:r>
            <a:r>
              <a:rPr lang="es-ES" sz="2600">
                <a:latin typeface="Aptos"/>
              </a:rPr>
              <a:t> </a:t>
            </a:r>
            <a:r>
              <a:rPr lang="es-ES" sz="2600" err="1">
                <a:latin typeface="Aptos"/>
              </a:rPr>
              <a:t>d'aquesta</a:t>
            </a:r>
            <a:r>
              <a:rPr lang="es-ES" sz="2600">
                <a:latin typeface="Aptos"/>
              </a:rPr>
              <a:t> </a:t>
            </a:r>
            <a:r>
              <a:rPr lang="es-ES" sz="2600" err="1">
                <a:latin typeface="Aptos"/>
              </a:rPr>
              <a:t>llei</a:t>
            </a:r>
            <a:r>
              <a:rPr lang="es-ES" sz="2600">
                <a:latin typeface="Aptos"/>
              </a:rPr>
              <a:t> es </a:t>
            </a:r>
            <a:r>
              <a:rPr lang="es-ES" sz="2600" err="1">
                <a:latin typeface="Aptos"/>
              </a:rPr>
              <a:t>desenvolupa</a:t>
            </a:r>
            <a:r>
              <a:rPr lang="es-ES" sz="2600">
                <a:latin typeface="Aptos"/>
              </a:rPr>
              <a:t> </a:t>
            </a:r>
            <a:r>
              <a:rPr lang="es-ES" sz="2600" b="1">
                <a:latin typeface="Aptos"/>
              </a:rPr>
              <a:t>Pla de </a:t>
            </a:r>
            <a:r>
              <a:rPr lang="es-ES" sz="2600" b="1" err="1">
                <a:latin typeface="Aptos"/>
              </a:rPr>
              <a:t>Normalització</a:t>
            </a:r>
            <a:r>
              <a:rPr lang="es-ES" sz="2600" b="1">
                <a:latin typeface="Aptos"/>
              </a:rPr>
              <a:t> Lingüística (PNL) </a:t>
            </a:r>
          </a:p>
        </p:txBody>
      </p:sp>
      <p:sp>
        <p:nvSpPr>
          <p:cNvPr id="3" name="Subtítulo 2"/>
          <p:cNvSpPr>
            <a:spLocks noGrp="1"/>
          </p:cNvSpPr>
          <p:nvPr>
            <p:ph type="subTitle" idx="1"/>
          </p:nvPr>
        </p:nvSpPr>
        <p:spPr>
          <a:xfrm>
            <a:off x="6958439" y="5986387"/>
            <a:ext cx="4198634" cy="762541"/>
          </a:xfrm>
        </p:spPr>
        <p:txBody>
          <a:bodyPr vert="horz" lIns="91440" tIns="45720" rIns="91440" bIns="45720" rtlCol="0" anchor="t">
            <a:normAutofit/>
          </a:bodyPr>
          <a:lstStyle/>
          <a:p>
            <a:r>
              <a:rPr lang="es-ES" b="1"/>
              <a:t>PRIMERA PART: PLC-PNL I EVOLUCIÓ</a:t>
            </a:r>
          </a:p>
        </p:txBody>
      </p:sp>
      <p:pic>
        <p:nvPicPr>
          <p:cNvPr id="4" name="Picture 3" descr="Puzles en figuras de plástico">
            <a:extLst>
              <a:ext uri="{FF2B5EF4-FFF2-40B4-BE49-F238E27FC236}">
                <a16:creationId xmlns:a16="http://schemas.microsoft.com/office/drawing/2014/main" id="{47C51675-21BF-AFA5-96E3-11BE09173A56}"/>
              </a:ext>
            </a:extLst>
          </p:cNvPr>
          <p:cNvPicPr>
            <a:picLocks noChangeAspect="1"/>
          </p:cNvPicPr>
          <p:nvPr/>
        </p:nvPicPr>
        <p:blipFill rotWithShape="1">
          <a:blip r:embed="rId3"/>
          <a:srcRect l="7610" r="7608" b="-2"/>
          <a:stretch/>
        </p:blipFill>
        <p:spPr>
          <a:xfrm>
            <a:off x="394059" y="1072285"/>
            <a:ext cx="3409984"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6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EEF525"/>
          </a:solidFill>
          <a:ln w="38100" cap="rnd">
            <a:solidFill>
              <a:srgbClr val="EEF52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770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3854267" y="640080"/>
            <a:ext cx="8103386" cy="5292716"/>
          </a:xfrm>
        </p:spPr>
        <p:txBody>
          <a:bodyPr vert="horz" lIns="91440" tIns="45720" rIns="91440" bIns="45720" rtlCol="0" anchor="b">
            <a:normAutofit fontScale="90000"/>
          </a:bodyPr>
          <a:lstStyle/>
          <a:p>
            <a:pPr algn="ctr">
              <a:lnSpc>
                <a:spcPct val="90000"/>
              </a:lnSpc>
            </a:pPr>
            <a:r>
              <a:rPr lang="es-ES" sz="3600" b="1">
                <a:highlight>
                  <a:srgbClr val="00FFFF"/>
                </a:highlight>
                <a:latin typeface="Aptos"/>
              </a:rPr>
              <a:t>PLC</a:t>
            </a:r>
            <a:br>
              <a:rPr lang="es-ES" sz="2600" b="1">
                <a:highlight>
                  <a:srgbClr val="00FFFF"/>
                </a:highlight>
                <a:latin typeface="Aptos"/>
              </a:rPr>
            </a:br>
            <a:r>
              <a:rPr lang="es-ES" sz="2600" b="1">
                <a:latin typeface="Aptos"/>
              </a:rPr>
              <a:t>Pla </a:t>
            </a:r>
            <a:r>
              <a:rPr lang="es-ES" sz="2600" b="1" err="1">
                <a:latin typeface="Aptos"/>
              </a:rPr>
              <a:t>Lingüístic</a:t>
            </a:r>
            <a:r>
              <a:rPr lang="es-ES" sz="2600" b="1">
                <a:latin typeface="Aptos"/>
              </a:rPr>
              <a:t> de Centre</a:t>
            </a:r>
            <a:r>
              <a:rPr lang="es-ES" sz="2600">
                <a:latin typeface="Aptos"/>
              </a:rPr>
              <a:t> </a:t>
            </a:r>
            <a:r>
              <a:rPr lang="es-ES" sz="2600" err="1">
                <a:latin typeface="Aptos"/>
              </a:rPr>
              <a:t>on</a:t>
            </a:r>
            <a:r>
              <a:rPr lang="es-ES" sz="2600">
                <a:latin typeface="Aptos"/>
              </a:rPr>
              <a:t> es determinen les </a:t>
            </a:r>
            <a:r>
              <a:rPr lang="es-ES" sz="2600" b="1">
                <a:latin typeface="Aptos"/>
              </a:rPr>
              <a:t>característiques i la </a:t>
            </a:r>
            <a:r>
              <a:rPr lang="es-ES" sz="2600" b="1" err="1">
                <a:latin typeface="Aptos"/>
              </a:rPr>
              <a:t>distribució</a:t>
            </a:r>
            <a:r>
              <a:rPr lang="es-ES" sz="2600">
                <a:latin typeface="Aptos"/>
              </a:rPr>
              <a:t> de les </a:t>
            </a:r>
            <a:r>
              <a:rPr lang="es-ES" sz="2600" err="1">
                <a:latin typeface="Aptos"/>
              </a:rPr>
              <a:t>diferents</a:t>
            </a:r>
            <a:r>
              <a:rPr lang="es-ES" sz="2600">
                <a:latin typeface="Aptos"/>
              </a:rPr>
              <a:t> </a:t>
            </a:r>
            <a:r>
              <a:rPr lang="es-ES" sz="2600" err="1">
                <a:latin typeface="Aptos"/>
              </a:rPr>
              <a:t>llengües</a:t>
            </a:r>
            <a:r>
              <a:rPr lang="es-ES" sz="2600">
                <a:latin typeface="Aptos"/>
              </a:rPr>
              <a:t> </a:t>
            </a:r>
            <a:r>
              <a:rPr lang="es-ES" sz="2600" err="1">
                <a:latin typeface="Aptos"/>
              </a:rPr>
              <a:t>utilitzades</a:t>
            </a:r>
            <a:r>
              <a:rPr lang="es-ES" sz="2600">
                <a:latin typeface="Aptos"/>
              </a:rPr>
              <a:t> en </a:t>
            </a:r>
            <a:r>
              <a:rPr lang="es-ES" sz="2600" err="1">
                <a:latin typeface="Aptos"/>
              </a:rPr>
              <a:t>els</a:t>
            </a:r>
            <a:r>
              <a:rPr lang="es-ES" sz="2600">
                <a:latin typeface="Aptos"/>
              </a:rPr>
              <a:t> centres </a:t>
            </a:r>
            <a:r>
              <a:rPr lang="es-ES" sz="2600" err="1">
                <a:latin typeface="Aptos"/>
              </a:rPr>
              <a:t>educatius</a:t>
            </a:r>
            <a:r>
              <a:rPr lang="es-ES" sz="2600">
                <a:latin typeface="Aptos"/>
              </a:rPr>
              <a:t> a la CV.</a:t>
            </a:r>
            <a:br>
              <a:rPr lang="es-ES" sz="2600">
                <a:latin typeface="Aptos"/>
              </a:rPr>
            </a:br>
            <a:br>
              <a:rPr lang="es-ES" sz="2600">
                <a:latin typeface="Aptos"/>
              </a:rPr>
            </a:br>
            <a:br>
              <a:rPr lang="es-ES" sz="2600">
                <a:latin typeface="Aptos"/>
              </a:rPr>
            </a:br>
            <a:r>
              <a:rPr lang="es-ES" sz="3200" b="1">
                <a:highlight>
                  <a:srgbClr val="00FFFF"/>
                </a:highlight>
                <a:latin typeface="Aptos"/>
              </a:rPr>
              <a:t>PNL</a:t>
            </a:r>
            <a:br>
              <a:rPr lang="es-ES" sz="2600" b="1">
                <a:highlight>
                  <a:srgbClr val="00FFFF"/>
                </a:highlight>
                <a:latin typeface="Aptos"/>
              </a:rPr>
            </a:br>
            <a:r>
              <a:rPr lang="es-ES" sz="2600" b="1">
                <a:latin typeface="Aptos"/>
              </a:rPr>
              <a:t>Pla de </a:t>
            </a:r>
            <a:r>
              <a:rPr lang="es-ES" sz="2600" b="1" err="1">
                <a:latin typeface="Aptos"/>
              </a:rPr>
              <a:t>Normalització</a:t>
            </a:r>
            <a:r>
              <a:rPr lang="es-ES" sz="2600" b="1">
                <a:latin typeface="Aptos"/>
              </a:rPr>
              <a:t> Lingüística</a:t>
            </a:r>
            <a:r>
              <a:rPr lang="es-ES" sz="2600">
                <a:latin typeface="Aptos"/>
              </a:rPr>
              <a:t>, </a:t>
            </a:r>
            <a:r>
              <a:rPr lang="es-ES" sz="2600" err="1">
                <a:latin typeface="Aptos"/>
              </a:rPr>
              <a:t>està</a:t>
            </a:r>
            <a:r>
              <a:rPr lang="es-ES" sz="2600">
                <a:latin typeface="Aptos"/>
              </a:rPr>
              <a:t> </a:t>
            </a:r>
            <a:r>
              <a:rPr lang="es-ES" sz="2600" err="1">
                <a:latin typeface="Aptos"/>
              </a:rPr>
              <a:t>dins</a:t>
            </a:r>
            <a:r>
              <a:rPr lang="es-ES" sz="2600">
                <a:latin typeface="Aptos"/>
              </a:rPr>
              <a:t> del PLC. En </a:t>
            </a:r>
            <a:r>
              <a:rPr lang="es-ES" sz="2600" err="1">
                <a:latin typeface="Aptos"/>
              </a:rPr>
              <a:t>ell</a:t>
            </a:r>
            <a:r>
              <a:rPr lang="es-ES" sz="2600">
                <a:latin typeface="Aptos"/>
              </a:rPr>
              <a:t> es determinen les </a:t>
            </a:r>
            <a:r>
              <a:rPr lang="es-ES" sz="2600" b="1">
                <a:latin typeface="Aptos"/>
              </a:rPr>
              <a:t>mesures previstes</a:t>
            </a:r>
            <a:r>
              <a:rPr lang="es-ES" sz="2600">
                <a:latin typeface="Aptos"/>
              </a:rPr>
              <a:t> per a la </a:t>
            </a:r>
            <a:r>
              <a:rPr lang="es-ES" sz="2600" err="1">
                <a:latin typeface="Aptos"/>
              </a:rPr>
              <a:t>promoció</a:t>
            </a:r>
            <a:r>
              <a:rPr lang="es-ES" sz="2600">
                <a:latin typeface="Aptos"/>
              </a:rPr>
              <a:t> de </a:t>
            </a:r>
            <a:r>
              <a:rPr lang="es-ES" sz="2600" err="1">
                <a:latin typeface="Aptos"/>
              </a:rPr>
              <a:t>l'ús</a:t>
            </a:r>
            <a:r>
              <a:rPr lang="es-ES" sz="2600">
                <a:latin typeface="Aptos"/>
              </a:rPr>
              <a:t> normal del </a:t>
            </a:r>
            <a:r>
              <a:rPr lang="es-ES" sz="2600" err="1">
                <a:latin typeface="Aptos"/>
              </a:rPr>
              <a:t>Valencià</a:t>
            </a:r>
            <a:r>
              <a:rPr lang="es-ES" sz="2600">
                <a:latin typeface="Aptos"/>
              </a:rPr>
              <a:t> </a:t>
            </a:r>
            <a:r>
              <a:rPr lang="es-ES" sz="2600" err="1">
                <a:latin typeface="Aptos"/>
              </a:rPr>
              <a:t>als</a:t>
            </a:r>
            <a:r>
              <a:rPr lang="es-ES" sz="2600">
                <a:latin typeface="Aptos"/>
              </a:rPr>
              <a:t> centres </a:t>
            </a:r>
            <a:r>
              <a:rPr lang="es-ES" sz="2600" err="1">
                <a:latin typeface="Aptos"/>
              </a:rPr>
              <a:t>educatius</a:t>
            </a:r>
            <a:r>
              <a:rPr lang="es-ES" sz="2600">
                <a:latin typeface="Aptos"/>
              </a:rPr>
              <a:t> </a:t>
            </a:r>
            <a:r>
              <a:rPr lang="es-ES" sz="2600" err="1">
                <a:latin typeface="Aptos"/>
              </a:rPr>
              <a:t>d'educació</a:t>
            </a:r>
            <a:r>
              <a:rPr lang="es-ES" sz="2600">
                <a:latin typeface="Aptos"/>
              </a:rPr>
              <a:t> Infantil, </a:t>
            </a:r>
            <a:r>
              <a:rPr lang="es-ES" sz="2600" err="1">
                <a:latin typeface="Aptos"/>
              </a:rPr>
              <a:t>Primària</a:t>
            </a:r>
            <a:r>
              <a:rPr lang="es-ES" sz="2600">
                <a:latin typeface="Aptos"/>
              </a:rPr>
              <a:t>, </a:t>
            </a:r>
            <a:r>
              <a:rPr lang="es-ES" sz="2600" err="1">
                <a:latin typeface="Aptos"/>
              </a:rPr>
              <a:t>ecundària</a:t>
            </a:r>
            <a:r>
              <a:rPr lang="es-ES" sz="2600">
                <a:latin typeface="Aptos"/>
              </a:rPr>
              <a:t>, </a:t>
            </a:r>
            <a:r>
              <a:rPr lang="es-ES" sz="2600" err="1">
                <a:latin typeface="Aptos"/>
              </a:rPr>
              <a:t>Batxillerat</a:t>
            </a:r>
            <a:r>
              <a:rPr lang="es-ES" sz="2600">
                <a:latin typeface="Aptos"/>
              </a:rPr>
              <a:t> i </a:t>
            </a:r>
            <a:r>
              <a:rPr lang="es-ES" sz="2600" err="1">
                <a:latin typeface="Aptos"/>
              </a:rPr>
              <a:t>Formació</a:t>
            </a:r>
            <a:r>
              <a:rPr lang="es-ES" sz="2600">
                <a:latin typeface="Aptos"/>
              </a:rPr>
              <a:t> de Persones Adultes.</a:t>
            </a:r>
            <a:br>
              <a:rPr lang="es-ES" sz="2600">
                <a:latin typeface="Aptos"/>
              </a:rPr>
            </a:br>
            <a:br>
              <a:rPr lang="es-ES" sz="2600">
                <a:latin typeface="Aptos"/>
              </a:rPr>
            </a:br>
            <a:endParaRPr lang="es-ES" sz="2600">
              <a:latin typeface="Aptos"/>
            </a:endParaRPr>
          </a:p>
        </p:txBody>
      </p:sp>
      <p:sp>
        <p:nvSpPr>
          <p:cNvPr id="3" name="Subtítulo 2"/>
          <p:cNvSpPr>
            <a:spLocks noGrp="1"/>
          </p:cNvSpPr>
          <p:nvPr>
            <p:ph type="subTitle" idx="1"/>
          </p:nvPr>
        </p:nvSpPr>
        <p:spPr>
          <a:xfrm>
            <a:off x="6958439" y="5986387"/>
            <a:ext cx="4198634" cy="762541"/>
          </a:xfrm>
        </p:spPr>
        <p:txBody>
          <a:bodyPr vert="horz" lIns="91440" tIns="45720" rIns="91440" bIns="45720" rtlCol="0" anchor="t">
            <a:normAutofit/>
          </a:bodyPr>
          <a:lstStyle/>
          <a:p>
            <a:r>
              <a:rPr lang="es-ES" b="1"/>
              <a:t>PRIMERA PART: PLC-PNL I EVOLUCIÓ</a:t>
            </a:r>
          </a:p>
        </p:txBody>
      </p:sp>
      <p:pic>
        <p:nvPicPr>
          <p:cNvPr id="4" name="Picture 3" descr="Puzles en figuras de plástico">
            <a:extLst>
              <a:ext uri="{FF2B5EF4-FFF2-40B4-BE49-F238E27FC236}">
                <a16:creationId xmlns:a16="http://schemas.microsoft.com/office/drawing/2014/main" id="{47C51675-21BF-AFA5-96E3-11BE09173A56}"/>
              </a:ext>
            </a:extLst>
          </p:cNvPr>
          <p:cNvPicPr>
            <a:picLocks noChangeAspect="1"/>
          </p:cNvPicPr>
          <p:nvPr/>
        </p:nvPicPr>
        <p:blipFill rotWithShape="1">
          <a:blip r:embed="rId3"/>
          <a:srcRect l="7610" r="7608" b="-2"/>
          <a:stretch/>
        </p:blipFill>
        <p:spPr>
          <a:xfrm>
            <a:off x="104691" y="1043348"/>
            <a:ext cx="354502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6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EEF525"/>
          </a:solidFill>
          <a:ln w="38100" cap="rnd">
            <a:solidFill>
              <a:srgbClr val="EEF52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6378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2571407" y="3473"/>
            <a:ext cx="9231917" cy="5987196"/>
          </a:xfrm>
        </p:spPr>
        <p:txBody>
          <a:bodyPr vert="horz" lIns="91440" tIns="45720" rIns="91440" bIns="45720" rtlCol="0" anchor="b">
            <a:normAutofit fontScale="90000"/>
          </a:bodyPr>
          <a:lstStyle/>
          <a:p>
            <a:pPr algn="ctr">
              <a:lnSpc>
                <a:spcPct val="90000"/>
              </a:lnSpc>
            </a:pPr>
            <a:br>
              <a:rPr lang="es-ES" sz="2600">
                <a:latin typeface="Aptos"/>
              </a:rPr>
            </a:br>
            <a:br>
              <a:rPr lang="es-ES" sz="2600">
                <a:latin typeface="Aptos"/>
              </a:rPr>
            </a:br>
            <a:r>
              <a:rPr lang="es-ES" sz="2600" b="1">
                <a:latin typeface="Aptos"/>
              </a:rPr>
              <a:t>           PROGRAMES D'EDUCACIÓ BILÍNGÜE</a:t>
            </a:r>
            <a:br>
              <a:rPr lang="es-ES" sz="2600" b="1">
                <a:latin typeface="Aptos"/>
              </a:rPr>
            </a:br>
            <a:r>
              <a:rPr lang="es-ES" sz="2600" b="1">
                <a:latin typeface="Aptos"/>
              </a:rPr>
              <a:t>1983-2012</a:t>
            </a:r>
            <a:br>
              <a:rPr lang="es-ES" sz="2600" b="1">
                <a:latin typeface="Aptos"/>
              </a:rPr>
            </a:br>
            <a:r>
              <a:rPr lang="es-ES" sz="2600" b="1">
                <a:latin typeface="Aptos"/>
              </a:rPr>
              <a:t> </a:t>
            </a:r>
            <a:br>
              <a:rPr lang="es-ES" sz="2600" b="1">
                <a:latin typeface="Aptos"/>
              </a:rPr>
            </a:br>
            <a:r>
              <a:rPr lang="es-ES" sz="2600" b="1">
                <a:latin typeface="Aptos"/>
              </a:rPr>
              <a:t>Programa </a:t>
            </a:r>
            <a:r>
              <a:rPr lang="es-ES" sz="2600" b="1" err="1">
                <a:latin typeface="Aptos"/>
              </a:rPr>
              <a:t>d'ensenyament</a:t>
            </a:r>
            <a:r>
              <a:rPr lang="es-ES" sz="2600" b="1">
                <a:latin typeface="Aptos"/>
              </a:rPr>
              <a:t> en </a:t>
            </a:r>
            <a:r>
              <a:rPr lang="es-ES" sz="2600" b="1" err="1">
                <a:latin typeface="Aptos"/>
              </a:rPr>
              <a:t>Valencià</a:t>
            </a:r>
            <a:r>
              <a:rPr lang="es-ES" sz="2600" b="1">
                <a:highlight>
                  <a:srgbClr val="00FFFF"/>
                </a:highlight>
                <a:latin typeface="Aptos"/>
              </a:rPr>
              <a:t> (PEV)</a:t>
            </a:r>
            <a:br>
              <a:rPr lang="es-ES" sz="2600" b="1">
                <a:highlight>
                  <a:srgbClr val="00FFFF"/>
                </a:highlight>
                <a:latin typeface="Aptos"/>
              </a:rPr>
            </a:br>
            <a:r>
              <a:rPr lang="es-ES" sz="2600">
                <a:latin typeface="Aptos"/>
              </a:rPr>
              <a:t> </a:t>
            </a:r>
            <a:r>
              <a:rPr lang="es-ES" sz="2600" err="1">
                <a:latin typeface="Aptos"/>
              </a:rPr>
              <a:t>valencià</a:t>
            </a:r>
            <a:r>
              <a:rPr lang="es-ES" sz="2600">
                <a:latin typeface="Aptos"/>
              </a:rPr>
              <a:t> des del </a:t>
            </a:r>
            <a:r>
              <a:rPr lang="es-ES" sz="2600" err="1">
                <a:latin typeface="Aptos"/>
              </a:rPr>
              <a:t>principi</a:t>
            </a:r>
            <a:r>
              <a:rPr lang="es-ES" sz="2600">
                <a:latin typeface="Aptos"/>
              </a:rPr>
              <a:t> i </a:t>
            </a:r>
            <a:r>
              <a:rPr lang="es-ES" sz="2600" err="1">
                <a:latin typeface="Aptos"/>
              </a:rPr>
              <a:t>s'introdueix</a:t>
            </a:r>
            <a:r>
              <a:rPr lang="es-ES" sz="2600">
                <a:latin typeface="Aptos"/>
              </a:rPr>
              <a:t> </a:t>
            </a:r>
            <a:r>
              <a:rPr lang="es-ES" sz="2600" err="1">
                <a:latin typeface="Aptos"/>
              </a:rPr>
              <a:t>castellà</a:t>
            </a:r>
            <a:r>
              <a:rPr lang="es-ES" sz="2600">
                <a:latin typeface="Aptos"/>
              </a:rPr>
              <a:t> oral per a garantir un </a:t>
            </a:r>
            <a:r>
              <a:rPr lang="es-ES" sz="2600" err="1">
                <a:latin typeface="Aptos"/>
              </a:rPr>
              <a:t>domini</a:t>
            </a:r>
            <a:r>
              <a:rPr lang="es-ES" sz="2600">
                <a:latin typeface="Aptos"/>
              </a:rPr>
              <a:t> </a:t>
            </a:r>
            <a:r>
              <a:rPr lang="es-ES" sz="2600" err="1">
                <a:latin typeface="Aptos"/>
              </a:rPr>
              <a:t>equilibrat</a:t>
            </a:r>
            <a:r>
              <a:rPr lang="es-ES" sz="2600">
                <a:latin typeface="Aptos"/>
              </a:rPr>
              <a:t>.</a:t>
            </a:r>
            <a:br>
              <a:rPr lang="en-US"/>
            </a:br>
            <a:r>
              <a:rPr lang="es-ES" sz="2600" b="1">
                <a:latin typeface="Aptos"/>
              </a:rPr>
              <a:t>Programa </a:t>
            </a:r>
            <a:r>
              <a:rPr lang="es-ES" sz="2600" b="1" err="1">
                <a:latin typeface="Aptos"/>
              </a:rPr>
              <a:t>d'Inmersió</a:t>
            </a:r>
            <a:r>
              <a:rPr lang="es-ES" sz="2600" b="1">
                <a:latin typeface="Aptos"/>
              </a:rPr>
              <a:t> Lingüística</a:t>
            </a:r>
            <a:r>
              <a:rPr lang="es-ES" sz="2600" b="1">
                <a:highlight>
                  <a:srgbClr val="00FFFF"/>
                </a:highlight>
                <a:latin typeface="Aptos"/>
              </a:rPr>
              <a:t> (PIL)</a:t>
            </a:r>
            <a:br>
              <a:rPr lang="es-ES" sz="2600" b="1">
                <a:highlight>
                  <a:srgbClr val="00FFFF"/>
                </a:highlight>
                <a:latin typeface="Aptos"/>
              </a:rPr>
            </a:br>
            <a:r>
              <a:rPr lang="es-ES" sz="2600" err="1">
                <a:latin typeface="Aptos"/>
              </a:rPr>
              <a:t>dirigit</a:t>
            </a:r>
            <a:r>
              <a:rPr lang="es-ES" sz="2600">
                <a:latin typeface="Aptos"/>
              </a:rPr>
              <a:t> a </a:t>
            </a:r>
            <a:r>
              <a:rPr lang="es-ES" sz="2600" err="1">
                <a:latin typeface="Aptos"/>
              </a:rPr>
              <a:t>lumnat</a:t>
            </a:r>
            <a:r>
              <a:rPr lang="es-ES" sz="2600">
                <a:latin typeface="Aptos"/>
              </a:rPr>
              <a:t> </a:t>
            </a:r>
            <a:r>
              <a:rPr lang="es-ES" sz="2600" err="1">
                <a:latin typeface="Aptos"/>
              </a:rPr>
              <a:t>valencianoparlant</a:t>
            </a:r>
            <a:r>
              <a:rPr lang="es-ES" sz="2600">
                <a:latin typeface="Aptos"/>
              </a:rPr>
              <a:t>. </a:t>
            </a:r>
            <a:r>
              <a:rPr lang="es-ES" sz="2600" err="1">
                <a:latin typeface="Aptos"/>
              </a:rPr>
              <a:t>Incorporació</a:t>
            </a:r>
            <a:r>
              <a:rPr lang="es-ES" sz="2600">
                <a:latin typeface="Aptos"/>
              </a:rPr>
              <a:t> del </a:t>
            </a:r>
            <a:r>
              <a:rPr lang="es-ES" sz="2600" err="1">
                <a:latin typeface="Aptos"/>
              </a:rPr>
              <a:t>Castellà</a:t>
            </a:r>
            <a:r>
              <a:rPr lang="es-ES" sz="2600">
                <a:latin typeface="Aptos"/>
              </a:rPr>
              <a:t> al primer i </a:t>
            </a:r>
            <a:r>
              <a:rPr lang="es-ES" sz="2600" err="1">
                <a:latin typeface="Aptos"/>
              </a:rPr>
              <a:t>segon</a:t>
            </a:r>
            <a:r>
              <a:rPr lang="es-ES" sz="2600">
                <a:latin typeface="Aptos"/>
              </a:rPr>
              <a:t> cicle de la </a:t>
            </a:r>
            <a:r>
              <a:rPr lang="es-ES" sz="2600" err="1">
                <a:latin typeface="Aptos"/>
              </a:rPr>
              <a:t>primària</a:t>
            </a:r>
            <a:r>
              <a:rPr lang="es-ES" sz="2600">
                <a:latin typeface="Aptos"/>
              </a:rPr>
              <a:t>. </a:t>
            </a:r>
            <a:br>
              <a:rPr lang="es-ES" sz="2600">
                <a:latin typeface="Aptos"/>
              </a:rPr>
            </a:br>
            <a:br>
              <a:rPr lang="es-ES" sz="2600">
                <a:latin typeface="Aptos"/>
              </a:rPr>
            </a:br>
            <a:r>
              <a:rPr lang="es-ES" sz="2600" b="1">
                <a:latin typeface="Aptos"/>
              </a:rPr>
              <a:t>Programa </a:t>
            </a:r>
            <a:r>
              <a:rPr lang="es-ES" sz="2600" b="1" err="1">
                <a:latin typeface="Aptos"/>
              </a:rPr>
              <a:t>d'Incorporació</a:t>
            </a:r>
            <a:r>
              <a:rPr lang="es-ES" sz="2600" b="1">
                <a:latin typeface="Aptos"/>
              </a:rPr>
              <a:t> </a:t>
            </a:r>
            <a:r>
              <a:rPr lang="es-ES" sz="2600" b="1" err="1">
                <a:latin typeface="Aptos"/>
              </a:rPr>
              <a:t>Progressiva</a:t>
            </a:r>
            <a:r>
              <a:rPr lang="es-ES" sz="2600" b="1">
                <a:highlight>
                  <a:srgbClr val="00FFFF"/>
                </a:highlight>
                <a:latin typeface="Aptos"/>
              </a:rPr>
              <a:t> (PIP)</a:t>
            </a:r>
            <a:br>
              <a:rPr lang="es-ES" sz="2600" b="1">
                <a:highlight>
                  <a:srgbClr val="00FFFF"/>
                </a:highlight>
                <a:latin typeface="Aptos"/>
              </a:rPr>
            </a:br>
            <a:r>
              <a:rPr lang="es-ES" sz="2600" err="1">
                <a:latin typeface="Aptos"/>
              </a:rPr>
              <a:t>llengua</a:t>
            </a:r>
            <a:r>
              <a:rPr lang="es-ES" sz="2600">
                <a:latin typeface="Aptos"/>
              </a:rPr>
              <a:t> base </a:t>
            </a:r>
            <a:r>
              <a:rPr lang="es-ES" sz="2600" err="1">
                <a:latin typeface="Aptos"/>
              </a:rPr>
              <a:t>Castellà</a:t>
            </a:r>
            <a:r>
              <a:rPr lang="es-ES" sz="2600">
                <a:latin typeface="Aptos"/>
              </a:rPr>
              <a:t> i </a:t>
            </a:r>
            <a:r>
              <a:rPr lang="es-ES" sz="2600" err="1">
                <a:latin typeface="Aptos"/>
              </a:rPr>
              <a:t>s'introdueix</a:t>
            </a:r>
            <a:r>
              <a:rPr lang="es-ES" sz="2600">
                <a:latin typeface="Aptos"/>
              </a:rPr>
              <a:t> el </a:t>
            </a:r>
            <a:r>
              <a:rPr lang="es-ES" sz="2600" err="1">
                <a:latin typeface="Aptos"/>
              </a:rPr>
              <a:t>valencià</a:t>
            </a:r>
            <a:r>
              <a:rPr lang="es-ES" sz="2600">
                <a:latin typeface="Aptos"/>
              </a:rPr>
              <a:t> a </a:t>
            </a:r>
            <a:r>
              <a:rPr lang="es-ES" sz="2600" err="1">
                <a:latin typeface="Aptos"/>
              </a:rPr>
              <a:t>nivell</a:t>
            </a:r>
            <a:r>
              <a:rPr lang="es-ES" sz="2600">
                <a:latin typeface="Aptos"/>
              </a:rPr>
              <a:t> oral </a:t>
            </a:r>
            <a:r>
              <a:rPr lang="es-ES" sz="2600" err="1">
                <a:latin typeface="Aptos"/>
              </a:rPr>
              <a:t>durant</a:t>
            </a:r>
            <a:r>
              <a:rPr lang="es-ES" sz="2600">
                <a:latin typeface="Aptos"/>
              </a:rPr>
              <a:t> </a:t>
            </a:r>
            <a:r>
              <a:rPr lang="es-ES" sz="2600" err="1">
                <a:latin typeface="Aptos"/>
              </a:rPr>
              <a:t>l'etapa</a:t>
            </a:r>
            <a:r>
              <a:rPr lang="es-ES" sz="2600">
                <a:latin typeface="Aptos"/>
              </a:rPr>
              <a:t> </a:t>
            </a:r>
            <a:r>
              <a:rPr lang="es-ES" sz="2600" err="1">
                <a:latin typeface="Aptos"/>
              </a:rPr>
              <a:t>d'Educació</a:t>
            </a:r>
            <a:r>
              <a:rPr lang="es-ES" sz="2600">
                <a:latin typeface="Aptos"/>
              </a:rPr>
              <a:t> Infantil </a:t>
            </a:r>
            <a:r>
              <a:rPr lang="es-ES" sz="2600" err="1">
                <a:latin typeface="Aptos"/>
              </a:rPr>
              <a:t>amb</a:t>
            </a:r>
            <a:r>
              <a:rPr lang="es-ES" sz="2600">
                <a:latin typeface="Aptos"/>
              </a:rPr>
              <a:t> la </a:t>
            </a:r>
            <a:r>
              <a:rPr lang="es-ES" sz="2600" err="1">
                <a:latin typeface="Aptos"/>
              </a:rPr>
              <a:t>finalitat</a:t>
            </a:r>
            <a:r>
              <a:rPr lang="es-ES" sz="2600">
                <a:latin typeface="Aptos"/>
              </a:rPr>
              <a:t> que </a:t>
            </a:r>
            <a:r>
              <a:rPr lang="es-ES" sz="2600" err="1">
                <a:latin typeface="Aptos"/>
              </a:rPr>
              <a:t>l'alumnat</a:t>
            </a:r>
            <a:r>
              <a:rPr lang="es-ES" sz="2600">
                <a:latin typeface="Aptos"/>
              </a:rPr>
              <a:t> tinga contacte </a:t>
            </a:r>
            <a:r>
              <a:rPr lang="es-ES" sz="2600" err="1">
                <a:latin typeface="Aptos"/>
              </a:rPr>
              <a:t>amb</a:t>
            </a:r>
            <a:r>
              <a:rPr lang="es-ES" sz="2600">
                <a:latin typeface="Aptos"/>
              </a:rPr>
              <a:t> </a:t>
            </a:r>
            <a:r>
              <a:rPr lang="es-ES" sz="2600" err="1">
                <a:latin typeface="Aptos"/>
              </a:rPr>
              <a:t>l'alta</a:t>
            </a:r>
            <a:r>
              <a:rPr lang="es-ES" sz="2600">
                <a:latin typeface="Aptos"/>
              </a:rPr>
              <a:t> </a:t>
            </a:r>
            <a:r>
              <a:rPr lang="es-ES" sz="2600" err="1">
                <a:latin typeface="Aptos"/>
              </a:rPr>
              <a:t>llengua</a:t>
            </a:r>
            <a:r>
              <a:rPr lang="es-ES" sz="2600">
                <a:latin typeface="Aptos"/>
              </a:rPr>
              <a:t> oficial</a:t>
            </a:r>
            <a:br>
              <a:rPr lang="en-US"/>
            </a:br>
            <a:r>
              <a:rPr lang="es-ES" sz="2600">
                <a:latin typeface="Aptos"/>
              </a:rPr>
              <a:t>Des de 1er </a:t>
            </a:r>
            <a:r>
              <a:rPr lang="es-ES" sz="2600" err="1">
                <a:latin typeface="Aptos"/>
              </a:rPr>
              <a:t>Valencià</a:t>
            </a:r>
            <a:r>
              <a:rPr lang="es-ES" sz="2600">
                <a:latin typeface="Aptos"/>
              </a:rPr>
              <a:t> i des de 3r CM en </a:t>
            </a:r>
            <a:r>
              <a:rPr lang="es-ES" sz="2600" err="1">
                <a:latin typeface="Aptos"/>
              </a:rPr>
              <a:t>valencià</a:t>
            </a:r>
            <a:br>
              <a:rPr lang="es-ES" sz="2600" b="1">
                <a:latin typeface="Aptos"/>
              </a:rPr>
            </a:br>
            <a:endParaRPr lang="es-ES" sz="2600">
              <a:latin typeface="Aptos"/>
            </a:endParaRPr>
          </a:p>
        </p:txBody>
      </p:sp>
      <p:sp>
        <p:nvSpPr>
          <p:cNvPr id="3" name="Subtítulo 2"/>
          <p:cNvSpPr>
            <a:spLocks noGrp="1"/>
          </p:cNvSpPr>
          <p:nvPr>
            <p:ph type="subTitle" idx="1"/>
          </p:nvPr>
        </p:nvSpPr>
        <p:spPr>
          <a:xfrm>
            <a:off x="8549958" y="6188944"/>
            <a:ext cx="4198634" cy="762541"/>
          </a:xfrm>
        </p:spPr>
        <p:txBody>
          <a:bodyPr vert="horz" lIns="91440" tIns="45720" rIns="91440" bIns="45720" rtlCol="0" anchor="t">
            <a:normAutofit/>
          </a:bodyPr>
          <a:lstStyle/>
          <a:p>
            <a:r>
              <a:rPr lang="es-ES" b="1"/>
              <a:t>PRIMERA PART: PLC-PNL I EVOLUCIÓ</a:t>
            </a:r>
          </a:p>
        </p:txBody>
      </p:sp>
      <p:pic>
        <p:nvPicPr>
          <p:cNvPr id="4" name="Picture 3" descr="Puzles en figuras de plástico">
            <a:extLst>
              <a:ext uri="{FF2B5EF4-FFF2-40B4-BE49-F238E27FC236}">
                <a16:creationId xmlns:a16="http://schemas.microsoft.com/office/drawing/2014/main" id="{47C51675-21BF-AFA5-96E3-11BE09173A56}"/>
              </a:ext>
            </a:extLst>
          </p:cNvPr>
          <p:cNvPicPr>
            <a:picLocks noChangeAspect="1"/>
          </p:cNvPicPr>
          <p:nvPr/>
        </p:nvPicPr>
        <p:blipFill rotWithShape="1">
          <a:blip r:embed="rId3"/>
          <a:srcRect l="7610" r="7608" b="-2"/>
          <a:stretch/>
        </p:blipFill>
        <p:spPr>
          <a:xfrm rot="-720000">
            <a:off x="46817" y="1216968"/>
            <a:ext cx="2705856"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6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EEF525"/>
          </a:solidFill>
          <a:ln w="38100" cap="rnd">
            <a:solidFill>
              <a:srgbClr val="EEF52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925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8">
            <a:extLst>
              <a:ext uri="{FF2B5EF4-FFF2-40B4-BE49-F238E27FC236}">
                <a16:creationId xmlns:a16="http://schemas.microsoft.com/office/drawing/2014/main" id="{CFA5B9DB-0BF9-4260-A97B-936524F96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uzles en figuras de plástico">
            <a:extLst>
              <a:ext uri="{FF2B5EF4-FFF2-40B4-BE49-F238E27FC236}">
                <a16:creationId xmlns:a16="http://schemas.microsoft.com/office/drawing/2014/main" id="{47C51675-21BF-AFA5-96E3-11BE09173A56}"/>
              </a:ext>
            </a:extLst>
          </p:cNvPr>
          <p:cNvPicPr>
            <a:picLocks noChangeAspect="1"/>
          </p:cNvPicPr>
          <p:nvPr/>
        </p:nvPicPr>
        <p:blipFill rotWithShape="1">
          <a:blip r:embed="rId3">
            <a:alphaModFix amt="50000"/>
          </a:blip>
          <a:srcRect t="9386" b="9386"/>
          <a:stretch/>
        </p:blipFill>
        <p:spPr>
          <a:xfrm>
            <a:off x="20" y="-137573"/>
            <a:ext cx="12191979" cy="6857990"/>
          </a:xfrm>
          <a:prstGeom prst="rect">
            <a:avLst/>
          </a:prstGeom>
        </p:spPr>
      </p:pic>
      <p:sp>
        <p:nvSpPr>
          <p:cNvPr id="54" name="Freeform: Shape 50">
            <a:extLst>
              <a:ext uri="{FF2B5EF4-FFF2-40B4-BE49-F238E27FC236}">
                <a16:creationId xmlns:a16="http://schemas.microsoft.com/office/drawing/2014/main" id="{59824785-89B4-4433-955A-F2C847B15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859" y="614291"/>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rgbClr val="EEF525"/>
          </a:solidFill>
          <a:ln w="9525" cap="flat">
            <a:noFill/>
            <a:prstDash val="solid"/>
            <a:miter/>
          </a:ln>
        </p:spPr>
        <p:txBody>
          <a:bodyPr rtlCol="0" anchor="ctr"/>
          <a:lstStyle/>
          <a:p>
            <a:endParaRPr lang="en-US"/>
          </a:p>
        </p:txBody>
      </p:sp>
      <p:sp>
        <p:nvSpPr>
          <p:cNvPr id="2" name="Título 1"/>
          <p:cNvSpPr>
            <a:spLocks noGrp="1"/>
          </p:cNvSpPr>
          <p:nvPr>
            <p:ph type="ctrTitle"/>
          </p:nvPr>
        </p:nvSpPr>
        <p:spPr>
          <a:xfrm>
            <a:off x="1372445" y="1625663"/>
            <a:ext cx="9582149" cy="3331586"/>
          </a:xfrm>
        </p:spPr>
        <p:txBody>
          <a:bodyPr vert="horz" lIns="91440" tIns="45720" rIns="91440" bIns="45720" rtlCol="0">
            <a:normAutofit/>
          </a:bodyPr>
          <a:lstStyle/>
          <a:p>
            <a:pPr algn="ctr">
              <a:lnSpc>
                <a:spcPct val="90000"/>
              </a:lnSpc>
            </a:pPr>
            <a:br>
              <a:rPr lang="es-ES" sz="2200"/>
            </a:br>
            <a:br>
              <a:rPr lang="es-ES" sz="3200"/>
            </a:br>
            <a:br>
              <a:rPr lang="es-ES" sz="3200"/>
            </a:br>
            <a:r>
              <a:rPr lang="es-ES" sz="3200">
                <a:solidFill>
                  <a:schemeClr val="bg1"/>
                </a:solidFill>
              </a:rPr>
              <a:t> </a:t>
            </a:r>
            <a:r>
              <a:rPr lang="es-ES" sz="4400">
                <a:solidFill>
                  <a:schemeClr val="bg1"/>
                </a:solidFill>
              </a:rPr>
              <a:t>SEGON BLOC: EL PLC I PNL AL CEIP ENRIC VALOR D'ALACANT</a:t>
            </a:r>
            <a:br>
              <a:rPr lang="es-ES" sz="4400"/>
            </a:br>
            <a:br>
              <a:rPr lang="es-ES" sz="3200">
                <a:solidFill>
                  <a:schemeClr val="bg1"/>
                </a:solidFill>
              </a:rPr>
            </a:br>
            <a:br>
              <a:rPr lang="es-ES" sz="3200"/>
            </a:br>
            <a:endParaRPr lang="es-ES" sz="3200">
              <a:solidFill>
                <a:schemeClr val="bg1"/>
              </a:solidFill>
            </a:endParaRPr>
          </a:p>
        </p:txBody>
      </p:sp>
      <p:sp>
        <p:nvSpPr>
          <p:cNvPr id="3" name="Subtítulo 2"/>
          <p:cNvSpPr>
            <a:spLocks noGrp="1"/>
          </p:cNvSpPr>
          <p:nvPr>
            <p:ph type="subTitle" idx="1"/>
          </p:nvPr>
        </p:nvSpPr>
        <p:spPr>
          <a:xfrm>
            <a:off x="7665937" y="6113787"/>
            <a:ext cx="5734051" cy="934593"/>
          </a:xfrm>
        </p:spPr>
        <p:txBody>
          <a:bodyPr vert="horz" lIns="91440" tIns="45720" rIns="91440" bIns="45720" rtlCol="0" anchor="t">
            <a:normAutofit/>
          </a:bodyPr>
          <a:lstStyle/>
          <a:p>
            <a:pPr algn="ctr"/>
            <a:r>
              <a:rPr lang="es-ES" sz="3200"/>
              <a:t>BLOCS DE LA XERRADA</a:t>
            </a:r>
          </a:p>
        </p:txBody>
      </p:sp>
      <p:sp>
        <p:nvSpPr>
          <p:cNvPr id="55" name="Rectangle 6">
            <a:extLst>
              <a:ext uri="{FF2B5EF4-FFF2-40B4-BE49-F238E27FC236}">
                <a16:creationId xmlns:a16="http://schemas.microsoft.com/office/drawing/2014/main" id="{CB2E64D6-3AEB-4AFF-9475-E210F85E0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5134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027EB3A-DF05-4A1A-99F5-BE83E7654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descr="Texto, Carta&#10;&#10;Descripción generada automáticamente">
            <a:extLst>
              <a:ext uri="{FF2B5EF4-FFF2-40B4-BE49-F238E27FC236}">
                <a16:creationId xmlns:a16="http://schemas.microsoft.com/office/drawing/2014/main" id="{AECF0FED-8323-CED2-BA04-EA72662C5EFF}"/>
              </a:ext>
            </a:extLst>
          </p:cNvPr>
          <p:cNvPicPr>
            <a:picLocks noChangeAspect="1"/>
          </p:cNvPicPr>
          <p:nvPr/>
        </p:nvPicPr>
        <p:blipFill rotWithShape="1">
          <a:blip r:embed="rId2"/>
          <a:srcRect t="1793" r="1" b="51042"/>
          <a:stretch/>
        </p:blipFill>
        <p:spPr>
          <a:xfrm>
            <a:off x="625240" y="10"/>
            <a:ext cx="10941520" cy="6857990"/>
          </a:xfrm>
          <a:custGeom>
            <a:avLst/>
            <a:gdLst/>
            <a:ahLst/>
            <a:cxnLst/>
            <a:rect l="l" t="t" r="r" b="b"/>
            <a:pathLst>
              <a:path w="10941520" h="6858000">
                <a:moveTo>
                  <a:pt x="8510032" y="6464315"/>
                </a:moveTo>
                <a:lnTo>
                  <a:pt x="8508022" y="6467080"/>
                </a:lnTo>
                <a:lnTo>
                  <a:pt x="8511541" y="6467080"/>
                </a:lnTo>
                <a:close/>
                <a:moveTo>
                  <a:pt x="1598122" y="0"/>
                </a:moveTo>
                <a:lnTo>
                  <a:pt x="1763667" y="0"/>
                </a:lnTo>
                <a:lnTo>
                  <a:pt x="1587780" y="143783"/>
                </a:lnTo>
                <a:cubicBezTo>
                  <a:pt x="1205033" y="482859"/>
                  <a:pt x="877118" y="882898"/>
                  <a:pt x="610636" y="1350720"/>
                </a:cubicBezTo>
                <a:cubicBezTo>
                  <a:pt x="356503" y="1792611"/>
                  <a:pt x="193167" y="2280779"/>
                  <a:pt x="130237" y="2786631"/>
                </a:cubicBezTo>
                <a:cubicBezTo>
                  <a:pt x="142310" y="2759217"/>
                  <a:pt x="152875" y="2731298"/>
                  <a:pt x="162431" y="2703128"/>
                </a:cubicBezTo>
                <a:cubicBezTo>
                  <a:pt x="336482" y="2191794"/>
                  <a:pt x="553037" y="1700077"/>
                  <a:pt x="837253" y="1239549"/>
                </a:cubicBezTo>
                <a:cubicBezTo>
                  <a:pt x="1093799" y="823288"/>
                  <a:pt x="1394461" y="450355"/>
                  <a:pt x="1746359" y="127320"/>
                </a:cubicBezTo>
                <a:lnTo>
                  <a:pt x="1893724" y="0"/>
                </a:lnTo>
                <a:lnTo>
                  <a:pt x="8848350" y="0"/>
                </a:lnTo>
                <a:lnTo>
                  <a:pt x="9056324" y="144876"/>
                </a:lnTo>
                <a:cubicBezTo>
                  <a:pt x="9483294" y="455963"/>
                  <a:pt x="9863824" y="818761"/>
                  <a:pt x="10176586" y="1256400"/>
                </a:cubicBezTo>
                <a:cubicBezTo>
                  <a:pt x="10512361" y="1725731"/>
                  <a:pt x="10733697" y="2243102"/>
                  <a:pt x="10817449" y="2834418"/>
                </a:cubicBezTo>
                <a:cubicBezTo>
                  <a:pt x="10838678" y="2662129"/>
                  <a:pt x="10840364" y="2487979"/>
                  <a:pt x="10822480" y="2315287"/>
                </a:cubicBezTo>
                <a:cubicBezTo>
                  <a:pt x="10791218" y="1992617"/>
                  <a:pt x="10694231" y="1679754"/>
                  <a:pt x="10537512" y="1395993"/>
                </a:cubicBezTo>
                <a:cubicBezTo>
                  <a:pt x="10298320" y="958605"/>
                  <a:pt x="9956508" y="613523"/>
                  <a:pt x="9560871" y="318241"/>
                </a:cubicBezTo>
                <a:cubicBezTo>
                  <a:pt x="9444104" y="231090"/>
                  <a:pt x="9324272" y="149552"/>
                  <a:pt x="9201772" y="72906"/>
                </a:cubicBezTo>
                <a:lnTo>
                  <a:pt x="9075150" y="0"/>
                </a:lnTo>
                <a:lnTo>
                  <a:pt x="9285407" y="0"/>
                </a:lnTo>
                <a:lnTo>
                  <a:pt x="9397484" y="71361"/>
                </a:lnTo>
                <a:cubicBezTo>
                  <a:pt x="9466827" y="117668"/>
                  <a:pt x="9535310" y="165633"/>
                  <a:pt x="9602874" y="215370"/>
                </a:cubicBezTo>
                <a:cubicBezTo>
                  <a:pt x="10023914" y="525240"/>
                  <a:pt x="10385847" y="889941"/>
                  <a:pt x="10637867" y="1353234"/>
                </a:cubicBezTo>
                <a:cubicBezTo>
                  <a:pt x="10800070" y="1650452"/>
                  <a:pt x="10899948" y="1977650"/>
                  <a:pt x="10931388" y="2314785"/>
                </a:cubicBezTo>
                <a:cubicBezTo>
                  <a:pt x="10955282" y="2563032"/>
                  <a:pt x="10933651" y="2807506"/>
                  <a:pt x="10900451" y="3053742"/>
                </a:cubicBezTo>
                <a:cubicBezTo>
                  <a:pt x="10885435" y="3187448"/>
                  <a:pt x="10884932" y="3322363"/>
                  <a:pt x="10898943" y="3456170"/>
                </a:cubicBezTo>
                <a:cubicBezTo>
                  <a:pt x="10947233" y="3973163"/>
                  <a:pt x="10817200" y="4491137"/>
                  <a:pt x="10530470" y="4924023"/>
                </a:cubicBezTo>
                <a:cubicBezTo>
                  <a:pt x="10288786" y="5294609"/>
                  <a:pt x="9971700" y="5610087"/>
                  <a:pt x="9599856" y="5849858"/>
                </a:cubicBezTo>
                <a:cubicBezTo>
                  <a:pt x="9239936" y="6085530"/>
                  <a:pt x="8898626" y="6347611"/>
                  <a:pt x="8538202" y="6581772"/>
                </a:cubicBezTo>
                <a:cubicBezTo>
                  <a:pt x="8391505" y="6677034"/>
                  <a:pt x="8242088" y="6766009"/>
                  <a:pt x="8089708" y="6848031"/>
                </a:cubicBezTo>
                <a:lnTo>
                  <a:pt x="8070163" y="6858000"/>
                </a:lnTo>
                <a:lnTo>
                  <a:pt x="7820508" y="6858000"/>
                </a:lnTo>
                <a:lnTo>
                  <a:pt x="7828138" y="6854555"/>
                </a:lnTo>
                <a:cubicBezTo>
                  <a:pt x="8053199" y="6743844"/>
                  <a:pt x="8273670" y="6617740"/>
                  <a:pt x="8490666" y="6479908"/>
                </a:cubicBezTo>
                <a:cubicBezTo>
                  <a:pt x="8262100" y="6578755"/>
                  <a:pt x="8030908" y="6668688"/>
                  <a:pt x="7797512" y="6751240"/>
                </a:cubicBezTo>
                <a:lnTo>
                  <a:pt x="7480620" y="6858000"/>
                </a:lnTo>
                <a:lnTo>
                  <a:pt x="3015004" y="6858000"/>
                </a:lnTo>
                <a:lnTo>
                  <a:pt x="2781763" y="6750793"/>
                </a:lnTo>
                <a:cubicBezTo>
                  <a:pt x="2466140" y="6597870"/>
                  <a:pt x="2163376" y="6418916"/>
                  <a:pt x="1876018" y="6208522"/>
                </a:cubicBezTo>
                <a:cubicBezTo>
                  <a:pt x="1280928" y="5772643"/>
                  <a:pt x="784936" y="5247977"/>
                  <a:pt x="442370" y="4589004"/>
                </a:cubicBezTo>
                <a:cubicBezTo>
                  <a:pt x="256073" y="4234615"/>
                  <a:pt x="132829" y="3850522"/>
                  <a:pt x="78174" y="3453907"/>
                </a:cubicBezTo>
                <a:cubicBezTo>
                  <a:pt x="68264" y="3386374"/>
                  <a:pt x="52872" y="3319746"/>
                  <a:pt x="32147" y="3254704"/>
                </a:cubicBezTo>
                <a:cubicBezTo>
                  <a:pt x="-18158" y="3091722"/>
                  <a:pt x="-48" y="2927731"/>
                  <a:pt x="23343" y="2765252"/>
                </a:cubicBezTo>
                <a:cubicBezTo>
                  <a:pt x="165073" y="1773582"/>
                  <a:pt x="613178" y="955032"/>
                  <a:pt x="1299417" y="274384"/>
                </a:cubicBezTo>
                <a:close/>
              </a:path>
            </a:pathLst>
          </a:custGeom>
        </p:spPr>
      </p:pic>
    </p:spTree>
    <p:extLst>
      <p:ext uri="{BB962C8B-B14F-4D97-AF65-F5344CB8AC3E}">
        <p14:creationId xmlns:p14="http://schemas.microsoft.com/office/powerpoint/2010/main" val="3716707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3912141" y="379650"/>
            <a:ext cx="7891183" cy="5774993"/>
          </a:xfrm>
        </p:spPr>
        <p:txBody>
          <a:bodyPr vert="horz" lIns="91440" tIns="45720" rIns="91440" bIns="45720" rtlCol="0" anchor="b">
            <a:normAutofit fontScale="90000"/>
          </a:bodyPr>
          <a:lstStyle/>
          <a:p>
            <a:pPr algn="ctr">
              <a:lnSpc>
                <a:spcPct val="90000"/>
              </a:lnSpc>
            </a:pPr>
            <a:r>
              <a:rPr lang="es-ES" sz="3200" b="1">
                <a:latin typeface="Aptos"/>
              </a:rPr>
              <a:t>EL PLC I PNL AL CEIP ENRIC VALOR</a:t>
            </a:r>
            <a:br>
              <a:rPr lang="es-ES" sz="3200" b="1">
                <a:latin typeface="Aptos"/>
              </a:rPr>
            </a:br>
            <a:br>
              <a:rPr lang="es-ES" sz="2600" b="1">
                <a:latin typeface="Aptos"/>
              </a:rPr>
            </a:br>
            <a:r>
              <a:rPr lang="es-ES" sz="2600" b="1">
                <a:highlight>
                  <a:srgbClr val="FF00FF"/>
                </a:highlight>
                <a:latin typeface="Aptos"/>
              </a:rPr>
              <a:t>SETEMBRE DE 1987</a:t>
            </a:r>
            <a:br>
              <a:rPr lang="es-ES" sz="2600" b="1">
                <a:highlight>
                  <a:srgbClr val="FF00FF"/>
                </a:highlight>
                <a:latin typeface="Aptos"/>
              </a:rPr>
            </a:br>
            <a:br>
              <a:rPr lang="es-ES" sz="2600" b="1">
                <a:highlight>
                  <a:srgbClr val="FF00FF"/>
                </a:highlight>
                <a:latin typeface="Aptos"/>
              </a:rPr>
            </a:br>
            <a:r>
              <a:rPr lang="es-ES" sz="2600" b="1">
                <a:latin typeface="Aptos"/>
              </a:rPr>
              <a:t>El CEIP Enric Valor </a:t>
            </a:r>
            <a:r>
              <a:rPr lang="es-ES" sz="2600">
                <a:latin typeface="Aptos"/>
              </a:rPr>
              <a:t>va apostar </a:t>
            </a:r>
            <a:r>
              <a:rPr lang="es-ES" sz="2600" err="1">
                <a:latin typeface="Aptos"/>
              </a:rPr>
              <a:t>pel</a:t>
            </a:r>
            <a:r>
              <a:rPr lang="es-ES" sz="2600">
                <a:latin typeface="Aptos"/>
              </a:rPr>
              <a:t> </a:t>
            </a:r>
            <a:r>
              <a:rPr lang="es-ES" sz="2600" err="1">
                <a:latin typeface="Aptos"/>
              </a:rPr>
              <a:t>Valencià</a:t>
            </a:r>
            <a:r>
              <a:rPr lang="es-ES" sz="2600">
                <a:latin typeface="Aptos"/>
              </a:rPr>
              <a:t> des de la </a:t>
            </a:r>
            <a:r>
              <a:rPr lang="es-ES" sz="2600" err="1">
                <a:latin typeface="Aptos"/>
              </a:rPr>
              <a:t>seua</a:t>
            </a:r>
            <a:r>
              <a:rPr lang="es-ES" sz="2600">
                <a:latin typeface="Aptos"/>
              </a:rPr>
              <a:t> </a:t>
            </a:r>
            <a:r>
              <a:rPr lang="es-ES" sz="2600" err="1">
                <a:latin typeface="Aptos"/>
              </a:rPr>
              <a:t>creació</a:t>
            </a:r>
            <a:r>
              <a:rPr lang="es-ES" sz="2600">
                <a:latin typeface="Aptos"/>
              </a:rPr>
              <a:t>, </a:t>
            </a:r>
            <a:r>
              <a:rPr lang="es-ES" sz="2600" err="1">
                <a:latin typeface="Aptos"/>
              </a:rPr>
              <a:t>sent</a:t>
            </a:r>
            <a:r>
              <a:rPr lang="es-ES" sz="2600">
                <a:latin typeface="Aptos"/>
              </a:rPr>
              <a:t> el </a:t>
            </a:r>
            <a:r>
              <a:rPr lang="es-ES" sz="2600" b="1">
                <a:latin typeface="Aptos"/>
              </a:rPr>
              <a:t>primer centre</a:t>
            </a:r>
            <a:r>
              <a:rPr lang="es-ES" sz="2600">
                <a:latin typeface="Aptos"/>
              </a:rPr>
              <a:t> de </a:t>
            </a:r>
            <a:r>
              <a:rPr lang="es-ES" sz="2600" err="1">
                <a:latin typeface="Aptos"/>
              </a:rPr>
              <a:t>l'Alacantí</a:t>
            </a:r>
            <a:r>
              <a:rPr lang="es-ES" sz="2600">
                <a:latin typeface="Aptos"/>
              </a:rPr>
              <a:t> en </a:t>
            </a:r>
            <a:r>
              <a:rPr lang="es-ES" sz="2600" err="1">
                <a:latin typeface="Aptos"/>
              </a:rPr>
              <a:t>oferir</a:t>
            </a:r>
            <a:r>
              <a:rPr lang="es-ES" sz="2600">
                <a:latin typeface="Aptos"/>
              </a:rPr>
              <a:t> el programa PIL, a </a:t>
            </a:r>
            <a:r>
              <a:rPr lang="es-ES" sz="2600" err="1">
                <a:latin typeface="Aptos"/>
              </a:rPr>
              <a:t>més</a:t>
            </a:r>
            <a:r>
              <a:rPr lang="es-ES" sz="2600">
                <a:latin typeface="Aptos"/>
              </a:rPr>
              <a:t> del PIP</a:t>
            </a:r>
            <a:br>
              <a:rPr lang="es-ES" sz="2600">
                <a:latin typeface="Aptos"/>
              </a:rPr>
            </a:br>
            <a:br>
              <a:rPr lang="es-ES" sz="2600">
                <a:latin typeface="Aptos"/>
              </a:rPr>
            </a:br>
            <a:r>
              <a:rPr lang="es-ES" sz="2600" b="1">
                <a:highlight>
                  <a:srgbClr val="FF00FF"/>
                </a:highlight>
                <a:latin typeface="Aptos"/>
              </a:rPr>
              <a:t>MARÇ DE 2008</a:t>
            </a:r>
            <a:br>
              <a:rPr lang="es-ES" sz="2600" b="1">
                <a:highlight>
                  <a:srgbClr val="FF00FF"/>
                </a:highlight>
                <a:latin typeface="Aptos"/>
              </a:rPr>
            </a:br>
            <a:br>
              <a:rPr lang="es-ES" sz="2600" b="1">
                <a:highlight>
                  <a:srgbClr val="FF00FF"/>
                </a:highlight>
                <a:latin typeface="Aptos"/>
              </a:rPr>
            </a:br>
            <a:r>
              <a:rPr lang="es-ES" sz="2600">
                <a:latin typeface="Aptos"/>
              </a:rPr>
              <a:t>A </a:t>
            </a:r>
            <a:r>
              <a:rPr lang="es-ES" sz="2600" err="1">
                <a:latin typeface="Aptos"/>
              </a:rPr>
              <a:t>l'any</a:t>
            </a:r>
            <a:r>
              <a:rPr lang="es-ES" sz="2600" b="1">
                <a:latin typeface="Aptos"/>
              </a:rPr>
              <a:t> 2008 </a:t>
            </a:r>
            <a:r>
              <a:rPr lang="es-ES" sz="2600">
                <a:latin typeface="Aptos"/>
              </a:rPr>
              <a:t>el centre va decidir </a:t>
            </a:r>
            <a:r>
              <a:rPr lang="es-ES" sz="2600" b="1" err="1">
                <a:latin typeface="Aptos"/>
              </a:rPr>
              <a:t>progressar</a:t>
            </a:r>
            <a:r>
              <a:rPr lang="es-ES" sz="2600" b="1">
                <a:latin typeface="Aptos"/>
              </a:rPr>
              <a:t> en la </a:t>
            </a:r>
            <a:r>
              <a:rPr lang="es-ES" sz="2600" b="1" err="1">
                <a:latin typeface="Aptos"/>
              </a:rPr>
              <a:t>incorporació</a:t>
            </a:r>
            <a:r>
              <a:rPr lang="es-ES" sz="2600" b="1">
                <a:latin typeface="Aptos"/>
              </a:rPr>
              <a:t> del </a:t>
            </a:r>
            <a:r>
              <a:rPr lang="es-ES" sz="2600" b="1" err="1">
                <a:latin typeface="Aptos"/>
              </a:rPr>
              <a:t>valencià</a:t>
            </a:r>
            <a:r>
              <a:rPr lang="es-ES" sz="2600" b="1">
                <a:latin typeface="Aptos"/>
              </a:rPr>
              <a:t> </a:t>
            </a:r>
            <a:r>
              <a:rPr lang="es-ES" sz="2600" b="1" err="1">
                <a:latin typeface="Aptos"/>
              </a:rPr>
              <a:t>dins</a:t>
            </a:r>
            <a:r>
              <a:rPr lang="es-ES" sz="2600">
                <a:latin typeface="Aptos"/>
              </a:rPr>
              <a:t> del </a:t>
            </a:r>
            <a:r>
              <a:rPr lang="es-ES" sz="2600" err="1">
                <a:latin typeface="Aptos"/>
              </a:rPr>
              <a:t>seu</a:t>
            </a:r>
            <a:r>
              <a:rPr lang="es-ES" sz="2600">
                <a:latin typeface="Aptos"/>
              </a:rPr>
              <a:t> programa PIP, </a:t>
            </a:r>
            <a:r>
              <a:rPr lang="es-ES" sz="2600" err="1">
                <a:latin typeface="Aptos"/>
              </a:rPr>
              <a:t>introduint</a:t>
            </a:r>
            <a:r>
              <a:rPr lang="es-ES" sz="2600">
                <a:latin typeface="Aptos"/>
              </a:rPr>
              <a:t> les </a:t>
            </a:r>
            <a:r>
              <a:rPr lang="es-ES" sz="2600" err="1">
                <a:latin typeface="Aptos"/>
              </a:rPr>
              <a:t>àrees</a:t>
            </a:r>
            <a:r>
              <a:rPr lang="es-ES" sz="2600">
                <a:latin typeface="Aptos"/>
              </a:rPr>
              <a:t> de Música i </a:t>
            </a:r>
            <a:r>
              <a:rPr lang="es-ES" sz="2600" err="1">
                <a:latin typeface="Aptos"/>
              </a:rPr>
              <a:t>Educació</a:t>
            </a:r>
            <a:r>
              <a:rPr lang="es-ES" sz="2600">
                <a:latin typeface="Aptos"/>
              </a:rPr>
              <a:t> Física vehiculades en </a:t>
            </a:r>
            <a:r>
              <a:rPr lang="es-ES" sz="2600" err="1">
                <a:latin typeface="Aptos"/>
              </a:rPr>
              <a:t>Valencià</a:t>
            </a:r>
            <a:r>
              <a:rPr lang="es-ES" sz="2600">
                <a:latin typeface="Aptos"/>
              </a:rPr>
              <a:t>, </a:t>
            </a:r>
            <a:r>
              <a:rPr lang="es-ES" sz="2600" err="1">
                <a:latin typeface="Aptos"/>
              </a:rPr>
              <a:t>tot</a:t>
            </a:r>
            <a:r>
              <a:rPr lang="es-ES" sz="2600">
                <a:latin typeface="Aptos"/>
              </a:rPr>
              <a:t> </a:t>
            </a:r>
            <a:r>
              <a:rPr lang="es-ES" sz="2600" err="1">
                <a:latin typeface="Aptos"/>
              </a:rPr>
              <a:t>aprobat</a:t>
            </a:r>
            <a:r>
              <a:rPr lang="es-ES" sz="2600">
                <a:latin typeface="Aptos"/>
              </a:rPr>
              <a:t> al </a:t>
            </a:r>
            <a:r>
              <a:rPr lang="es-ES" sz="2600" err="1">
                <a:latin typeface="Aptos"/>
              </a:rPr>
              <a:t>seu</a:t>
            </a:r>
            <a:r>
              <a:rPr lang="es-ES" sz="2600">
                <a:latin typeface="Aptos"/>
              </a:rPr>
              <a:t> </a:t>
            </a:r>
            <a:r>
              <a:rPr lang="es-ES" sz="2600" b="1">
                <a:latin typeface="Aptos"/>
              </a:rPr>
              <a:t>Consell Escolar</a:t>
            </a:r>
            <a:r>
              <a:rPr lang="es-ES" sz="2600">
                <a:latin typeface="Aptos"/>
              </a:rPr>
              <a:t> i </a:t>
            </a:r>
            <a:r>
              <a:rPr lang="es-ES" sz="2600" err="1">
                <a:latin typeface="Aptos"/>
              </a:rPr>
              <a:t>autoritzat</a:t>
            </a:r>
            <a:r>
              <a:rPr lang="es-ES" sz="2600">
                <a:latin typeface="Aptos"/>
              </a:rPr>
              <a:t> per la </a:t>
            </a:r>
            <a:r>
              <a:rPr lang="es-ES" sz="2600" b="1" err="1">
                <a:latin typeface="Aptos"/>
              </a:rPr>
              <a:t>Direcció</a:t>
            </a:r>
            <a:r>
              <a:rPr lang="es-ES" sz="2600" b="1">
                <a:latin typeface="Aptos"/>
              </a:rPr>
              <a:t> General de política lingüística.</a:t>
            </a:r>
          </a:p>
        </p:txBody>
      </p:sp>
      <p:sp>
        <p:nvSpPr>
          <p:cNvPr id="3" name="Subtítulo 2"/>
          <p:cNvSpPr>
            <a:spLocks noGrp="1"/>
          </p:cNvSpPr>
          <p:nvPr>
            <p:ph type="subTitle" idx="1"/>
          </p:nvPr>
        </p:nvSpPr>
        <p:spPr>
          <a:xfrm>
            <a:off x="7990515" y="6314337"/>
            <a:ext cx="4198634" cy="762541"/>
          </a:xfrm>
        </p:spPr>
        <p:txBody>
          <a:bodyPr vert="horz" lIns="91440" tIns="45720" rIns="91440" bIns="45720" rtlCol="0" anchor="t">
            <a:normAutofit/>
          </a:bodyPr>
          <a:lstStyle/>
          <a:p>
            <a:r>
              <a:rPr lang="es-ES" b="1"/>
              <a:t>SEGONA  PART: PLC-PNL AL CEIP ENRIC VALOR</a:t>
            </a:r>
          </a:p>
        </p:txBody>
      </p:sp>
      <p:pic>
        <p:nvPicPr>
          <p:cNvPr id="4" name="Picture 3" descr="Puzles en figuras de plástico">
            <a:extLst>
              <a:ext uri="{FF2B5EF4-FFF2-40B4-BE49-F238E27FC236}">
                <a16:creationId xmlns:a16="http://schemas.microsoft.com/office/drawing/2014/main" id="{47C51675-21BF-AFA5-96E3-11BE09173A56}"/>
              </a:ext>
            </a:extLst>
          </p:cNvPr>
          <p:cNvPicPr>
            <a:picLocks noChangeAspect="1"/>
          </p:cNvPicPr>
          <p:nvPr/>
        </p:nvPicPr>
        <p:blipFill rotWithShape="1">
          <a:blip r:embed="rId3"/>
          <a:srcRect l="7610" r="7608" b="-2"/>
          <a:stretch/>
        </p:blipFill>
        <p:spPr>
          <a:xfrm>
            <a:off x="394059" y="1072285"/>
            <a:ext cx="3409984"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6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EEF525"/>
          </a:solidFill>
          <a:ln w="38100" cap="rnd">
            <a:solidFill>
              <a:srgbClr val="EEF52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17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3047209" y="398942"/>
            <a:ext cx="8794697" cy="6054714"/>
          </a:xfrm>
        </p:spPr>
        <p:txBody>
          <a:bodyPr vert="horz" lIns="91440" tIns="45720" rIns="91440" bIns="45720" rtlCol="0" anchor="b">
            <a:normAutofit fontScale="90000"/>
          </a:bodyPr>
          <a:lstStyle/>
          <a:p>
            <a:pPr algn="ctr">
              <a:lnSpc>
                <a:spcPct val="90000"/>
              </a:lnSpc>
            </a:pPr>
            <a:br>
              <a:rPr lang="es-ES" sz="3200" b="1">
                <a:latin typeface="Aptos"/>
              </a:rPr>
            </a:br>
            <a:br>
              <a:rPr lang="es-ES" sz="2600" b="1">
                <a:latin typeface="Aptos"/>
              </a:rPr>
            </a:br>
            <a:r>
              <a:rPr lang="es-ES" sz="2400" b="1">
                <a:highlight>
                  <a:srgbClr val="FF00FF"/>
                </a:highlight>
                <a:latin typeface="Aptos"/>
              </a:rPr>
              <a:t>AGOST 2012</a:t>
            </a:r>
            <a:br>
              <a:rPr lang="es-ES" sz="2400" b="1">
                <a:highlight>
                  <a:srgbClr val="FF00FF"/>
                </a:highlight>
                <a:latin typeface="Aptos"/>
              </a:rPr>
            </a:br>
            <a:br>
              <a:rPr lang="es-ES" sz="2400" b="1">
                <a:highlight>
                  <a:srgbClr val="FF00FF"/>
                </a:highlight>
                <a:latin typeface="Aptos"/>
              </a:rPr>
            </a:br>
            <a:r>
              <a:rPr lang="es-ES" sz="2400" err="1">
                <a:latin typeface="Aptos"/>
              </a:rPr>
              <a:t>S'aprova</a:t>
            </a:r>
            <a:r>
              <a:rPr lang="es-ES" sz="2400">
                <a:latin typeface="Aptos"/>
              </a:rPr>
              <a:t> </a:t>
            </a:r>
            <a:r>
              <a:rPr lang="es-ES" sz="2400" b="1">
                <a:latin typeface="Aptos"/>
              </a:rPr>
              <a:t>el </a:t>
            </a:r>
            <a:r>
              <a:rPr lang="es-ES" sz="2400" b="1" err="1">
                <a:latin typeface="Aptos"/>
              </a:rPr>
              <a:t>Decret</a:t>
            </a:r>
            <a:r>
              <a:rPr lang="es-ES" sz="2400" b="1">
                <a:latin typeface="Aptos"/>
              </a:rPr>
              <a:t> 127/2012</a:t>
            </a:r>
            <a:r>
              <a:rPr lang="es-ES" sz="2400">
                <a:latin typeface="Aptos"/>
              </a:rPr>
              <a:t> </a:t>
            </a:r>
            <a:r>
              <a:rPr lang="es-ES" sz="2400" b="1">
                <a:latin typeface="Aptos"/>
              </a:rPr>
              <a:t>de </a:t>
            </a:r>
            <a:r>
              <a:rPr lang="es-ES" sz="2400" b="1" err="1">
                <a:latin typeface="Aptos"/>
              </a:rPr>
              <a:t>plurilingüisme</a:t>
            </a:r>
            <a:r>
              <a:rPr lang="es-ES" sz="2400">
                <a:latin typeface="Aptos"/>
              </a:rPr>
              <a:t> que </a:t>
            </a:r>
            <a:r>
              <a:rPr lang="es-ES" sz="2400" err="1">
                <a:latin typeface="Aptos"/>
              </a:rPr>
              <a:t>és</a:t>
            </a:r>
            <a:r>
              <a:rPr lang="es-ES" sz="2400">
                <a:latin typeface="Aptos"/>
              </a:rPr>
              <a:t> un </a:t>
            </a:r>
            <a:r>
              <a:rPr lang="es-ES" sz="2400" err="1">
                <a:latin typeface="Aptos"/>
              </a:rPr>
              <a:t>dels</a:t>
            </a:r>
            <a:r>
              <a:rPr lang="es-ES" sz="2400">
                <a:latin typeface="Aptos"/>
              </a:rPr>
              <a:t> </a:t>
            </a:r>
            <a:r>
              <a:rPr lang="es-ES" sz="2400" err="1">
                <a:latin typeface="Aptos"/>
              </a:rPr>
              <a:t>projectes</a:t>
            </a:r>
            <a:r>
              <a:rPr lang="es-ES" sz="2400">
                <a:latin typeface="Aptos"/>
              </a:rPr>
              <a:t> </a:t>
            </a:r>
            <a:r>
              <a:rPr lang="es-ES" sz="2400" err="1">
                <a:latin typeface="Aptos"/>
              </a:rPr>
              <a:t>més</a:t>
            </a:r>
            <a:r>
              <a:rPr lang="es-ES" sz="2400">
                <a:latin typeface="Aptos"/>
              </a:rPr>
              <a:t> ambiciosos de la legislatura del </a:t>
            </a:r>
            <a:r>
              <a:rPr lang="es-ES" sz="2400" err="1">
                <a:latin typeface="Aptos"/>
              </a:rPr>
              <a:t>moment</a:t>
            </a:r>
            <a:r>
              <a:rPr lang="es-ES" sz="2400">
                <a:latin typeface="Aptos"/>
              </a:rPr>
              <a:t>: la </a:t>
            </a:r>
            <a:r>
              <a:rPr lang="es-ES" sz="2400" err="1">
                <a:latin typeface="Aptos"/>
              </a:rPr>
              <a:t>implantació</a:t>
            </a:r>
            <a:r>
              <a:rPr lang="es-ES" sz="2400">
                <a:latin typeface="Aptos"/>
              </a:rPr>
              <a:t> del </a:t>
            </a:r>
            <a:r>
              <a:rPr lang="es-ES" sz="2400" err="1">
                <a:latin typeface="Aptos"/>
              </a:rPr>
              <a:t>plurilingüísme</a:t>
            </a:r>
            <a:r>
              <a:rPr lang="es-ES" sz="2400">
                <a:latin typeface="Aptos"/>
              </a:rPr>
              <a:t> en </a:t>
            </a:r>
            <a:r>
              <a:rPr lang="es-ES" sz="2400" err="1">
                <a:latin typeface="Aptos"/>
              </a:rPr>
              <a:t>els</a:t>
            </a:r>
            <a:r>
              <a:rPr lang="es-ES" sz="2400">
                <a:latin typeface="Aptos"/>
              </a:rPr>
              <a:t> </a:t>
            </a:r>
            <a:r>
              <a:rPr lang="es-ES" sz="2400" b="1" err="1">
                <a:latin typeface="Aptos"/>
              </a:rPr>
              <a:t>ensenyaments</a:t>
            </a:r>
            <a:r>
              <a:rPr lang="es-ES" sz="2400" b="1">
                <a:latin typeface="Aptos"/>
              </a:rPr>
              <a:t> NO </a:t>
            </a:r>
            <a:r>
              <a:rPr lang="es-ES" sz="2400" b="1" err="1">
                <a:latin typeface="Aptos"/>
              </a:rPr>
              <a:t>universitaris</a:t>
            </a:r>
            <a:br>
              <a:rPr lang="es-ES" sz="2400" b="1">
                <a:latin typeface="Aptos"/>
              </a:rPr>
            </a:br>
            <a:br>
              <a:rPr lang="es-ES" sz="2400">
                <a:latin typeface="Aptos"/>
              </a:rPr>
            </a:br>
            <a:r>
              <a:rPr lang="es-ES" sz="2400" b="1" err="1">
                <a:latin typeface="Aptos"/>
              </a:rPr>
              <a:t>Objectiu</a:t>
            </a:r>
            <a:r>
              <a:rPr lang="es-ES" sz="2400" b="1">
                <a:latin typeface="Aptos"/>
              </a:rPr>
              <a:t> principal del </a:t>
            </a:r>
            <a:r>
              <a:rPr lang="es-ES" sz="2400" b="1" err="1">
                <a:latin typeface="Aptos"/>
              </a:rPr>
              <a:t>Decret</a:t>
            </a:r>
            <a:r>
              <a:rPr lang="es-ES" sz="2400">
                <a:latin typeface="Aptos"/>
              </a:rPr>
              <a:t>: implantar i regular </a:t>
            </a:r>
            <a:r>
              <a:rPr lang="es-ES" sz="2400" err="1">
                <a:latin typeface="Aptos"/>
              </a:rPr>
              <a:t>l'ensenyament</a:t>
            </a:r>
            <a:r>
              <a:rPr lang="es-ES" sz="2400">
                <a:latin typeface="Aptos"/>
              </a:rPr>
              <a:t> de </a:t>
            </a:r>
            <a:r>
              <a:rPr lang="es-ES" sz="2400" b="1" err="1">
                <a:latin typeface="Aptos"/>
              </a:rPr>
              <a:t>l'anglés</a:t>
            </a:r>
            <a:r>
              <a:rPr lang="es-ES" sz="2400" b="1">
                <a:latin typeface="Aptos"/>
              </a:rPr>
              <a:t> </a:t>
            </a:r>
            <a:r>
              <a:rPr lang="es-ES" sz="2400" b="1" err="1">
                <a:latin typeface="Aptos"/>
              </a:rPr>
              <a:t>com</a:t>
            </a:r>
            <a:r>
              <a:rPr lang="es-ES" sz="2400" b="1">
                <a:latin typeface="Aptos"/>
              </a:rPr>
              <a:t> a </a:t>
            </a:r>
            <a:r>
              <a:rPr lang="es-ES" sz="2400" b="1" err="1">
                <a:latin typeface="Aptos"/>
              </a:rPr>
              <a:t>llengua</a:t>
            </a:r>
            <a:r>
              <a:rPr lang="es-ES" sz="2400" b="1">
                <a:latin typeface="Aptos"/>
              </a:rPr>
              <a:t> vehicular</a:t>
            </a:r>
            <a:r>
              <a:rPr lang="es-ES" sz="2400">
                <a:latin typeface="Aptos"/>
              </a:rPr>
              <a:t> en </a:t>
            </a:r>
            <a:r>
              <a:rPr lang="es-ES" sz="2400" err="1">
                <a:latin typeface="Aptos"/>
              </a:rPr>
              <a:t>àrees</a:t>
            </a:r>
            <a:r>
              <a:rPr lang="es-ES" sz="2400">
                <a:latin typeface="Aptos"/>
              </a:rPr>
              <a:t>, </a:t>
            </a:r>
            <a:r>
              <a:rPr lang="es-ES" sz="2400" err="1">
                <a:latin typeface="Aptos"/>
              </a:rPr>
              <a:t>matèries</a:t>
            </a:r>
            <a:r>
              <a:rPr lang="es-ES" sz="2400">
                <a:latin typeface="Aptos"/>
              </a:rPr>
              <a:t>, </a:t>
            </a:r>
            <a:r>
              <a:rPr lang="es-ES" sz="2400" err="1">
                <a:latin typeface="Aptos"/>
              </a:rPr>
              <a:t>àmbits</a:t>
            </a:r>
            <a:r>
              <a:rPr lang="es-ES" sz="2400">
                <a:latin typeface="Aptos"/>
              </a:rPr>
              <a:t> o </a:t>
            </a:r>
            <a:r>
              <a:rPr lang="es-ES" sz="2400" err="1">
                <a:latin typeface="Aptos"/>
              </a:rPr>
              <a:t>mòduls</a:t>
            </a:r>
            <a:r>
              <a:rPr lang="es-ES" sz="2400">
                <a:latin typeface="Aptos"/>
              </a:rPr>
              <a:t> no </a:t>
            </a:r>
            <a:r>
              <a:rPr lang="es-ES" sz="2400" err="1">
                <a:latin typeface="Aptos"/>
              </a:rPr>
              <a:t>lingüístics</a:t>
            </a:r>
            <a:br>
              <a:rPr lang="es-ES" sz="2400">
                <a:latin typeface="Aptos"/>
              </a:rPr>
            </a:br>
            <a:br>
              <a:rPr lang="es-ES" sz="2400">
                <a:latin typeface="Aptos"/>
              </a:rPr>
            </a:br>
            <a:r>
              <a:rPr lang="es-ES" sz="2400">
                <a:latin typeface="Aptos"/>
              </a:rPr>
              <a:t> Es </a:t>
            </a:r>
            <a:r>
              <a:rPr lang="es-ES" sz="2400" err="1">
                <a:latin typeface="Aptos"/>
              </a:rPr>
              <a:t>recull</a:t>
            </a:r>
            <a:r>
              <a:rPr lang="es-ES" sz="2400">
                <a:latin typeface="Aptos"/>
              </a:rPr>
              <a:t> a</a:t>
            </a:r>
            <a:r>
              <a:rPr lang="es-ES" sz="2400" b="1">
                <a:latin typeface="Aptos"/>
              </a:rPr>
              <a:t> </a:t>
            </a:r>
            <a:r>
              <a:rPr lang="es-ES" sz="2400" b="1" err="1">
                <a:latin typeface="Aptos"/>
              </a:rPr>
              <a:t>l'ANNEX</a:t>
            </a:r>
            <a:r>
              <a:rPr lang="es-ES" sz="2400" b="1">
                <a:latin typeface="Aptos"/>
              </a:rPr>
              <a:t> I del </a:t>
            </a:r>
            <a:r>
              <a:rPr lang="es-ES" sz="2400" b="1" err="1">
                <a:latin typeface="Aptos"/>
              </a:rPr>
              <a:t>Decret</a:t>
            </a:r>
            <a:r>
              <a:rPr lang="es-ES" sz="2400" b="1">
                <a:latin typeface="Aptos"/>
              </a:rPr>
              <a:t>. </a:t>
            </a:r>
            <a:br>
              <a:rPr lang="es-ES" sz="2400" b="1">
                <a:latin typeface="Aptos"/>
              </a:rPr>
            </a:br>
            <a:r>
              <a:rPr lang="es-ES" sz="2400">
                <a:latin typeface="Aptos"/>
              </a:rPr>
              <a:t>El </a:t>
            </a:r>
            <a:r>
              <a:rPr lang="es-ES" sz="2400" b="1" err="1">
                <a:latin typeface="Aptos"/>
              </a:rPr>
              <a:t>calendari</a:t>
            </a:r>
            <a:r>
              <a:rPr lang="es-ES" sz="2400" b="1">
                <a:latin typeface="Aptos"/>
              </a:rPr>
              <a:t> </a:t>
            </a:r>
            <a:r>
              <a:rPr lang="es-ES" sz="2400" b="1" err="1">
                <a:latin typeface="Aptos"/>
              </a:rPr>
              <a:t>d'implantació</a:t>
            </a:r>
            <a:r>
              <a:rPr lang="es-ES" sz="2400">
                <a:latin typeface="Aptos"/>
              </a:rPr>
              <a:t> abasta des del </a:t>
            </a:r>
            <a:r>
              <a:rPr lang="es-ES" sz="2400" err="1">
                <a:latin typeface="Aptos"/>
              </a:rPr>
              <a:t>curs</a:t>
            </a:r>
            <a:r>
              <a:rPr lang="es-ES" sz="2400">
                <a:latin typeface="Aptos"/>
              </a:rPr>
              <a:t> 2012-2013 </a:t>
            </a:r>
            <a:r>
              <a:rPr lang="es-ES" sz="2400" err="1">
                <a:latin typeface="Aptos"/>
              </a:rPr>
              <a:t>fins</a:t>
            </a:r>
            <a:r>
              <a:rPr lang="es-ES" sz="2400">
                <a:latin typeface="Aptos"/>
              </a:rPr>
              <a:t> al </a:t>
            </a:r>
            <a:r>
              <a:rPr lang="es-ES" sz="2400" err="1">
                <a:latin typeface="Aptos"/>
              </a:rPr>
              <a:t>curs</a:t>
            </a:r>
            <a:r>
              <a:rPr lang="es-ES" sz="2400">
                <a:latin typeface="Aptos"/>
              </a:rPr>
              <a:t> 2020-2021</a:t>
            </a:r>
            <a:br>
              <a:rPr lang="es-ES" sz="2400">
                <a:latin typeface="Aptos"/>
              </a:rPr>
            </a:br>
            <a:br>
              <a:rPr lang="es-ES" sz="2400">
                <a:latin typeface="Aptos"/>
              </a:rPr>
            </a:br>
            <a:r>
              <a:rPr lang="es-ES" sz="2400" err="1">
                <a:latin typeface="Aptos"/>
              </a:rPr>
              <a:t>Els</a:t>
            </a:r>
            <a:r>
              <a:rPr lang="es-ES" sz="2400">
                <a:latin typeface="Aptos"/>
              </a:rPr>
              <a:t> tres programes </a:t>
            </a:r>
            <a:r>
              <a:rPr lang="es-ES" sz="2400" err="1">
                <a:latin typeface="Aptos"/>
              </a:rPr>
              <a:t>anteriors</a:t>
            </a:r>
            <a:r>
              <a:rPr lang="es-ES" sz="2400">
                <a:latin typeface="Aptos"/>
              </a:rPr>
              <a:t> es</a:t>
            </a:r>
            <a:r>
              <a:rPr lang="es-ES" sz="2400" b="1">
                <a:latin typeface="Aptos"/>
              </a:rPr>
              <a:t> fusionen en dos:</a:t>
            </a:r>
            <a:br>
              <a:rPr lang="es-ES" sz="2400" b="1">
                <a:latin typeface="Aptos"/>
              </a:rPr>
            </a:br>
            <a:r>
              <a:rPr lang="es-ES" sz="2400">
                <a:highlight>
                  <a:srgbClr val="FF00FF"/>
                </a:highlight>
                <a:latin typeface="Aptos"/>
              </a:rPr>
              <a:t>PPEV </a:t>
            </a:r>
            <a:r>
              <a:rPr lang="es-ES" sz="2400">
                <a:latin typeface="Aptos"/>
              </a:rPr>
              <a:t>(</a:t>
            </a:r>
            <a:r>
              <a:rPr lang="es-ES" sz="2400" err="1">
                <a:latin typeface="Aptos"/>
              </a:rPr>
              <a:t>llengua</a:t>
            </a:r>
            <a:r>
              <a:rPr lang="es-ES" sz="2400">
                <a:latin typeface="Aptos"/>
              </a:rPr>
              <a:t> vehicular base </a:t>
            </a:r>
            <a:r>
              <a:rPr lang="es-ES" sz="2400" err="1">
                <a:latin typeface="Aptos"/>
              </a:rPr>
              <a:t>Valencià</a:t>
            </a:r>
            <a:r>
              <a:rPr lang="es-ES" sz="2400">
                <a:latin typeface="Aptos"/>
              </a:rPr>
              <a:t>) I </a:t>
            </a:r>
            <a:r>
              <a:rPr lang="es-ES" sz="2400">
                <a:highlight>
                  <a:srgbClr val="FF00FF"/>
                </a:highlight>
                <a:latin typeface="Aptos"/>
              </a:rPr>
              <a:t>PPEC </a:t>
            </a:r>
            <a:r>
              <a:rPr lang="es-ES" sz="2400">
                <a:latin typeface="Aptos"/>
              </a:rPr>
              <a:t>(</a:t>
            </a:r>
            <a:r>
              <a:rPr lang="es-ES" sz="2400" err="1">
                <a:latin typeface="Aptos"/>
              </a:rPr>
              <a:t>llengua</a:t>
            </a:r>
            <a:r>
              <a:rPr lang="es-ES" sz="2400">
                <a:latin typeface="Aptos"/>
              </a:rPr>
              <a:t> vehicular base </a:t>
            </a:r>
            <a:r>
              <a:rPr lang="es-ES" sz="2400" err="1">
                <a:latin typeface="Aptos"/>
              </a:rPr>
              <a:t>Castellà</a:t>
            </a:r>
            <a:r>
              <a:rPr lang="es-ES" sz="2400">
                <a:latin typeface="Aptos"/>
              </a:rPr>
              <a:t>)</a:t>
            </a:r>
            <a:br>
              <a:rPr lang="es-ES" sz="2400">
                <a:latin typeface="Aptos"/>
              </a:rPr>
            </a:br>
            <a:r>
              <a:rPr lang="es-ES" sz="2400" err="1">
                <a:latin typeface="Aptos"/>
              </a:rPr>
              <a:t>Llengua</a:t>
            </a:r>
            <a:r>
              <a:rPr lang="es-ES" sz="2400">
                <a:latin typeface="Aptos"/>
              </a:rPr>
              <a:t> vehicular del centre </a:t>
            </a:r>
            <a:r>
              <a:rPr lang="es-ES" sz="2400">
                <a:highlight>
                  <a:srgbClr val="FF00FF"/>
                </a:highlight>
                <a:latin typeface="Aptos"/>
              </a:rPr>
              <a:t>definida </a:t>
            </a:r>
            <a:r>
              <a:rPr lang="es-ES" sz="2400" err="1">
                <a:highlight>
                  <a:srgbClr val="FF00FF"/>
                </a:highlight>
                <a:latin typeface="Aptos"/>
              </a:rPr>
              <a:t>abans</a:t>
            </a:r>
            <a:r>
              <a:rPr lang="es-ES" sz="2400">
                <a:highlight>
                  <a:srgbClr val="FF00FF"/>
                </a:highlight>
                <a:latin typeface="Aptos"/>
              </a:rPr>
              <a:t> de </a:t>
            </a:r>
            <a:r>
              <a:rPr lang="es-ES" sz="2400" err="1">
                <a:highlight>
                  <a:srgbClr val="FF00FF"/>
                </a:highlight>
                <a:latin typeface="Aptos"/>
              </a:rPr>
              <a:t>realitzar</a:t>
            </a:r>
            <a:r>
              <a:rPr lang="es-ES" sz="2400">
                <a:latin typeface="Aptos"/>
              </a:rPr>
              <a:t> la matrícula</a:t>
            </a:r>
            <a:br>
              <a:rPr lang="en-US"/>
            </a:br>
            <a:endParaRPr lang="es-ES" sz="2400">
              <a:latin typeface="Aptos"/>
            </a:endParaRPr>
          </a:p>
        </p:txBody>
      </p:sp>
      <p:sp>
        <p:nvSpPr>
          <p:cNvPr id="3" name="Subtítulo 2"/>
          <p:cNvSpPr>
            <a:spLocks noGrp="1"/>
          </p:cNvSpPr>
          <p:nvPr>
            <p:ph type="subTitle" idx="1"/>
          </p:nvPr>
        </p:nvSpPr>
        <p:spPr>
          <a:xfrm>
            <a:off x="7990515" y="6314337"/>
            <a:ext cx="4198634" cy="762541"/>
          </a:xfrm>
        </p:spPr>
        <p:txBody>
          <a:bodyPr vert="horz" lIns="91440" tIns="45720" rIns="91440" bIns="45720" rtlCol="0" anchor="t">
            <a:normAutofit/>
          </a:bodyPr>
          <a:lstStyle/>
          <a:p>
            <a:r>
              <a:rPr lang="es-ES" b="1"/>
              <a:t>SEGONA  PART: PLC-PNL AL CEIP ENRIC VALOR</a:t>
            </a:r>
          </a:p>
        </p:txBody>
      </p:sp>
      <p:pic>
        <p:nvPicPr>
          <p:cNvPr id="4" name="Picture 3" descr="Puzles en figuras de plástico">
            <a:extLst>
              <a:ext uri="{FF2B5EF4-FFF2-40B4-BE49-F238E27FC236}">
                <a16:creationId xmlns:a16="http://schemas.microsoft.com/office/drawing/2014/main" id="{47C51675-21BF-AFA5-96E3-11BE09173A56}"/>
              </a:ext>
            </a:extLst>
          </p:cNvPr>
          <p:cNvPicPr>
            <a:picLocks noChangeAspect="1"/>
          </p:cNvPicPr>
          <p:nvPr/>
        </p:nvPicPr>
        <p:blipFill rotWithShape="1">
          <a:blip r:embed="rId3"/>
          <a:srcRect l="7610" r="7608" b="-2"/>
          <a:stretch/>
        </p:blipFill>
        <p:spPr>
          <a:xfrm>
            <a:off x="365977" y="1480420"/>
            <a:ext cx="2800384" cy="4280500"/>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6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EEF525"/>
          </a:solidFill>
          <a:ln w="38100" cap="rnd">
            <a:solidFill>
              <a:srgbClr val="EEF52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600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0</TotalTime>
  <Words>1354</Words>
  <Application>Microsoft Office PowerPoint</Application>
  <PresentationFormat>Panorámica</PresentationFormat>
  <Paragraphs>52</Paragraphs>
  <Slides>18</Slides>
  <Notes>17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Aptos</vt:lpstr>
      <vt:lpstr>Arial</vt:lpstr>
      <vt:lpstr>Calibri</vt:lpstr>
      <vt:lpstr>The Hand Bold</vt:lpstr>
      <vt:lpstr>The Serif Hand Black</vt:lpstr>
      <vt:lpstr>SketchyVTI</vt:lpstr>
      <vt:lpstr>Plurilingüisme a l'escola: infants i educació</vt:lpstr>
      <vt:lpstr> PRIMER bloc: PLC-PNL  I l' EVOLUCIÓ dels    programes bilíngües als plurilíngües  </vt:lpstr>
      <vt:lpstr>LLEI 4/1983, de 23 de novembre, d'ús i ensenyament del Valencià. En vigor al 1983. Regula drets del ciutadans d'utilitzar el valencià i l'obligació de les institucions de que aquests drets es complisquen.  Llei de les anomenades lleis de Normalització Lingüística, elaborades deprés de l'aprovació dels Estatus autonòmics entre 1979 i 1982.  A fi d'aconseguir els objectius d'aquesta llei es desenvolupa Pla de Normalització Lingüística (PNL) </vt:lpstr>
      <vt:lpstr>PLC Pla Lingüístic de Centre on es determinen les característiques i la distribució de les diferents llengües utilitzades en els centres educatius a la CV.   PNL Pla de Normalització Lingüística, està dins del PLC. En ell es determinen les mesures previstes per a la promoció de l'ús normal del Valencià als centres educatius d'educació Infantil, Primària, ecundària, Batxillerat i Formació de Persones Adultes.  </vt:lpstr>
      <vt:lpstr>             PROGRAMES D'EDUCACIÓ BILÍNGÜE 1983-2012   Programa d'ensenyament en Valencià (PEV)  valencià des del principi i s'introdueix castellà oral per a garantir un domini equilibrat. Programa d'Inmersió Lingüística (PIL) dirigit a lumnat valencianoparlant. Incorporació del Castellà al primer i segon cicle de la primària.   Programa d'Incorporació Progressiva (PIP) llengua base Castellà i s'introdueix el valencià a nivell oral durant l'etapa d'Educació Infantil amb la finalitat que l'alumnat tinga contacte amb l'alta llengua oficial Des de 1er Valencià i des de 3r CM en valencià </vt:lpstr>
      <vt:lpstr>    SEGON BLOC: EL PLC I PNL AL CEIP ENRIC VALOR D'ALACANT   </vt:lpstr>
      <vt:lpstr>Presentación de PowerPoint</vt:lpstr>
      <vt:lpstr>EL PLC I PNL AL CEIP ENRIC VALOR  SETEMBRE DE 1987  El CEIP Enric Valor va apostar pel Valencià des de la seua creació, sent el primer centre de l'Alacantí en oferir el programa PIL, a més del PIP  MARÇ DE 2008  A l'any 2008 el centre va decidir progressar en la incorporació del valencià dins del seu programa PIP, introduint les àrees de Música i Educació Física vehiculades en Valencià, tot aprobat al seu Consell Escolar i autoritzat per la Direcció General de política lingüística.</vt:lpstr>
      <vt:lpstr>  AGOST 2012  S'aprova el Decret 127/2012 de plurilingüisme que és un dels projectes més ambiciosos de la legislatura del moment: la implantació del plurilingüísme en els ensenyaments NO universitaris  Objectiu principal del Decret: implantar i regular l'ensenyament de l'anglés com a llengua vehicular en àrees, matèries, àmbits o mòduls no lingüístics   Es recull a l'ANNEX I del Decret.  El calendari d'implantació abasta des del curs 2012-2013 fins al curs 2020-2021  Els tres programes anteriors es fusionen en dos: PPEV (llengua vehicular base Valencià) I PPEC (llengua vehicular base Castellà) Llengua vehicular del centre definida abans de realitzar la matrícula </vt:lpstr>
      <vt:lpstr> ABRIL DE 2018 La llei 4/2018 de plurilingüisme regula i promou el plurilingüisme al sistema educatiu valencià Determina que tots els centres sostinguts amb sons públics han d'aplicar el Programa d'Educació Plurilingüe  i Intercultural  (PEPLI) Estableix el temps mínim destinat als continguts curriculars a cada àrea i ha de quedar reflectit al PLC del centre    PEPLI  CEIP ENRIC VALOR   Infantil: 90% Valencià  10% Castellà (experimental)  Primària: 51% Valencià  29% Castellà  22% Anglés   </vt:lpstr>
      <vt:lpstr>  PEPLI PER ÀREES CEIP ENRIC VALOR  INFANTIL Totes les àrees i sessions en valencià i dos sessions setmanals vehiculades en anglés  PRIMÀRIA Matemàtiques: 4s en castellà Castellà: 3s en   castellà Valencià: 3s en valencià Coneixement del medi: 3s en valencià Música: 2s en  valencià Educació física: 3s en valencià Religió I valors: 2/3s en  valencià Pi: dos sessions en valencià I una en anglés Anglés: 4s  en  anglés Plàstica: 1s en anglés  </vt:lpstr>
      <vt:lpstr>  COM HO FEM AL NOTRE COL·LE? Mantenint els nostres senyals d'identitat:  Concurs narrativa Contarella Concurs narrativa Sambori Trobades d'escoles valencianes Cinema a l'escola Cívica: assesorament I coordinació Assessoria lingüística al centre Contacontes I animacions lectores Revista escolar  Portes obertes  centre Reunions inici de curs   Volem  fer... Programes: Escola dansa, canta, fa teatre, fa ràdio, rapsodes, fil, porfolio...   </vt:lpstr>
      <vt:lpstr>    ASPECTES ADMINISTRATIUS I VIES DE COMUNICACIÓ Totes les vies  de comunicació oficials: valencià Circulars famílies: bilíngüe Documentació oficial de l' alumnat: valencià Activitats generals del centre: valencià Comunicació amb l'Administració educativa: valencià Comunicació en general amb el nostre alumnat: valencià Activitats complementàries dins I  fora del centre: valencià Reunions de claustres, Cocopes...valencià-castellà Reunions presencials amb les famílies: segons demanda I prioritzant sempre l'entendiment I els interesos del nostre alumnat.     </vt:lpstr>
      <vt:lpstr> Tercer BLOC : LECTOESCRIPTURA I METODOLOGIA AL CEIP ENRIC VALOR d'alacant </vt:lpstr>
      <vt:lpstr>    METODOLOGIA -JUSTIFICACIÓ CIENTÍFICA S'aplicaran metodologies I mesures organitzatives pròpies de programes d'inmersió lingüística. Tractament sistemàtic de la lectoescriptura serà introduït en valencià  I posteriorment, a partir de 1r de Primària, s'alternarà amb el Castellà, donat que l'oportunitat de llegir I escriure serà major  en  Castellà I els col·locarà en situacions lectoescriptores amb molta més freqüència en la vida diària. Les habilitats comunicatives (interacció, escolta, parla, lectura, escriptura, comprensió, interpretació I traducció) seran tractades de manera integrada. La Competència d'un parlant en diverses llengües té una part comuna formada per coneixements, capacitats, habilitats I estratègies relacionades amb la lectura I escriptura I amb l'aprenentatge dels continguts de les àrees NO lingüístiques, que una vegada apreses en una de les llengues JA ESTAN DISPONIBLES per a ser apreses en altra o altres llengues del repertori personal.      </vt:lpstr>
      <vt:lpstr>      METODOLOGIA  Equip Directiu personal especialista Educació Infantil Gran aposta  I suport per canvi metodològic I organitzatiu Treball cooperatiu equip docent Constructivisme lectoescriptor: partim sempre del seu NOM I DATA que és  el més important per a ells I elles. Sistema fonològic I fonètic. Evolució cicle nivells  Treball per propostes de treball setmanal Ambients Aprenentatge sensoriomotor (tocar, manipular, olorar, escoltar...) Aprenentatge matemàtic manipulatiu introducció ABN  Projectes de treball medi Espressió corporal Expressió musical      </vt:lpstr>
      <vt:lpstr>        </vt:lpstr>
      <vt:lpstr> TOTS ELS APRENENTATGES MÉS IMPORTANTS DE LA VIDA ES FAN JUGANT FRANCESCO tONUCCI GRÀCIES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RODRIGUEZ GARCIA, YOLANDA</cp:lastModifiedBy>
  <cp:revision>63</cp:revision>
  <dcterms:created xsi:type="dcterms:W3CDTF">2024-02-28T17:57:49Z</dcterms:created>
  <dcterms:modified xsi:type="dcterms:W3CDTF">2025-04-01T10:42:03Z</dcterms:modified>
</cp:coreProperties>
</file>