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24"/>
  </p:notesMasterIdLst>
  <p:sldIdLst>
    <p:sldId id="256" r:id="rId2"/>
    <p:sldId id="278" r:id="rId3"/>
    <p:sldId id="277" r:id="rId4"/>
    <p:sldId id="274" r:id="rId5"/>
    <p:sldId id="275" r:id="rId6"/>
    <p:sldId id="281" r:id="rId7"/>
    <p:sldId id="276" r:id="rId8"/>
    <p:sldId id="290" r:id="rId9"/>
    <p:sldId id="270" r:id="rId10"/>
    <p:sldId id="271" r:id="rId11"/>
    <p:sldId id="272" r:id="rId12"/>
    <p:sldId id="273" r:id="rId13"/>
    <p:sldId id="282" r:id="rId14"/>
    <p:sldId id="283" r:id="rId15"/>
    <p:sldId id="284" r:id="rId16"/>
    <p:sldId id="285" r:id="rId17"/>
    <p:sldId id="286" r:id="rId18"/>
    <p:sldId id="287" r:id="rId19"/>
    <p:sldId id="288" r:id="rId20"/>
    <p:sldId id="279" r:id="rId21"/>
    <p:sldId id="280"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24C"/>
    <a:srgbClr val="4BD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18491-6BCD-46B4-9F8B-43A395D1AC9C}" type="datetimeFigureOut">
              <a:rPr lang="es-ES" smtClean="0"/>
              <a:t>11/04/2023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3F8D-A9E5-4DF4-BB02-10AA48237895}" type="slidenum">
              <a:rPr lang="es-ES" smtClean="0"/>
              <a:t>‹Nº›</a:t>
            </a:fld>
            <a:endParaRPr lang="es-ES"/>
          </a:p>
        </p:txBody>
      </p:sp>
    </p:spTree>
    <p:extLst>
      <p:ext uri="{BB962C8B-B14F-4D97-AF65-F5344CB8AC3E}">
        <p14:creationId xmlns:p14="http://schemas.microsoft.com/office/powerpoint/2010/main" val="363335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49689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8785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160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4150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11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9848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561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352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328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7156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57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0965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3501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944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894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277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618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4/11/2023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7140542"/>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96296" y="4472335"/>
            <a:ext cx="5447213" cy="1823962"/>
          </a:xfrm>
        </p:spPr>
        <p:txBody>
          <a:bodyPr>
            <a:normAutofit fontScale="90000"/>
          </a:bodyPr>
          <a:lstStyle/>
          <a:p>
            <a:pPr algn="ctr"/>
            <a:r>
              <a:rPr lang="es-ES" dirty="0" err="1" smtClean="0"/>
              <a:t>EnganXa’t</a:t>
            </a:r>
            <a:r>
              <a:rPr lang="es-ES" dirty="0" smtClean="0"/>
              <a:t> al </a:t>
            </a:r>
            <a:r>
              <a:rPr lang="es-ES" dirty="0" err="1" smtClean="0"/>
              <a:t>Hackathon</a:t>
            </a:r>
            <a:r>
              <a:rPr lang="es-ES" dirty="0"/>
              <a:t/>
            </a:r>
            <a:br>
              <a:rPr lang="es-ES" dirty="0"/>
            </a:br>
            <a:r>
              <a:rPr lang="es-ES" dirty="0"/>
              <a:t/>
            </a:r>
            <a:br>
              <a:rPr lang="es-ES" dirty="0"/>
            </a:br>
            <a:r>
              <a:rPr lang="es-ES" sz="3300" dirty="0" smtClean="0"/>
              <a:t>congreso </a:t>
            </a:r>
            <a:r>
              <a:rPr lang="es-ES" sz="3300" dirty="0" err="1" smtClean="0"/>
              <a:t>fol</a:t>
            </a:r>
            <a:r>
              <a:rPr lang="es-ES" sz="3300" dirty="0" smtClean="0"/>
              <a:t> 2023</a:t>
            </a:r>
            <a:br>
              <a:rPr lang="es-ES" sz="3300" dirty="0" smtClean="0"/>
            </a:br>
            <a:r>
              <a:rPr lang="es-ES" sz="3300" dirty="0" smtClean="0"/>
              <a:t>21 -22 abril</a:t>
            </a:r>
            <a:r>
              <a:rPr lang="es-ES" dirty="0" smtClean="0"/>
              <a:t/>
            </a:r>
            <a:br>
              <a:rPr lang="es-ES" dirty="0" smtClean="0"/>
            </a:br>
            <a:endParaRPr lang="es-ES" dirty="0"/>
          </a:p>
        </p:txBody>
      </p:sp>
      <p:pic>
        <p:nvPicPr>
          <p:cNvPr id="4" name="Imagen 3"/>
          <p:cNvPicPr>
            <a:picLocks noChangeAspect="1"/>
          </p:cNvPicPr>
          <p:nvPr/>
        </p:nvPicPr>
        <p:blipFill rotWithShape="1">
          <a:blip r:embed="rId2"/>
          <a:srcRect l="-288" t="-817" r="-862" b="1633"/>
          <a:stretch/>
        </p:blipFill>
        <p:spPr>
          <a:xfrm>
            <a:off x="708909" y="222069"/>
            <a:ext cx="4594611" cy="6348549"/>
          </a:xfrm>
          <a:prstGeom prst="rect">
            <a:avLst/>
          </a:prstGeom>
        </p:spPr>
      </p:pic>
    </p:spTree>
    <p:extLst>
      <p:ext uri="{BB962C8B-B14F-4D97-AF65-F5344CB8AC3E}">
        <p14:creationId xmlns:p14="http://schemas.microsoft.com/office/powerpoint/2010/main" val="110349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1" y="731521"/>
            <a:ext cx="10131425" cy="5059680"/>
          </a:xfrm>
        </p:spPr>
        <p:txBody>
          <a:bodyPr>
            <a:normAutofit/>
          </a:bodyPr>
          <a:lstStyle/>
          <a:p>
            <a:pPr marL="0" indent="0">
              <a:buNone/>
            </a:pPr>
            <a:r>
              <a:rPr lang="es-ES" sz="4000" dirty="0"/>
              <a:t>GRUP 2</a:t>
            </a:r>
          </a:p>
          <a:p>
            <a:pPr marL="0" indent="0">
              <a:buNone/>
            </a:pPr>
            <a:r>
              <a:rPr lang="es-ES" sz="4000" dirty="0"/>
              <a:t>EMPRESA: LA VALL DESING</a:t>
            </a:r>
          </a:p>
          <a:p>
            <a:pPr marL="0" indent="0">
              <a:buNone/>
            </a:pPr>
            <a:r>
              <a:rPr lang="es-ES" sz="4000" dirty="0" smtClean="0"/>
              <a:t>RETO: COMO DINAMIZAR Y CREAR EMPLEO EN LAS ZONAS RURALES</a:t>
            </a:r>
            <a:endParaRPr lang="es-ES" sz="4000" dirty="0"/>
          </a:p>
        </p:txBody>
      </p:sp>
    </p:spTree>
    <p:extLst>
      <p:ext uri="{BB962C8B-B14F-4D97-AF65-F5344CB8AC3E}">
        <p14:creationId xmlns:p14="http://schemas.microsoft.com/office/powerpoint/2010/main" val="192511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1" y="940527"/>
            <a:ext cx="10131425" cy="4850674"/>
          </a:xfrm>
        </p:spPr>
        <p:txBody>
          <a:bodyPr>
            <a:normAutofit/>
          </a:bodyPr>
          <a:lstStyle/>
          <a:p>
            <a:pPr marL="0" indent="0">
              <a:buNone/>
            </a:pPr>
            <a:r>
              <a:rPr lang="es-ES" sz="4000" dirty="0"/>
              <a:t>GRUP 3</a:t>
            </a:r>
          </a:p>
          <a:p>
            <a:pPr marL="0" indent="0">
              <a:buNone/>
            </a:pPr>
            <a:r>
              <a:rPr lang="es-ES" sz="4000" dirty="0"/>
              <a:t>EMPRESA:  CENDRA</a:t>
            </a:r>
          </a:p>
          <a:p>
            <a:pPr marL="0" indent="0">
              <a:buNone/>
            </a:pPr>
            <a:r>
              <a:rPr lang="es-ES" sz="4000" dirty="0" smtClean="0"/>
              <a:t>RETO: COMO REDUCIR </a:t>
            </a:r>
            <a:r>
              <a:rPr lang="es-ES" sz="4000" dirty="0"/>
              <a:t>LA </a:t>
            </a:r>
            <a:r>
              <a:rPr lang="es-ES" sz="4000" dirty="0" smtClean="0"/>
              <a:t>HUELLA DE CARBONO </a:t>
            </a:r>
            <a:r>
              <a:rPr lang="es-ES" sz="4000" dirty="0"/>
              <a:t>EN EL </a:t>
            </a:r>
            <a:r>
              <a:rPr lang="es-ES" sz="4000" dirty="0" smtClean="0"/>
              <a:t>TRANSPORTE </a:t>
            </a:r>
            <a:r>
              <a:rPr lang="es-ES" sz="4000" dirty="0"/>
              <a:t>DE </a:t>
            </a:r>
            <a:r>
              <a:rPr lang="es-ES" sz="4000" dirty="0" smtClean="0"/>
              <a:t>MERCADERIAS</a:t>
            </a:r>
            <a:endParaRPr lang="es-ES" sz="4000" dirty="0"/>
          </a:p>
        </p:txBody>
      </p:sp>
    </p:spTree>
    <p:extLst>
      <p:ext uri="{BB962C8B-B14F-4D97-AF65-F5344CB8AC3E}">
        <p14:creationId xmlns:p14="http://schemas.microsoft.com/office/powerpoint/2010/main" val="208494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005841"/>
            <a:ext cx="11018519" cy="4785360"/>
          </a:xfrm>
        </p:spPr>
        <p:txBody>
          <a:bodyPr>
            <a:normAutofit/>
          </a:bodyPr>
          <a:lstStyle/>
          <a:p>
            <a:pPr marL="0" indent="0">
              <a:buNone/>
            </a:pPr>
            <a:r>
              <a:rPr lang="es-ES" sz="4000" dirty="0"/>
              <a:t>GRUP 4</a:t>
            </a:r>
          </a:p>
          <a:p>
            <a:pPr marL="0" indent="0">
              <a:buNone/>
            </a:pPr>
            <a:r>
              <a:rPr lang="es-ES" sz="4000" dirty="0"/>
              <a:t>EMPRESA: </a:t>
            </a:r>
            <a:r>
              <a:rPr lang="es-ES" sz="4000" dirty="0" smtClean="0"/>
              <a:t>CENTRO DE EDUCACIÓN </a:t>
            </a:r>
            <a:r>
              <a:rPr lang="es-ES" sz="4000" dirty="0"/>
              <a:t>INFANTIL </a:t>
            </a:r>
            <a:r>
              <a:rPr lang="es-ES" sz="4000" dirty="0" smtClean="0"/>
              <a:t>NINOS</a:t>
            </a:r>
          </a:p>
          <a:p>
            <a:pPr marL="0" indent="0">
              <a:buNone/>
            </a:pPr>
            <a:r>
              <a:rPr lang="es-ES" sz="4000" dirty="0" smtClean="0"/>
              <a:t>RETO: QUE PODEMOS HACER ANTE LA DISMINUCIÓN DE LA TASA DE NATALIDAD</a:t>
            </a:r>
            <a:endParaRPr lang="es-ES" sz="4000" dirty="0"/>
          </a:p>
        </p:txBody>
      </p:sp>
    </p:spTree>
    <p:extLst>
      <p:ext uri="{BB962C8B-B14F-4D97-AF65-F5344CB8AC3E}">
        <p14:creationId xmlns:p14="http://schemas.microsoft.com/office/powerpoint/2010/main" val="1263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Nos conocemos dentro del grupo</a:t>
            </a:r>
            <a:endParaRPr lang="es-ES" b="1" dirty="0"/>
          </a:p>
        </p:txBody>
      </p:sp>
      <p:sp>
        <p:nvSpPr>
          <p:cNvPr id="3" name="Marcador de contenido 2"/>
          <p:cNvSpPr>
            <a:spLocks noGrp="1"/>
          </p:cNvSpPr>
          <p:nvPr>
            <p:ph idx="1"/>
          </p:nvPr>
        </p:nvSpPr>
        <p:spPr/>
        <p:txBody>
          <a:bodyPr>
            <a:normAutofit/>
          </a:bodyPr>
          <a:lstStyle/>
          <a:p>
            <a:r>
              <a:rPr lang="es-ES" sz="2200" b="1" dirty="0"/>
              <a:t>Hola,  MI NOMBRE ES:</a:t>
            </a:r>
            <a:br>
              <a:rPr lang="es-ES" sz="2200" b="1" dirty="0"/>
            </a:br>
            <a:r>
              <a:rPr lang="es-ES" sz="2200" b="1" dirty="0"/>
              <a:t/>
            </a:r>
            <a:br>
              <a:rPr lang="es-ES" sz="2200" b="1" dirty="0"/>
            </a:br>
            <a:r>
              <a:rPr lang="es-ES" sz="2200" b="1" dirty="0"/>
              <a:t>ESUTDIO:</a:t>
            </a:r>
            <a:br>
              <a:rPr lang="es-ES" sz="2200" b="1" dirty="0"/>
            </a:br>
            <a:r>
              <a:rPr lang="es-ES" sz="2200" b="1" dirty="0"/>
              <a:t/>
            </a:r>
            <a:br>
              <a:rPr lang="es-ES" sz="2200" b="1" dirty="0"/>
            </a:br>
            <a:r>
              <a:rPr lang="es-ES" sz="2200" b="1" dirty="0"/>
              <a:t>EN EL CENTRO:</a:t>
            </a:r>
            <a:br>
              <a:rPr lang="es-ES" sz="2200" b="1" dirty="0"/>
            </a:br>
            <a:r>
              <a:rPr lang="es-ES" sz="2200" b="1" dirty="0"/>
              <a:t/>
            </a:r>
            <a:br>
              <a:rPr lang="es-ES" sz="2200" b="1" dirty="0"/>
            </a:br>
            <a:r>
              <a:rPr lang="es-ES" sz="2200" b="1" dirty="0"/>
              <a:t>TRES PALABRAS QUE ME DEFINEN:</a:t>
            </a:r>
            <a:br>
              <a:rPr lang="es-ES" sz="2200" b="1" dirty="0"/>
            </a:br>
            <a:r>
              <a:rPr lang="es-ES" sz="2200" b="1" dirty="0"/>
              <a:t/>
            </a:r>
            <a:br>
              <a:rPr lang="es-ES" sz="2200" b="1" dirty="0"/>
            </a:br>
            <a:r>
              <a:rPr lang="es-ES" sz="2200" b="1" dirty="0"/>
              <a:t>MI HOBBIE ES</a:t>
            </a:r>
            <a:endParaRPr lang="es-ES" sz="2200" dirty="0"/>
          </a:p>
        </p:txBody>
      </p:sp>
      <p:pic>
        <p:nvPicPr>
          <p:cNvPr id="4" name="Imagen 3"/>
          <p:cNvPicPr>
            <a:picLocks noChangeAspect="1"/>
          </p:cNvPicPr>
          <p:nvPr/>
        </p:nvPicPr>
        <p:blipFill>
          <a:blip r:embed="rId2"/>
          <a:stretch>
            <a:fillRect/>
          </a:stretch>
        </p:blipFill>
        <p:spPr>
          <a:xfrm>
            <a:off x="7194852" y="1853248"/>
            <a:ext cx="3889585" cy="2645893"/>
          </a:xfrm>
          <a:prstGeom prst="rect">
            <a:avLst/>
          </a:prstGeom>
        </p:spPr>
      </p:pic>
    </p:spTree>
    <p:extLst>
      <p:ext uri="{BB962C8B-B14F-4D97-AF65-F5344CB8AC3E}">
        <p14:creationId xmlns:p14="http://schemas.microsoft.com/office/powerpoint/2010/main" val="135617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514" y="67364"/>
            <a:ext cx="9404723" cy="1062573"/>
          </a:xfrm>
        </p:spPr>
        <p:txBody>
          <a:bodyPr/>
          <a:lstStyle/>
          <a:p>
            <a:r>
              <a:rPr lang="es-ES" b="1" dirty="0" smtClean="0"/>
              <a:t>Proceso de ideación y diseño</a:t>
            </a:r>
            <a:endParaRPr lang="es-ES" b="1" dirty="0"/>
          </a:p>
        </p:txBody>
      </p:sp>
      <p:sp>
        <p:nvSpPr>
          <p:cNvPr id="3" name="Marcador de contenido 2"/>
          <p:cNvSpPr>
            <a:spLocks noGrp="1"/>
          </p:cNvSpPr>
          <p:nvPr>
            <p:ph idx="1"/>
          </p:nvPr>
        </p:nvSpPr>
        <p:spPr>
          <a:xfrm>
            <a:off x="522514" y="1129938"/>
            <a:ext cx="11403875" cy="1743892"/>
          </a:xfrm>
        </p:spPr>
        <p:txBody>
          <a:bodyPr>
            <a:normAutofit fontScale="92500" lnSpcReduction="10000"/>
          </a:bodyPr>
          <a:lstStyle/>
          <a:p>
            <a:r>
              <a:rPr lang="es-ES" sz="2400" dirty="0">
                <a:latin typeface="+mj-lt"/>
              </a:rPr>
              <a:t>Para nuestro proceso de ideación y diseño de la idea pasaremos por 5 etapas a través de las cuales conseguiremos resolver de forma creativa el reto propuesto, sin perder nunca de vista el usuario final. Para ello empezaremos recogiendo la máxima información que tiene el reto, para después ir definiendo poco a poco una solución al reto que genere un impacto en la Sociedad y cumpla con los ODS</a:t>
            </a:r>
          </a:p>
          <a:p>
            <a:endParaRPr lang="es-ES" dirty="0"/>
          </a:p>
        </p:txBody>
      </p:sp>
      <p:pic>
        <p:nvPicPr>
          <p:cNvPr id="4" name="Imagen 3"/>
          <p:cNvPicPr>
            <a:picLocks noChangeAspect="1"/>
          </p:cNvPicPr>
          <p:nvPr/>
        </p:nvPicPr>
        <p:blipFill>
          <a:blip r:embed="rId2"/>
          <a:stretch>
            <a:fillRect/>
          </a:stretch>
        </p:blipFill>
        <p:spPr>
          <a:xfrm>
            <a:off x="1115136" y="3345254"/>
            <a:ext cx="9961727" cy="3328704"/>
          </a:xfrm>
          <a:prstGeom prst="rect">
            <a:avLst/>
          </a:prstGeom>
        </p:spPr>
      </p:pic>
      <p:pic>
        <p:nvPicPr>
          <p:cNvPr id="5" name="Imagen 4"/>
          <p:cNvPicPr>
            <a:picLocks noChangeAspect="1"/>
          </p:cNvPicPr>
          <p:nvPr/>
        </p:nvPicPr>
        <p:blipFill>
          <a:blip r:embed="rId3"/>
          <a:stretch>
            <a:fillRect/>
          </a:stretch>
        </p:blipFill>
        <p:spPr>
          <a:xfrm>
            <a:off x="3585258" y="2914180"/>
            <a:ext cx="1390008" cy="1316850"/>
          </a:xfrm>
          <a:prstGeom prst="rect">
            <a:avLst/>
          </a:prstGeom>
        </p:spPr>
      </p:pic>
    </p:spTree>
    <p:extLst>
      <p:ext uri="{BB962C8B-B14F-4D97-AF65-F5344CB8AC3E}">
        <p14:creationId xmlns:p14="http://schemas.microsoft.com/office/powerpoint/2010/main" val="91344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Proceso de ideación y diseño</a:t>
            </a:r>
            <a:endParaRPr lang="es-ES" b="1" dirty="0"/>
          </a:p>
        </p:txBody>
      </p:sp>
      <p:sp>
        <p:nvSpPr>
          <p:cNvPr id="3" name="Marcador de contenido 2"/>
          <p:cNvSpPr>
            <a:spLocks noGrp="1"/>
          </p:cNvSpPr>
          <p:nvPr>
            <p:ph idx="1"/>
          </p:nvPr>
        </p:nvSpPr>
        <p:spPr/>
        <p:txBody>
          <a:bodyPr>
            <a:normAutofit fontScale="92500"/>
          </a:bodyPr>
          <a:lstStyle/>
          <a:p>
            <a:pPr marL="0" indent="0">
              <a:buNone/>
            </a:pPr>
            <a:r>
              <a:rPr lang="es-ES" sz="2400" dirty="0"/>
              <a:t>Ejemplos de herramientas para plantear preguntes que ayudan a resolver el reto:</a:t>
            </a:r>
          </a:p>
          <a:p>
            <a:r>
              <a:rPr lang="es-ES" dirty="0" err="1"/>
              <a:t>Brainstorming</a:t>
            </a:r>
            <a:r>
              <a:rPr lang="es-ES" dirty="0"/>
              <a:t>: lluvia de idees en las que todas son valoradas sin discriminación</a:t>
            </a:r>
          </a:p>
          <a:p>
            <a:r>
              <a:rPr lang="es-ES" dirty="0"/>
              <a:t>Extracción de idees de otras disciplines. Aplicar una nueva perspectiva de una profesión o disciplina diferente para estimular Nuevos descubrimientos.</a:t>
            </a:r>
          </a:p>
          <a:p>
            <a:r>
              <a:rPr lang="es-ES" dirty="0"/>
              <a:t>Buscar analogías. Probablemente tienes conocimientos en otra área diferente a la que estudias, aplica esa experiencia a este reto aunque sea un campo totalmente diferente.</a:t>
            </a:r>
          </a:p>
          <a:p>
            <a:r>
              <a:rPr lang="es-ES" dirty="0"/>
              <a:t>Centrarse en lo absurdo. Focalizarnos en lo absurdo nos ayuda a descubrir nuevas ideas. ¿Qué es lo que la mayoría de la gente de tu especialidad cree que seria imposible? ¿Es así realmente? ¿o no es tan complicado?</a:t>
            </a:r>
          </a:p>
          <a:p>
            <a:r>
              <a:rPr lang="es-ES" dirty="0"/>
              <a:t>Reformula la pregunta. </a:t>
            </a:r>
          </a:p>
          <a:p>
            <a:endParaRPr lang="es-ES" dirty="0"/>
          </a:p>
        </p:txBody>
      </p:sp>
    </p:spTree>
    <p:extLst>
      <p:ext uri="{BB962C8B-B14F-4D97-AF65-F5344CB8AC3E}">
        <p14:creationId xmlns:p14="http://schemas.microsoft.com/office/powerpoint/2010/main" val="21333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3326" y="444139"/>
            <a:ext cx="11192290" cy="2442752"/>
          </a:xfrm>
        </p:spPr>
        <p:txBody>
          <a:bodyPr>
            <a:normAutofit/>
          </a:bodyPr>
          <a:lstStyle/>
          <a:p>
            <a:pPr marL="0" indent="0">
              <a:buNone/>
            </a:pPr>
            <a:r>
              <a:rPr lang="ca-ES-valencia" sz="2800" b="1" kern="0" dirty="0">
                <a:latin typeface="+mj-lt"/>
                <a:cs typeface="Arial"/>
                <a:sym typeface="Arial"/>
              </a:rPr>
              <a:t>Plantilla PARA LA DEFINICIÓN DEL RETO: LOS CINCO POR QUÉ</a:t>
            </a:r>
            <a:r>
              <a:rPr lang="ca-ES-valencia" sz="1800" b="1" kern="0" dirty="0">
                <a:latin typeface="+mj-lt"/>
                <a:cs typeface="Arial"/>
                <a:sym typeface="Arial"/>
              </a:rPr>
              <a:t/>
            </a:r>
            <a:br>
              <a:rPr lang="ca-ES-valencia" sz="1800" b="1" kern="0" dirty="0">
                <a:latin typeface="+mj-lt"/>
                <a:cs typeface="Arial"/>
                <a:sym typeface="Arial"/>
              </a:rPr>
            </a:br>
            <a:r>
              <a:rPr lang="ca-ES-valencia" sz="1400" b="1" kern="0" dirty="0">
                <a:solidFill>
                  <a:srgbClr val="00B050"/>
                </a:solidFill>
                <a:latin typeface="+mj-lt"/>
                <a:cs typeface="Arial"/>
                <a:sym typeface="Arial"/>
              </a:rPr>
              <a:t/>
            </a:r>
            <a:br>
              <a:rPr lang="ca-ES-valencia" sz="1400" b="1" kern="0" dirty="0">
                <a:solidFill>
                  <a:srgbClr val="00B050"/>
                </a:solidFill>
                <a:latin typeface="+mj-lt"/>
                <a:cs typeface="Arial"/>
                <a:sym typeface="Arial"/>
              </a:rPr>
            </a:br>
            <a:r>
              <a:rPr lang="es-ES" kern="0" dirty="0">
                <a:latin typeface="+mj-lt"/>
                <a:cs typeface="Arial"/>
                <a:sym typeface="Arial"/>
              </a:rPr>
              <a:t>Con la técnica de los cinco por que encontramos de forma ágil el origen del reto que se nos plantea, así partimos de una base más segura que nos permita identificar el problema más concreto. Formularemos la primera pregunta y con la respuesta dada formularemos  la siguiente pregunta. Repetiremos este proceso hasta tener las cinco preguntas y sus cinco contestaciones, con la finalidad de obtener una conclusión clara que nos permita identificar el problema principal.</a:t>
            </a:r>
            <a:r>
              <a:rPr lang="es-ES" b="1" kern="0" dirty="0">
                <a:latin typeface="+mj-lt"/>
                <a:cs typeface="Arial"/>
                <a:sym typeface="Arial"/>
              </a:rPr>
              <a:t/>
            </a:r>
            <a:br>
              <a:rPr lang="es-ES" b="1" kern="0" dirty="0">
                <a:latin typeface="+mj-lt"/>
                <a:cs typeface="Arial"/>
                <a:sym typeface="Arial"/>
              </a:rPr>
            </a:br>
            <a:endParaRPr lang="es-ES" dirty="0">
              <a:latin typeface="+mj-lt"/>
            </a:endParaRPr>
          </a:p>
        </p:txBody>
      </p:sp>
      <p:pic>
        <p:nvPicPr>
          <p:cNvPr id="4" name="Imagen 3"/>
          <p:cNvPicPr>
            <a:picLocks noChangeAspect="1"/>
          </p:cNvPicPr>
          <p:nvPr/>
        </p:nvPicPr>
        <p:blipFill>
          <a:blip r:embed="rId2"/>
          <a:stretch>
            <a:fillRect/>
          </a:stretch>
        </p:blipFill>
        <p:spPr>
          <a:xfrm>
            <a:off x="829892" y="2759580"/>
            <a:ext cx="10845724" cy="3846909"/>
          </a:xfrm>
          <a:prstGeom prst="rect">
            <a:avLst/>
          </a:prstGeom>
        </p:spPr>
      </p:pic>
    </p:spTree>
    <p:extLst>
      <p:ext uri="{BB962C8B-B14F-4D97-AF65-F5344CB8AC3E}">
        <p14:creationId xmlns:p14="http://schemas.microsoft.com/office/powerpoint/2010/main" val="293205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30629"/>
            <a:ext cx="10131425" cy="966652"/>
          </a:xfrm>
        </p:spPr>
        <p:txBody>
          <a:bodyPr/>
          <a:lstStyle/>
          <a:p>
            <a:r>
              <a:rPr lang="es-ES" b="1" dirty="0" smtClean="0"/>
              <a:t>Plantilla definición de la idea</a:t>
            </a:r>
            <a:endParaRPr lang="es-ES" b="1" dirty="0"/>
          </a:p>
        </p:txBody>
      </p:sp>
      <p:pic>
        <p:nvPicPr>
          <p:cNvPr id="4" name="Marcador de contenido 3"/>
          <p:cNvPicPr>
            <a:picLocks noGrp="1" noChangeAspect="1"/>
          </p:cNvPicPr>
          <p:nvPr>
            <p:ph idx="1"/>
          </p:nvPr>
        </p:nvPicPr>
        <p:blipFill>
          <a:blip r:embed="rId2"/>
          <a:stretch>
            <a:fillRect/>
          </a:stretch>
        </p:blipFill>
        <p:spPr>
          <a:xfrm>
            <a:off x="284627" y="1384663"/>
            <a:ext cx="11119247" cy="5133703"/>
          </a:xfrm>
          <a:prstGeom prst="rect">
            <a:avLst/>
          </a:prstGeom>
        </p:spPr>
      </p:pic>
    </p:spTree>
    <p:extLst>
      <p:ext uri="{BB962C8B-B14F-4D97-AF65-F5344CB8AC3E}">
        <p14:creationId xmlns:p14="http://schemas.microsoft.com/office/powerpoint/2010/main" val="88070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Introducir los ODS</a:t>
            </a:r>
            <a:endParaRPr lang="es-ES" b="1" dirty="0"/>
          </a:p>
        </p:txBody>
      </p:sp>
      <p:pic>
        <p:nvPicPr>
          <p:cNvPr id="4" name="Marcador de contenido 3"/>
          <p:cNvPicPr>
            <a:picLocks noGrp="1" noChangeAspect="1"/>
          </p:cNvPicPr>
          <p:nvPr>
            <p:ph idx="1"/>
          </p:nvPr>
        </p:nvPicPr>
        <p:blipFill>
          <a:blip r:embed="rId2"/>
          <a:stretch>
            <a:fillRect/>
          </a:stretch>
        </p:blipFill>
        <p:spPr>
          <a:xfrm>
            <a:off x="2525911" y="2141538"/>
            <a:ext cx="6451202" cy="3649662"/>
          </a:xfrm>
          <a:prstGeom prst="rect">
            <a:avLst/>
          </a:prstGeom>
        </p:spPr>
      </p:pic>
    </p:spTree>
    <p:extLst>
      <p:ext uri="{BB962C8B-B14F-4D97-AF65-F5344CB8AC3E}">
        <p14:creationId xmlns:p14="http://schemas.microsoft.com/office/powerpoint/2010/main" val="220255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Presentación de la idea</a:t>
            </a:r>
            <a:endParaRPr lang="es-ES" b="1" dirty="0"/>
          </a:p>
        </p:txBody>
      </p:sp>
      <p:sp>
        <p:nvSpPr>
          <p:cNvPr id="3" name="Marcador de contenido 2"/>
          <p:cNvSpPr>
            <a:spLocks noGrp="1"/>
          </p:cNvSpPr>
          <p:nvPr>
            <p:ph idx="1"/>
          </p:nvPr>
        </p:nvSpPr>
        <p:spPr/>
        <p:txBody>
          <a:bodyPr/>
          <a:lstStyle/>
          <a:p>
            <a:pPr marL="0" indent="0">
              <a:buNone/>
            </a:pPr>
            <a:r>
              <a:rPr lang="es-ES" sz="2200" dirty="0"/>
              <a:t>* Cada grupo tiene 3 minutos para presentar la idea de la manera que quieran (</a:t>
            </a:r>
            <a:r>
              <a:rPr lang="es-ES" sz="2200" dirty="0" err="1"/>
              <a:t>power</a:t>
            </a:r>
            <a:r>
              <a:rPr lang="es-ES" sz="2200" dirty="0"/>
              <a:t> </a:t>
            </a:r>
            <a:r>
              <a:rPr lang="es-ES" sz="2200" dirty="0" err="1"/>
              <a:t>point</a:t>
            </a:r>
            <a:r>
              <a:rPr lang="es-ES" sz="2200" dirty="0"/>
              <a:t>, vídeo, dibujo....)</a:t>
            </a:r>
          </a:p>
          <a:p>
            <a:pPr marL="0" indent="0">
              <a:buNone/>
            </a:pPr>
            <a:r>
              <a:rPr lang="es-ES" sz="2200" dirty="0"/>
              <a:t>* TODOS los miembros del equipo deben participar en la presentación</a:t>
            </a:r>
          </a:p>
          <a:p>
            <a:endParaRPr lang="es-ES" dirty="0"/>
          </a:p>
        </p:txBody>
      </p:sp>
    </p:spTree>
    <p:extLst>
      <p:ext uri="{BB962C8B-B14F-4D97-AF65-F5344CB8AC3E}">
        <p14:creationId xmlns:p14="http://schemas.microsoft.com/office/powerpoint/2010/main" val="72654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INTRODUCCIÓN</a:t>
            </a:r>
            <a:endParaRPr lang="es-ES" b="1" dirty="0"/>
          </a:p>
        </p:txBody>
      </p:sp>
      <p:sp>
        <p:nvSpPr>
          <p:cNvPr id="3" name="Marcador de contenido 2"/>
          <p:cNvSpPr>
            <a:spLocks noGrp="1"/>
          </p:cNvSpPr>
          <p:nvPr>
            <p:ph idx="1"/>
          </p:nvPr>
        </p:nvSpPr>
        <p:spPr>
          <a:xfrm>
            <a:off x="790303" y="2065867"/>
            <a:ext cx="10535194" cy="4243493"/>
          </a:xfrm>
        </p:spPr>
        <p:txBody>
          <a:bodyPr/>
          <a:lstStyle/>
          <a:p>
            <a:r>
              <a:rPr lang="es-ES" sz="2400" dirty="0"/>
              <a:t>La actividad de este taller consiste en dar solución a los posibles retos que les surgen a las pequeñas cooperativas valencianas, trabajando de manera cooperativa entre diferente alumnado que estudian diferentes ciclos formativos en diferentes centros educativos. </a:t>
            </a:r>
            <a:endParaRPr lang="es-ES" sz="2400" dirty="0" smtClean="0"/>
          </a:p>
          <a:p>
            <a:r>
              <a:rPr lang="es-ES" sz="2400" dirty="0" smtClean="0"/>
              <a:t>Para </a:t>
            </a:r>
            <a:r>
              <a:rPr lang="es-ES" sz="2400" dirty="0"/>
              <a:t>que la solución sea válida, deberá aplicar algunos de los ODS en la resolución del </a:t>
            </a:r>
            <a:r>
              <a:rPr lang="es-ES" sz="2400" dirty="0" smtClean="0"/>
              <a:t>problema, dado que buscamos soluciones que sean sostenibles.</a:t>
            </a:r>
            <a:endParaRPr lang="es-ES" sz="2400" dirty="0"/>
          </a:p>
          <a:p>
            <a:endParaRPr lang="es-ES" dirty="0"/>
          </a:p>
        </p:txBody>
      </p:sp>
    </p:spTree>
    <p:extLst>
      <p:ext uri="{BB962C8B-B14F-4D97-AF65-F5344CB8AC3E}">
        <p14:creationId xmlns:p14="http://schemas.microsoft.com/office/powerpoint/2010/main" val="32718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1"/>
            <a:ext cx="10131425" cy="788126"/>
          </a:xfrm>
        </p:spPr>
        <p:txBody>
          <a:bodyPr/>
          <a:lstStyle/>
          <a:p>
            <a:r>
              <a:rPr lang="es-ES" b="1" dirty="0" smtClean="0"/>
              <a:t>CONCLUSIONES</a:t>
            </a:r>
            <a:endParaRPr lang="es-ES" b="1" dirty="0"/>
          </a:p>
        </p:txBody>
      </p:sp>
      <p:sp>
        <p:nvSpPr>
          <p:cNvPr id="3" name="Marcador de contenido 2"/>
          <p:cNvSpPr>
            <a:spLocks noGrp="1"/>
          </p:cNvSpPr>
          <p:nvPr>
            <p:ph idx="1"/>
          </p:nvPr>
        </p:nvSpPr>
        <p:spPr>
          <a:xfrm>
            <a:off x="685801" y="1502230"/>
            <a:ext cx="11057708" cy="4794068"/>
          </a:xfrm>
        </p:spPr>
        <p:txBody>
          <a:bodyPr>
            <a:normAutofit/>
          </a:bodyPr>
          <a:lstStyle/>
          <a:p>
            <a:r>
              <a:rPr lang="es-ES" sz="2200" dirty="0"/>
              <a:t>Los resultados son muy satisfactorios, dado que personas que no se conocen, empiezan a cooperar y proponer soluciones desde el primer momento. </a:t>
            </a:r>
          </a:p>
          <a:p>
            <a:r>
              <a:rPr lang="es-ES" sz="2200" dirty="0" smtClean="0"/>
              <a:t>El </a:t>
            </a:r>
            <a:r>
              <a:rPr lang="es-ES" sz="2200" dirty="0"/>
              <a:t>hecho de que se expongan las ideas al final, ofrece una visión más amplia de las posibles soluciones al problema planteado que de otra forma no se hubieran tenido en cuenta.  </a:t>
            </a:r>
          </a:p>
          <a:p>
            <a:r>
              <a:rPr lang="es-ES" sz="2200" dirty="0"/>
              <a:t>Consideramos que es un taller muy motivador para los participantes dado que en una sola actividad y en un corto espacio de tiempo desarrolla y pone en práctica mucha de los conocimientos y habilidades para las que se ha ido preparando durante todo el ciclo. </a:t>
            </a:r>
            <a:endParaRPr lang="es-ES" sz="2200" dirty="0" smtClean="0"/>
          </a:p>
          <a:p>
            <a:r>
              <a:rPr lang="es-ES" sz="2200" dirty="0" smtClean="0"/>
              <a:t>Además, permite al alumnado acercase al mundo empresarial al tener un contacto directo con empresas y poderse ver reflejados en ellas.</a:t>
            </a:r>
          </a:p>
          <a:p>
            <a:r>
              <a:rPr lang="es-ES" sz="2200" dirty="0" smtClean="0"/>
              <a:t>Pensamos </a:t>
            </a:r>
            <a:r>
              <a:rPr lang="es-ES" sz="2200" dirty="0"/>
              <a:t>que es muy conveniente que el profesorado participe en este tipo de actividades para que después pueda ser el coordinador de las mismas en su propio centro con su alumnado y con otros centros.</a:t>
            </a:r>
          </a:p>
          <a:p>
            <a:endParaRPr lang="es-ES" sz="2200" dirty="0"/>
          </a:p>
        </p:txBody>
      </p:sp>
    </p:spTree>
    <p:extLst>
      <p:ext uri="{BB962C8B-B14F-4D97-AF65-F5344CB8AC3E}">
        <p14:creationId xmlns:p14="http://schemas.microsoft.com/office/powerpoint/2010/main" val="611100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Vamos a jugar!!</a:t>
            </a:r>
            <a:endParaRPr lang="es-ES" b="1" dirty="0"/>
          </a:p>
        </p:txBody>
      </p:sp>
      <p:sp>
        <p:nvSpPr>
          <p:cNvPr id="3" name="Marcador de contenido 2"/>
          <p:cNvSpPr>
            <a:spLocks noGrp="1"/>
          </p:cNvSpPr>
          <p:nvPr>
            <p:ph idx="1"/>
          </p:nvPr>
        </p:nvSpPr>
        <p:spPr/>
        <p:txBody>
          <a:bodyPr/>
          <a:lstStyle/>
          <a:p>
            <a:r>
              <a:rPr lang="es-ES" sz="2400" dirty="0" smtClean="0"/>
              <a:t>1. Distribución en grupo de 5/6 personas máximo, que trabajen en diferentes centros formativos y comunidades</a:t>
            </a:r>
          </a:p>
          <a:p>
            <a:r>
              <a:rPr lang="es-ES" sz="2400" dirty="0" smtClean="0"/>
              <a:t>2. Planteamos reto:</a:t>
            </a:r>
          </a:p>
          <a:p>
            <a:endParaRPr lang="es-ES" dirty="0"/>
          </a:p>
        </p:txBody>
      </p:sp>
      <p:pic>
        <p:nvPicPr>
          <p:cNvPr id="4" name="Imagen 3"/>
          <p:cNvPicPr>
            <a:picLocks noChangeAspect="1"/>
          </p:cNvPicPr>
          <p:nvPr/>
        </p:nvPicPr>
        <p:blipFill>
          <a:blip r:embed="rId2"/>
          <a:stretch>
            <a:fillRect/>
          </a:stretch>
        </p:blipFill>
        <p:spPr>
          <a:xfrm>
            <a:off x="7310437" y="609600"/>
            <a:ext cx="2143125" cy="2143125"/>
          </a:xfrm>
          <a:prstGeom prst="rect">
            <a:avLst/>
          </a:prstGeom>
        </p:spPr>
      </p:pic>
    </p:spTree>
    <p:extLst>
      <p:ext uri="{BB962C8B-B14F-4D97-AF65-F5344CB8AC3E}">
        <p14:creationId xmlns:p14="http://schemas.microsoft.com/office/powerpoint/2010/main" val="404281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2880"/>
            <a:ext cx="10131425" cy="1123407"/>
          </a:xfrm>
        </p:spPr>
        <p:txBody>
          <a:bodyPr/>
          <a:lstStyle/>
          <a:p>
            <a:r>
              <a:rPr lang="es-ES" b="1" dirty="0" smtClean="0"/>
              <a:t>Retos para trabajar con el alumnado</a:t>
            </a:r>
            <a:endParaRPr lang="es-ES" b="1" dirty="0"/>
          </a:p>
        </p:txBody>
      </p:sp>
      <p:sp>
        <p:nvSpPr>
          <p:cNvPr id="3" name="Marcador de contenido 2"/>
          <p:cNvSpPr>
            <a:spLocks noGrp="1"/>
          </p:cNvSpPr>
          <p:nvPr>
            <p:ph idx="1"/>
          </p:nvPr>
        </p:nvSpPr>
        <p:spPr>
          <a:xfrm>
            <a:off x="685801" y="1306288"/>
            <a:ext cx="10822576" cy="5094512"/>
          </a:xfrm>
        </p:spPr>
        <p:txBody>
          <a:bodyPr>
            <a:normAutofit fontScale="85000" lnSpcReduction="20000"/>
          </a:bodyPr>
          <a:lstStyle/>
          <a:p>
            <a:r>
              <a:rPr lang="es-ES" dirty="0"/>
              <a:t>¿Cómo se podría mejorar la formación de </a:t>
            </a:r>
            <a:r>
              <a:rPr lang="es-ES" dirty="0" smtClean="0"/>
              <a:t>niños </a:t>
            </a:r>
            <a:r>
              <a:rPr lang="es-ES" dirty="0"/>
              <a:t>en países subdesarrollados? ¿Cómo se podría resolver el problema de falta de acceso a medios tecnológicos / internet / otros para llevar a cabo esta formación? </a:t>
            </a:r>
            <a:endParaRPr lang="es-ES" dirty="0" smtClean="0"/>
          </a:p>
          <a:p>
            <a:r>
              <a:rPr lang="es-ES" dirty="0" smtClean="0"/>
              <a:t>Como mejorar  </a:t>
            </a:r>
            <a:r>
              <a:rPr lang="es-ES" dirty="0"/>
              <a:t>la seguridad en los vehículos de movilidad </a:t>
            </a:r>
            <a:r>
              <a:rPr lang="es-ES" dirty="0" smtClean="0"/>
              <a:t>individual</a:t>
            </a:r>
          </a:p>
          <a:p>
            <a:r>
              <a:rPr lang="es-ES" dirty="0" smtClean="0"/>
              <a:t>Cómo </a:t>
            </a:r>
            <a:r>
              <a:rPr lang="es-ES" dirty="0"/>
              <a:t>hacer un seguimiento de las personas dependientes para poder detectar peligros que puedan </a:t>
            </a:r>
            <a:r>
              <a:rPr lang="es-ES" dirty="0" smtClean="0"/>
              <a:t>correr</a:t>
            </a:r>
          </a:p>
          <a:p>
            <a:r>
              <a:rPr lang="es-ES" dirty="0" smtClean="0"/>
              <a:t>Como </a:t>
            </a:r>
            <a:r>
              <a:rPr lang="es-ES" dirty="0"/>
              <a:t>hacer contenidos audiovisuales 100% </a:t>
            </a:r>
            <a:r>
              <a:rPr lang="es-ES" dirty="0" smtClean="0"/>
              <a:t>accesibles a todo el mundo</a:t>
            </a:r>
          </a:p>
          <a:p>
            <a:r>
              <a:rPr lang="es-ES" dirty="0"/>
              <a:t>Herramientas para ayudar a las administraciones y a los ciudadanos a estar mejor preparados ante próximas catástrofes natural en sus </a:t>
            </a:r>
            <a:r>
              <a:rPr lang="es-ES" dirty="0" smtClean="0"/>
              <a:t>ciudades</a:t>
            </a:r>
          </a:p>
          <a:p>
            <a:r>
              <a:rPr lang="es-ES" dirty="0" smtClean="0"/>
              <a:t>Como podríamos aprovechar nuestros espacios urbanos, para que sean híbridos: comprar, divertirse y sociabilizar</a:t>
            </a:r>
          </a:p>
          <a:p>
            <a:r>
              <a:rPr lang="es-ES" dirty="0" smtClean="0"/>
              <a:t>Como hacer el transporte público más atractivo para que lo utilice más gente</a:t>
            </a:r>
          </a:p>
          <a:p>
            <a:r>
              <a:rPr lang="es-ES" dirty="0" smtClean="0"/>
              <a:t>Como hacer para que cada día haya más alumnado interesado en cursar ciclos de FP relacionados con las energías limpias</a:t>
            </a:r>
          </a:p>
          <a:p>
            <a:r>
              <a:rPr lang="es-ES" dirty="0" smtClean="0"/>
              <a:t>Otros usos provechos de la energía solar para las comunidades (ejemplo: piscina de la urbanización, gimnasio…..</a:t>
            </a:r>
          </a:p>
          <a:p>
            <a:r>
              <a:rPr lang="es-ES" dirty="0" smtClean="0"/>
              <a:t>Como convertir la tienda de tu barrio en el número uno de venta online</a:t>
            </a:r>
          </a:p>
          <a:p>
            <a:r>
              <a:rPr lang="es-ES" dirty="0" smtClean="0"/>
              <a:t>Como hacer que el trabajo de las oficinas sea más seguro a los ciberataques</a:t>
            </a:r>
          </a:p>
          <a:p>
            <a:r>
              <a:rPr lang="es-ES" dirty="0" smtClean="0"/>
              <a:t>Como ayudar al pequeño agricultor a mejorar su cosecha</a:t>
            </a:r>
          </a:p>
          <a:p>
            <a:r>
              <a:rPr lang="es-ES" dirty="0" smtClean="0"/>
              <a:t>Como hacer que las compras en un pequeña tienda sea todo una experiencia</a:t>
            </a:r>
          </a:p>
          <a:p>
            <a:r>
              <a:rPr lang="es-ES" dirty="0" smtClean="0"/>
              <a:t>#eChallenge2022  / 2023</a:t>
            </a:r>
          </a:p>
          <a:p>
            <a:endParaRPr lang="es-ES" dirty="0" smtClean="0"/>
          </a:p>
          <a:p>
            <a:endParaRPr lang="es-ES" dirty="0"/>
          </a:p>
        </p:txBody>
      </p:sp>
    </p:spTree>
    <p:extLst>
      <p:ext uri="{BB962C8B-B14F-4D97-AF65-F5344CB8AC3E}">
        <p14:creationId xmlns:p14="http://schemas.microsoft.com/office/powerpoint/2010/main" val="155100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39634"/>
            <a:ext cx="10131425" cy="1136469"/>
          </a:xfrm>
        </p:spPr>
        <p:txBody>
          <a:bodyPr/>
          <a:lstStyle/>
          <a:p>
            <a:r>
              <a:rPr lang="es-ES" b="1" dirty="0" smtClean="0"/>
              <a:t>OBJETIVOS</a:t>
            </a:r>
            <a:endParaRPr lang="es-ES" b="1" dirty="0"/>
          </a:p>
        </p:txBody>
      </p:sp>
      <p:sp>
        <p:nvSpPr>
          <p:cNvPr id="3" name="Marcador de contenido 2"/>
          <p:cNvSpPr>
            <a:spLocks noGrp="1"/>
          </p:cNvSpPr>
          <p:nvPr>
            <p:ph idx="1"/>
          </p:nvPr>
        </p:nvSpPr>
        <p:spPr>
          <a:xfrm>
            <a:off x="685801" y="1476103"/>
            <a:ext cx="10783388" cy="4885508"/>
          </a:xfrm>
        </p:spPr>
        <p:txBody>
          <a:bodyPr>
            <a:normAutofit/>
          </a:bodyPr>
          <a:lstStyle/>
          <a:p>
            <a:pPr lvl="0"/>
            <a:r>
              <a:rPr lang="es-ES" sz="2400" dirty="0"/>
              <a:t>Fomentar el </a:t>
            </a:r>
            <a:r>
              <a:rPr lang="es-ES" sz="2400" dirty="0" smtClean="0"/>
              <a:t>espíritu emprendedor y el  </a:t>
            </a:r>
            <a:r>
              <a:rPr lang="es-ES" sz="2400" b="1" u="sng" dirty="0" err="1"/>
              <a:t>intraemprendedor</a:t>
            </a:r>
            <a:r>
              <a:rPr lang="es-ES" sz="2400" b="1" u="sng" dirty="0"/>
              <a:t> </a:t>
            </a:r>
          </a:p>
          <a:p>
            <a:pPr lvl="0"/>
            <a:r>
              <a:rPr lang="es-ES" sz="2400" dirty="0" smtClean="0"/>
              <a:t>Desarrollar las </a:t>
            </a:r>
            <a:r>
              <a:rPr lang="es-ES" sz="2400" dirty="0" err="1"/>
              <a:t>Soft</a:t>
            </a:r>
            <a:r>
              <a:rPr lang="es-ES" sz="2400" dirty="0"/>
              <a:t> </a:t>
            </a:r>
            <a:r>
              <a:rPr lang="es-ES" sz="2400" dirty="0" err="1"/>
              <a:t>skills</a:t>
            </a:r>
            <a:r>
              <a:rPr lang="es-ES" sz="2400" dirty="0"/>
              <a:t>: trabajo en equipo, comunicación, toma de decisiones, liderazgo, compromiso, motivación, empatía, resolución de problemas, resiliencia.</a:t>
            </a:r>
          </a:p>
          <a:p>
            <a:pPr lvl="0"/>
            <a:r>
              <a:rPr lang="es-ES" sz="2400" dirty="0"/>
              <a:t>Fomentar el conocimiento y aplicación práctica de los Objetivos de Desarrollo Sostenible</a:t>
            </a:r>
          </a:p>
          <a:p>
            <a:pPr lvl="0"/>
            <a:r>
              <a:rPr lang="es-ES" sz="2400" dirty="0"/>
              <a:t>Favorecer las sinergias que se pueden dar al colaborar entre centros educativos y con cooperativas de trabajo asociado</a:t>
            </a:r>
          </a:p>
          <a:p>
            <a:pPr lvl="0"/>
            <a:r>
              <a:rPr lang="es-ES" sz="2400" dirty="0"/>
              <a:t>Fomentar las relaciones sociales entre alumnado de diferentes centros y ciclos formativos</a:t>
            </a:r>
          </a:p>
          <a:p>
            <a:endParaRPr lang="es-ES" dirty="0"/>
          </a:p>
        </p:txBody>
      </p:sp>
    </p:spTree>
    <p:extLst>
      <p:ext uri="{BB962C8B-B14F-4D97-AF65-F5344CB8AC3E}">
        <p14:creationId xmlns:p14="http://schemas.microsoft.com/office/powerpoint/2010/main" val="25016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Como organizamos el </a:t>
            </a:r>
            <a:r>
              <a:rPr lang="es-ES" b="1" dirty="0" err="1" smtClean="0"/>
              <a:t>hackAthon</a:t>
            </a:r>
            <a:endParaRPr lang="es-ES" b="1" dirty="0"/>
          </a:p>
        </p:txBody>
      </p:sp>
      <p:sp>
        <p:nvSpPr>
          <p:cNvPr id="3" name="Marcador de contenido 2"/>
          <p:cNvSpPr>
            <a:spLocks noGrp="1"/>
          </p:cNvSpPr>
          <p:nvPr>
            <p:ph idx="1"/>
          </p:nvPr>
        </p:nvSpPr>
        <p:spPr>
          <a:xfrm>
            <a:off x="685801" y="1854927"/>
            <a:ext cx="10131425" cy="3936274"/>
          </a:xfrm>
        </p:spPr>
        <p:txBody>
          <a:bodyPr/>
          <a:lstStyle/>
          <a:p>
            <a:pPr marL="342900" indent="-342900">
              <a:buAutoNum type="arabicPeriod"/>
            </a:pPr>
            <a:r>
              <a:rPr lang="es-ES" sz="2200" dirty="0" smtClean="0"/>
              <a:t>PARTICIPANTES</a:t>
            </a:r>
          </a:p>
          <a:p>
            <a:pPr marL="342900" indent="-342900">
              <a:buAutoNum type="arabicPeriod"/>
            </a:pPr>
            <a:r>
              <a:rPr lang="es-ES" sz="2200" dirty="0" smtClean="0"/>
              <a:t>TEMPORALIZACIÓN</a:t>
            </a:r>
          </a:p>
          <a:p>
            <a:pPr marL="342900" indent="-342900">
              <a:buAutoNum type="arabicPeriod"/>
            </a:pPr>
            <a:r>
              <a:rPr lang="es-ES" sz="2200" dirty="0" smtClean="0"/>
              <a:t>DISTRIBUCIÓN DE GRUPO Y ALUMNADO</a:t>
            </a:r>
          </a:p>
          <a:p>
            <a:pPr marL="342900" indent="-342900">
              <a:buFont typeface="Arial"/>
              <a:buAutoNum type="arabicPeriod"/>
            </a:pPr>
            <a:r>
              <a:rPr lang="es-ES" sz="2200" dirty="0" smtClean="0"/>
              <a:t>TRABAJO </a:t>
            </a:r>
            <a:r>
              <a:rPr lang="es-ES" sz="2200" dirty="0" smtClean="0"/>
              <a:t>PREVIO ENTRE PROFESORADO Y </a:t>
            </a:r>
            <a:r>
              <a:rPr lang="es-ES" sz="2200" dirty="0" smtClean="0"/>
              <a:t>CON </a:t>
            </a:r>
            <a:r>
              <a:rPr lang="es-ES" sz="2200" dirty="0" smtClean="0"/>
              <a:t>EL </a:t>
            </a:r>
            <a:r>
              <a:rPr lang="es-ES" sz="2200" dirty="0" smtClean="0"/>
              <a:t>ALUMNADO</a:t>
            </a:r>
          </a:p>
          <a:p>
            <a:pPr marL="342900" indent="-342900">
              <a:buFont typeface="Arial"/>
              <a:buAutoNum type="arabicPeriod"/>
            </a:pPr>
            <a:r>
              <a:rPr lang="es-ES" sz="2200" dirty="0" smtClean="0"/>
              <a:t>PRESENTACIÓN </a:t>
            </a:r>
            <a:r>
              <a:rPr lang="es-ES" sz="2200" dirty="0"/>
              <a:t>DEL RETO</a:t>
            </a:r>
          </a:p>
          <a:p>
            <a:pPr marL="342900" indent="-342900">
              <a:buAutoNum type="arabicPeriod"/>
            </a:pPr>
            <a:r>
              <a:rPr lang="es-ES" sz="2200" dirty="0" smtClean="0"/>
              <a:t>EXPLICACIÓN </a:t>
            </a:r>
            <a:r>
              <a:rPr lang="es-ES" sz="2200" dirty="0" smtClean="0"/>
              <a:t>ODS</a:t>
            </a:r>
          </a:p>
          <a:p>
            <a:pPr marL="342900" indent="-342900">
              <a:buAutoNum type="arabicPeriod"/>
            </a:pPr>
            <a:r>
              <a:rPr lang="es-ES" sz="2200" dirty="0" smtClean="0"/>
              <a:t>PRESENTACIÓN</a:t>
            </a:r>
          </a:p>
          <a:p>
            <a:pPr marL="342900" indent="-342900">
              <a:buAutoNum type="arabicPeriod"/>
            </a:pPr>
            <a:endParaRPr lang="es-ES" dirty="0" smtClean="0"/>
          </a:p>
          <a:p>
            <a:pPr marL="342900" indent="-342900">
              <a:buAutoNum type="arabicPeriod"/>
            </a:pPr>
            <a:endParaRPr lang="es-ES" dirty="0"/>
          </a:p>
        </p:txBody>
      </p:sp>
    </p:spTree>
    <p:extLst>
      <p:ext uri="{BB962C8B-B14F-4D97-AF65-F5344CB8AC3E}">
        <p14:creationId xmlns:p14="http://schemas.microsoft.com/office/powerpoint/2010/main" val="242479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00447"/>
            <a:ext cx="10131425" cy="731520"/>
          </a:xfrm>
        </p:spPr>
        <p:txBody>
          <a:bodyPr/>
          <a:lstStyle/>
          <a:p>
            <a:r>
              <a:rPr lang="es-ES" b="1" dirty="0" smtClean="0"/>
              <a:t>participantes</a:t>
            </a:r>
            <a:endParaRPr lang="es-ES" b="1" dirty="0"/>
          </a:p>
        </p:txBody>
      </p:sp>
      <p:sp>
        <p:nvSpPr>
          <p:cNvPr id="3" name="Marcador de contenido 2"/>
          <p:cNvSpPr>
            <a:spLocks noGrp="1"/>
          </p:cNvSpPr>
          <p:nvPr>
            <p:ph idx="1"/>
          </p:nvPr>
        </p:nvSpPr>
        <p:spPr>
          <a:xfrm>
            <a:off x="685801" y="1031967"/>
            <a:ext cx="10131425" cy="5342708"/>
          </a:xfrm>
        </p:spPr>
        <p:txBody>
          <a:bodyPr>
            <a:noAutofit/>
          </a:bodyPr>
          <a:lstStyle/>
          <a:p>
            <a:r>
              <a:rPr lang="es-ES" sz="2200" b="1" dirty="0" smtClean="0"/>
              <a:t>CENTROS:</a:t>
            </a:r>
          </a:p>
          <a:p>
            <a:pPr lvl="1"/>
            <a:r>
              <a:rPr lang="es-ES" sz="2200" dirty="0" smtClean="0"/>
              <a:t>CIPFP LA COSTERA . </a:t>
            </a:r>
            <a:r>
              <a:rPr lang="es-ES" sz="2200" dirty="0" err="1" smtClean="0"/>
              <a:t>Amfitrion</a:t>
            </a:r>
            <a:endParaRPr lang="es-ES" sz="2200" dirty="0" smtClean="0"/>
          </a:p>
          <a:p>
            <a:pPr lvl="1"/>
            <a:r>
              <a:rPr lang="es-ES" sz="2200" dirty="0" smtClean="0"/>
              <a:t>IES CONSULEO ARANDA (</a:t>
            </a:r>
            <a:r>
              <a:rPr lang="es-ES" sz="2200" dirty="0" err="1" smtClean="0"/>
              <a:t>Alberic</a:t>
            </a:r>
            <a:r>
              <a:rPr lang="es-ES" sz="2200" dirty="0" smtClean="0"/>
              <a:t>)</a:t>
            </a:r>
          </a:p>
          <a:p>
            <a:pPr lvl="1"/>
            <a:r>
              <a:rPr lang="es-ES" sz="2200" dirty="0" smtClean="0"/>
              <a:t>IES EL CAMINÀS  (Castellón)</a:t>
            </a:r>
          </a:p>
          <a:p>
            <a:r>
              <a:rPr lang="es-ES" sz="2200" b="1" dirty="0" smtClean="0"/>
              <a:t>FEVECTA:</a:t>
            </a:r>
          </a:p>
          <a:p>
            <a:pPr lvl="1"/>
            <a:r>
              <a:rPr lang="es-ES" sz="2200" dirty="0" smtClean="0"/>
              <a:t>Con su colaboración conseguimos las cooperativas que iban a participar proponiéndoles los retos a los grupos</a:t>
            </a:r>
          </a:p>
          <a:p>
            <a:pPr lvl="2"/>
            <a:r>
              <a:rPr lang="es-ES" sz="2200" dirty="0" err="1" smtClean="0"/>
              <a:t>Xicoteta</a:t>
            </a:r>
            <a:r>
              <a:rPr lang="es-ES" sz="2200" dirty="0" smtClean="0"/>
              <a:t> </a:t>
            </a:r>
            <a:r>
              <a:rPr lang="es-ES" sz="2200" dirty="0" err="1" smtClean="0"/>
              <a:t>Energia</a:t>
            </a:r>
            <a:endParaRPr lang="es-ES" sz="2200" dirty="0" smtClean="0"/>
          </a:p>
          <a:p>
            <a:pPr lvl="2"/>
            <a:r>
              <a:rPr lang="es-ES" sz="2200" dirty="0" smtClean="0"/>
              <a:t>Cendra</a:t>
            </a:r>
          </a:p>
          <a:p>
            <a:pPr lvl="2"/>
            <a:r>
              <a:rPr lang="es-ES" sz="2200" dirty="0" smtClean="0"/>
              <a:t>Escuela infantil </a:t>
            </a:r>
            <a:r>
              <a:rPr lang="es-ES" sz="2200" dirty="0" err="1" smtClean="0"/>
              <a:t>Ninos</a:t>
            </a:r>
            <a:endParaRPr lang="es-ES" sz="2200" dirty="0" smtClean="0"/>
          </a:p>
          <a:p>
            <a:pPr lvl="2"/>
            <a:r>
              <a:rPr lang="es-ES" sz="2200" dirty="0" smtClean="0"/>
              <a:t>La </a:t>
            </a:r>
            <a:r>
              <a:rPr lang="es-ES" sz="2200" dirty="0" err="1" smtClean="0"/>
              <a:t>Vall</a:t>
            </a:r>
            <a:r>
              <a:rPr lang="es-ES" sz="2200" dirty="0" smtClean="0"/>
              <a:t> </a:t>
            </a:r>
            <a:r>
              <a:rPr lang="es-ES" sz="2200" dirty="0" err="1" smtClean="0"/>
              <a:t>Desing</a:t>
            </a:r>
            <a:endParaRPr lang="es-ES" sz="2200" dirty="0" smtClean="0"/>
          </a:p>
        </p:txBody>
      </p:sp>
    </p:spTree>
    <p:extLst>
      <p:ext uri="{BB962C8B-B14F-4D97-AF65-F5344CB8AC3E}">
        <p14:creationId xmlns:p14="http://schemas.microsoft.com/office/powerpoint/2010/main" val="137946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2880"/>
            <a:ext cx="10131425" cy="992777"/>
          </a:xfrm>
        </p:spPr>
        <p:txBody>
          <a:bodyPr/>
          <a:lstStyle/>
          <a:p>
            <a:r>
              <a:rPr lang="es-ES" b="1" dirty="0" smtClean="0"/>
              <a:t>Temporalización</a:t>
            </a:r>
            <a:endParaRPr lang="es-ES" b="1" dirty="0"/>
          </a:p>
        </p:txBody>
      </p:sp>
      <p:sp>
        <p:nvSpPr>
          <p:cNvPr id="3" name="Marcador de contenido 2"/>
          <p:cNvSpPr>
            <a:spLocks noGrp="1"/>
          </p:cNvSpPr>
          <p:nvPr>
            <p:ph idx="1"/>
          </p:nvPr>
        </p:nvSpPr>
        <p:spPr>
          <a:xfrm>
            <a:off x="685801" y="1267097"/>
            <a:ext cx="10131425" cy="5381898"/>
          </a:xfrm>
        </p:spPr>
        <p:txBody>
          <a:bodyPr>
            <a:normAutofit fontScale="62500" lnSpcReduction="20000"/>
          </a:bodyPr>
          <a:lstStyle/>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9:30 Recepción de los centros participantes, almuerzo y distribución por grupos y espacios </a:t>
            </a:r>
          </a:p>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10:00 – 12:30  Desarrollo del reto</a:t>
            </a:r>
          </a:p>
          <a:p>
            <a:pPr marL="800100" lvl="1" indent="-342900">
              <a:lnSpc>
                <a:spcPct val="107000"/>
              </a:lnSpc>
              <a:buFont typeface="Symbol" panose="05050102010706020507" pitchFamily="18" charset="2"/>
              <a:buChar char=""/>
            </a:pPr>
            <a:r>
              <a:rPr lang="es-ES" sz="3600" dirty="0">
                <a:latin typeface="Calibri" panose="020F0502020204030204" pitchFamily="34" charset="0"/>
                <a:ea typeface="Calibri" panose="020F0502020204030204" pitchFamily="34" charset="0"/>
                <a:cs typeface="Times New Roman" panose="02020603050405020304" pitchFamily="18" charset="0"/>
              </a:rPr>
              <a:t>Explicación de la actividad  5m </a:t>
            </a:r>
          </a:p>
          <a:p>
            <a:pPr marL="800100" lvl="1" indent="-342900">
              <a:lnSpc>
                <a:spcPct val="107000"/>
              </a:lnSpc>
              <a:buFont typeface="Symbol" panose="05050102010706020507" pitchFamily="18" charset="2"/>
              <a:buChar char=""/>
            </a:pPr>
            <a:r>
              <a:rPr lang="es-ES" sz="3600" dirty="0">
                <a:latin typeface="Calibri" panose="020F0502020204030204" pitchFamily="34" charset="0"/>
                <a:ea typeface="Calibri" panose="020F0502020204030204" pitchFamily="34" charset="0"/>
                <a:cs typeface="Times New Roman" panose="02020603050405020304" pitchFamily="18" charset="0"/>
              </a:rPr>
              <a:t>Explicación del reto 5m</a:t>
            </a:r>
          </a:p>
          <a:p>
            <a:pPr marL="800100" lvl="1" indent="-342900">
              <a:lnSpc>
                <a:spcPct val="107000"/>
              </a:lnSpc>
              <a:buFont typeface="Symbol" panose="05050102010706020507" pitchFamily="18" charset="2"/>
              <a:buChar char=""/>
            </a:pPr>
            <a:r>
              <a:rPr lang="es-ES" sz="3600" dirty="0">
                <a:latin typeface="Calibri" panose="020F0502020204030204" pitchFamily="34" charset="0"/>
                <a:ea typeface="Calibri" panose="020F0502020204030204" pitchFamily="34" charset="0"/>
                <a:cs typeface="Times New Roman" panose="02020603050405020304" pitchFamily="18" charset="0"/>
              </a:rPr>
              <a:t>Explicación de los ODS 5m</a:t>
            </a:r>
          </a:p>
          <a:p>
            <a:pPr marL="800100" lvl="1" indent="-342900">
              <a:lnSpc>
                <a:spcPct val="107000"/>
              </a:lnSpc>
              <a:buFont typeface="Symbol" panose="05050102010706020507" pitchFamily="18" charset="2"/>
              <a:buChar char=""/>
            </a:pPr>
            <a:r>
              <a:rPr lang="es-ES" sz="3600" dirty="0">
                <a:latin typeface="Calibri" panose="020F0502020204030204" pitchFamily="34" charset="0"/>
                <a:ea typeface="Calibri" panose="020F0502020204030204" pitchFamily="34" charset="0"/>
                <a:cs typeface="Times New Roman" panose="02020603050405020304" pitchFamily="18" charset="0"/>
              </a:rPr>
              <a:t>Realización del reto 1:30 m</a:t>
            </a:r>
          </a:p>
          <a:p>
            <a:pPr marL="800100" lvl="1" indent="-342900">
              <a:lnSpc>
                <a:spcPct val="107000"/>
              </a:lnSpc>
              <a:buFont typeface="Symbol" panose="05050102010706020507" pitchFamily="18" charset="2"/>
              <a:buChar char=""/>
            </a:pPr>
            <a:r>
              <a:rPr lang="es-ES" sz="3600" dirty="0">
                <a:latin typeface="Calibri" panose="020F0502020204030204" pitchFamily="34" charset="0"/>
                <a:ea typeface="Calibri" panose="020F0502020204030204" pitchFamily="34" charset="0"/>
                <a:cs typeface="Times New Roman" panose="02020603050405020304" pitchFamily="18" charset="0"/>
              </a:rPr>
              <a:t>12:00h Presentación de la idea:  3m por grupo</a:t>
            </a:r>
          </a:p>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12:30- 13:00 descanso</a:t>
            </a:r>
          </a:p>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13:00 Reunión en el salón de actos para la exposición de las ideas seleccionadas</a:t>
            </a:r>
          </a:p>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13:45 Entrega del premios </a:t>
            </a:r>
          </a:p>
          <a:p>
            <a:pPr marL="0" indent="0">
              <a:lnSpc>
                <a:spcPct val="107000"/>
              </a:lnSpc>
              <a:spcAft>
                <a:spcPts val="800"/>
              </a:spcAft>
              <a:buNone/>
            </a:pPr>
            <a:r>
              <a:rPr lang="es-ES" sz="3600" dirty="0">
                <a:latin typeface="Calibri" panose="020F0502020204030204" pitchFamily="34" charset="0"/>
                <a:ea typeface="Calibri" panose="020F0502020204030204" pitchFamily="34" charset="0"/>
                <a:cs typeface="Times New Roman" panose="02020603050405020304" pitchFamily="18" charset="0"/>
              </a:rPr>
              <a:t>14:00  Agradecimientos, despedida y cierre  </a:t>
            </a:r>
          </a:p>
          <a:p>
            <a:endParaRPr lang="es-ES" dirty="0"/>
          </a:p>
        </p:txBody>
      </p:sp>
    </p:spTree>
    <p:extLst>
      <p:ext uri="{BB962C8B-B14F-4D97-AF65-F5344CB8AC3E}">
        <p14:creationId xmlns:p14="http://schemas.microsoft.com/office/powerpoint/2010/main" val="68304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30629"/>
            <a:ext cx="10131425" cy="927462"/>
          </a:xfrm>
        </p:spPr>
        <p:txBody>
          <a:bodyPr/>
          <a:lstStyle/>
          <a:p>
            <a:r>
              <a:rPr lang="es-ES" b="1" dirty="0" smtClean="0"/>
              <a:t>Distribución del alumnado </a:t>
            </a:r>
            <a:endParaRPr lang="es-ES" b="1" dirty="0"/>
          </a:p>
        </p:txBody>
      </p:sp>
      <p:pic>
        <p:nvPicPr>
          <p:cNvPr id="4" name="Marcador de contenido 3"/>
          <p:cNvPicPr>
            <a:picLocks noGrp="1" noChangeAspect="1"/>
          </p:cNvPicPr>
          <p:nvPr>
            <p:ph idx="1"/>
          </p:nvPr>
        </p:nvPicPr>
        <p:blipFill rotWithShape="1">
          <a:blip r:embed="rId2"/>
          <a:srcRect l="13316" t="20235" r="14484" b="10651"/>
          <a:stretch/>
        </p:blipFill>
        <p:spPr>
          <a:xfrm>
            <a:off x="817611" y="1058091"/>
            <a:ext cx="9999615" cy="5381788"/>
          </a:xfrm>
          <a:prstGeom prst="rect">
            <a:avLst/>
          </a:prstGeom>
        </p:spPr>
      </p:pic>
    </p:spTree>
    <p:extLst>
      <p:ext uri="{BB962C8B-B14F-4D97-AF65-F5344CB8AC3E}">
        <p14:creationId xmlns:p14="http://schemas.microsoft.com/office/powerpoint/2010/main" val="4199484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Trabajo previo entre profesorado y  con el alumnado</a:t>
            </a:r>
            <a:endParaRPr lang="es-ES" b="1" dirty="0"/>
          </a:p>
        </p:txBody>
      </p:sp>
      <p:sp>
        <p:nvSpPr>
          <p:cNvPr id="3" name="Marcador de contenido 2"/>
          <p:cNvSpPr>
            <a:spLocks noGrp="1"/>
          </p:cNvSpPr>
          <p:nvPr>
            <p:ph idx="1"/>
          </p:nvPr>
        </p:nvSpPr>
        <p:spPr/>
        <p:txBody>
          <a:bodyPr>
            <a:normAutofit/>
          </a:bodyPr>
          <a:lstStyle/>
          <a:p>
            <a:r>
              <a:rPr lang="es-ES" sz="2200" dirty="0" smtClean="0"/>
              <a:t>Desde los centros hemos tenido reuniones periódicas para explicar el proceso y trabajar con el alumnado de igual manera, con la finalidad de que todos tuvieran la misma información y formación</a:t>
            </a:r>
          </a:p>
          <a:p>
            <a:r>
              <a:rPr lang="es-ES" sz="2200" dirty="0" smtClean="0"/>
              <a:t>Se han realizado clases para explicar los ODS con fichas, videos, actividades….</a:t>
            </a:r>
          </a:p>
          <a:p>
            <a:r>
              <a:rPr lang="es-ES" sz="2200" dirty="0" smtClean="0"/>
              <a:t>Se ha explicado al alumnado el desarrollo del </a:t>
            </a:r>
            <a:r>
              <a:rPr lang="es-ES" sz="2200" dirty="0" err="1" smtClean="0"/>
              <a:t>hackathon</a:t>
            </a:r>
            <a:r>
              <a:rPr lang="es-ES" sz="2200" dirty="0" smtClean="0"/>
              <a:t>, preparando un </a:t>
            </a:r>
            <a:r>
              <a:rPr lang="es-ES" sz="2200" dirty="0" err="1" smtClean="0"/>
              <a:t>power</a:t>
            </a:r>
            <a:r>
              <a:rPr lang="es-ES" sz="2200" dirty="0" smtClean="0"/>
              <a:t> </a:t>
            </a:r>
            <a:r>
              <a:rPr lang="es-ES" sz="2200" dirty="0" err="1" smtClean="0"/>
              <a:t>point</a:t>
            </a:r>
            <a:r>
              <a:rPr lang="es-ES" sz="2200" dirty="0" smtClean="0"/>
              <a:t> común</a:t>
            </a:r>
          </a:p>
          <a:p>
            <a:r>
              <a:rPr lang="es-ES" sz="2200" dirty="0" smtClean="0"/>
              <a:t>Se les han explicado las fichas que van a utilizar, a fin de que las conocieran ya antes </a:t>
            </a:r>
            <a:endParaRPr lang="es-ES" sz="2200" dirty="0"/>
          </a:p>
        </p:txBody>
      </p:sp>
    </p:spTree>
    <p:extLst>
      <p:ext uri="{BB962C8B-B14F-4D97-AF65-F5344CB8AC3E}">
        <p14:creationId xmlns:p14="http://schemas.microsoft.com/office/powerpoint/2010/main" val="314516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PRESENTACIÓN DEL RETO</a:t>
            </a:r>
            <a:endParaRPr lang="es-ES" b="1" dirty="0"/>
          </a:p>
        </p:txBody>
      </p:sp>
      <p:sp>
        <p:nvSpPr>
          <p:cNvPr id="3" name="Marcador de contenido 2"/>
          <p:cNvSpPr>
            <a:spLocks noGrp="1"/>
          </p:cNvSpPr>
          <p:nvPr>
            <p:ph idx="1"/>
          </p:nvPr>
        </p:nvSpPr>
        <p:spPr/>
        <p:txBody>
          <a:bodyPr>
            <a:normAutofit/>
          </a:bodyPr>
          <a:lstStyle/>
          <a:p>
            <a:pPr marL="0" indent="0">
              <a:buNone/>
            </a:pPr>
            <a:r>
              <a:rPr lang="es-ES" sz="4000" dirty="0"/>
              <a:t>GRUP 1</a:t>
            </a:r>
          </a:p>
          <a:p>
            <a:pPr marL="0" indent="0">
              <a:buNone/>
            </a:pPr>
            <a:r>
              <a:rPr lang="es-ES" sz="4000" dirty="0"/>
              <a:t>EMPRESA:  XICOTETA ENERGIA</a:t>
            </a:r>
          </a:p>
          <a:p>
            <a:pPr marL="0" indent="0">
              <a:buNone/>
            </a:pPr>
            <a:r>
              <a:rPr lang="es-ES" sz="4000" dirty="0" smtClean="0"/>
              <a:t>RETO </a:t>
            </a:r>
            <a:r>
              <a:rPr lang="es-ES" sz="4000" dirty="0"/>
              <a:t>: </a:t>
            </a:r>
            <a:r>
              <a:rPr lang="es-ES" sz="4000" dirty="0" smtClean="0"/>
              <a:t>COMO HACER ATRACTIVO PARA LAS MUJERES LOS ESTUDIOS DE INGENIERIA O CIENTÍFICOS</a:t>
            </a:r>
            <a:endParaRPr lang="es-ES" sz="4000" dirty="0"/>
          </a:p>
        </p:txBody>
      </p:sp>
    </p:spTree>
    <p:extLst>
      <p:ext uri="{BB962C8B-B14F-4D97-AF65-F5344CB8AC3E}">
        <p14:creationId xmlns:p14="http://schemas.microsoft.com/office/powerpoint/2010/main" val="4083799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250</TotalTime>
  <Words>1284</Words>
  <Application>Microsoft Office PowerPoint</Application>
  <PresentationFormat>Panorámica</PresentationFormat>
  <Paragraphs>101</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Symbol</vt:lpstr>
      <vt:lpstr>Times New Roman</vt:lpstr>
      <vt:lpstr>Celestial</vt:lpstr>
      <vt:lpstr>EnganXa’t al Hackathon  congreso fol 2023 21 -22 abril </vt:lpstr>
      <vt:lpstr>INTRODUCCIÓN</vt:lpstr>
      <vt:lpstr>OBJETIVOS</vt:lpstr>
      <vt:lpstr>Como organizamos el hackAthon</vt:lpstr>
      <vt:lpstr>participantes</vt:lpstr>
      <vt:lpstr>Temporalización</vt:lpstr>
      <vt:lpstr>Distribución del alumnado </vt:lpstr>
      <vt:lpstr>Trabajo previo entre profesorado y  con el alumnado</vt:lpstr>
      <vt:lpstr>PRESENTACIÓN DEL RETO</vt:lpstr>
      <vt:lpstr>Presentación de PowerPoint</vt:lpstr>
      <vt:lpstr>Presentación de PowerPoint</vt:lpstr>
      <vt:lpstr>Presentación de PowerPoint</vt:lpstr>
      <vt:lpstr>Nos conocemos dentro del grupo</vt:lpstr>
      <vt:lpstr>Proceso de ideación y diseño</vt:lpstr>
      <vt:lpstr>Proceso de ideación y diseño</vt:lpstr>
      <vt:lpstr>Presentación de PowerPoint</vt:lpstr>
      <vt:lpstr>Plantilla definición de la idea</vt:lpstr>
      <vt:lpstr>Introducir los ODS</vt:lpstr>
      <vt:lpstr>Presentación de la idea</vt:lpstr>
      <vt:lpstr>CONCLUSIONES</vt:lpstr>
      <vt:lpstr>Vamos a jugar!!</vt:lpstr>
      <vt:lpstr>Retos para trabajar con el alumnado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Hackathon 12 gener de 2023</dc:title>
  <dc:creator>BARBERA REGUILLO, VERONICA</dc:creator>
  <cp:lastModifiedBy>BARBERA REGUILLO, VERONICA</cp:lastModifiedBy>
  <cp:revision>53</cp:revision>
  <dcterms:created xsi:type="dcterms:W3CDTF">2022-11-14T16:16:10Z</dcterms:created>
  <dcterms:modified xsi:type="dcterms:W3CDTF">2023-04-11T08:17:14Z</dcterms:modified>
</cp:coreProperties>
</file>