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7" r:id="rId6"/>
    <p:sldId id="258" r:id="rId7"/>
    <p:sldId id="294" r:id="rId8"/>
    <p:sldId id="259" r:id="rId9"/>
    <p:sldId id="265" r:id="rId10"/>
    <p:sldId id="266" r:id="rId11"/>
    <p:sldId id="268" r:id="rId12"/>
    <p:sldId id="267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95" r:id="rId24"/>
    <p:sldId id="296" r:id="rId25"/>
    <p:sldId id="298" r:id="rId26"/>
    <p:sldId id="297" r:id="rId27"/>
    <p:sldId id="280" r:id="rId28"/>
    <p:sldId id="286" r:id="rId29"/>
    <p:sldId id="293" r:id="rId30"/>
    <p:sldId id="289" r:id="rId31"/>
    <p:sldId id="287" r:id="rId32"/>
    <p:sldId id="288" r:id="rId33"/>
  </p:sldIdLst>
  <p:sldSz cx="12192000" cy="6858000"/>
  <p:notesSz cx="6662738" cy="9926638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-560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DF9D239C-1190-43A9-AE2F-2A428BF78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CAC6CE9-384C-4E83-A2DA-DEBAE16419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4011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9F477-2BDD-4626-A63E-63E474AB0704}" type="datetimeFigureOut">
              <a:rPr lang="es-ES" smtClean="0"/>
              <a:pPr/>
              <a:t>14/10/2019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8772BCF-F8C0-48E5-BCA9-5E1D271920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0D634DB-2A2B-49F2-A29E-1FE446F9BF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4011" y="9428585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37EA4-D327-44B5-9754-F695353D097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4852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4011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3A8D7-F291-40E8-82E2-9D068E3C320E}" type="datetimeFigureOut">
              <a:rPr lang="es-ES" smtClean="0"/>
              <a:pPr/>
              <a:t>14/10/2019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274" y="4777194"/>
            <a:ext cx="533019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  <a:endParaRPr lang="es-ES" dirty="0"/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4011" y="9428585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E6B04-FF94-4824-8AC7-B357DFA5D20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974096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74920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808403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352005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89959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391764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072602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18174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795090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787670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003184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24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938262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996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78748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7679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203211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857590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007754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769703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71002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0E7F622B-E6B4-4F80-8BBF-81F0DC9806D7}" type="datetime1">
              <a:rPr lang="es-ES" noProof="0" smtClean="0"/>
              <a:pPr rtl="0"/>
              <a:t>14/10/2019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ángulo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ángulo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97D87636-8F03-4ABF-A4F8-50139785D1FF}" type="datetime1">
              <a:rPr lang="es-ES" noProof="0" smtClean="0"/>
              <a:pPr rtl="0"/>
              <a:t>14/10/2019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31" name="Conector recto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8158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4694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F45FF8-8742-4901-8D0E-C0713086BBD9}" type="datetime1">
              <a:rPr lang="es-ES" noProof="0" smtClean="0"/>
              <a:pPr rtl="0"/>
              <a:t>14/10/2019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33" name="Conector recto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=""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995A53-3E49-4F2C-A8F9-FE8CCAEAEA7C}" type="datetime1">
              <a:rPr lang="es-ES" noProof="0" smtClean="0"/>
              <a:pPr rtl="0"/>
              <a:t>14/10/2019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E03627-6263-414B-B952-C81F45D1288D}" type="datetime1">
              <a:rPr lang="es-ES" noProof="0" smtClean="0"/>
              <a:pPr rtl="0"/>
              <a:t>14/10/2019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=""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BF822C-B2F2-4DB2-B61E-64497095D021}" type="datetime1">
              <a:rPr lang="es-ES" noProof="0" smtClean="0"/>
              <a:pPr rtl="0"/>
              <a:t>14/10/2019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=""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88CE40-1FB4-4444-992F-B28C07C8A7BB}" type="datetime1">
              <a:rPr lang="es-ES" noProof="0" smtClean="0"/>
              <a:pPr rtl="0"/>
              <a:t>14/10/2019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=""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F87F5E-3F3E-4EF8-8C6C-BC05FAB4719B}" type="datetime1">
              <a:rPr lang="es-ES" noProof="0" smtClean="0"/>
              <a:pPr rtl="0"/>
              <a:t>14/10/2019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 </a:t>
            </a:r>
          </a:p>
        </p:txBody>
      </p:sp>
    </p:spTree>
    <p:extLst>
      <p:ext uri="{BB962C8B-B14F-4D97-AF65-F5344CB8AC3E}">
        <p14:creationId xmlns=""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0D5B8F-5073-42FA-8A4F-25EF6A835D7E}" type="datetime1">
              <a:rPr lang="es-ES" noProof="0" smtClean="0"/>
              <a:pPr rtl="0"/>
              <a:t>14/10/2019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=""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y galería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890F71-96A5-4A35-A2E3-C85E7E8C4C71}" type="datetime1">
              <a:rPr lang="es-ES" noProof="0" smtClean="0"/>
              <a:pPr rtl="0"/>
              <a:t>14/10/2019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posición de texto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=""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06768A12-3652-457F-9AFE-E44E47D90EAE}" type="datetime1">
              <a:rPr lang="es-ES" noProof="0" smtClean="0"/>
              <a:pPr rtl="0"/>
              <a:t>14/10/2019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upv.es/entidades/SPNL/info/U0775284.pdf" TargetMode="Externa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ve.es/alacarta/videos/personatges/arxiu-tve-catalunya-personatges-vicent-andres-estelles/382955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youtube.com/watch?v=HOVQE9g4aG0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17" y="958816"/>
            <a:ext cx="12167285" cy="2541431"/>
          </a:xfrm>
        </p:spPr>
        <p:txBody>
          <a:bodyPr rtlCol="0">
            <a:normAutofit/>
          </a:bodyPr>
          <a:lstStyle/>
          <a:p>
            <a:pPr algn="ctr"/>
            <a:r>
              <a:rPr lang="es-ES" sz="3800" dirty="0" err="1">
                <a:latin typeface="Eras Demi ITC" panose="020B0805030504020804" pitchFamily="34" charset="0"/>
              </a:rPr>
              <a:t>Vicent</a:t>
            </a:r>
            <a:r>
              <a:rPr lang="es-ES" sz="3800" dirty="0">
                <a:latin typeface="Eras Demi ITC" panose="020B0805030504020804" pitchFamily="34" charset="0"/>
              </a:rPr>
              <a:t> Andrés </a:t>
            </a:r>
            <a:r>
              <a:rPr lang="es-ES" sz="3800" dirty="0" err="1">
                <a:latin typeface="Eras Demi ITC" panose="020B0805030504020804" pitchFamily="34" charset="0"/>
              </a:rPr>
              <a:t>Estellés</a:t>
            </a:r>
            <a:r>
              <a:rPr lang="es-ES" sz="3800" dirty="0">
                <a:latin typeface="Eras Demi ITC" panose="020B0805030504020804" pitchFamily="34" charset="0"/>
              </a:rPr>
              <a:t>: </a:t>
            </a:r>
            <a:br>
              <a:rPr lang="es-ES" sz="3800" dirty="0">
                <a:latin typeface="Eras Demi ITC" panose="020B0805030504020804" pitchFamily="34" charset="0"/>
              </a:rPr>
            </a:br>
            <a:r>
              <a:rPr lang="es-ES" sz="3800" dirty="0">
                <a:latin typeface="Eras Demi ITC" panose="020B0805030504020804" pitchFamily="34" charset="0"/>
              </a:rPr>
              <a:t>una mirada </a:t>
            </a:r>
            <a:r>
              <a:rPr lang="es-ES" sz="3800" dirty="0" err="1">
                <a:latin typeface="Eras Demi ITC" panose="020B0805030504020804" pitchFamily="34" charset="0"/>
              </a:rPr>
              <a:t>poètica</a:t>
            </a:r>
            <a:r>
              <a:rPr lang="es-ES" sz="3800" dirty="0">
                <a:latin typeface="Eras Demi ITC" panose="020B0805030504020804" pitchFamily="34" charset="0"/>
              </a:rPr>
              <a:t> a la vida </a:t>
            </a:r>
            <a:r>
              <a:rPr lang="es-ES" sz="3800" dirty="0" err="1">
                <a:latin typeface="Eras Demi ITC" panose="020B0805030504020804" pitchFamily="34" charset="0"/>
              </a:rPr>
              <a:t>quotidiana</a:t>
            </a:r>
            <a:endParaRPr lang="es-ES" sz="3800" dirty="0">
              <a:latin typeface="Eras Demi ITC" panose="020B08050305040208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849" y="3575164"/>
            <a:ext cx="9236525" cy="1574352"/>
          </a:xfrm>
        </p:spPr>
        <p:txBody>
          <a:bodyPr rtlCol="0">
            <a:normAutofit/>
          </a:bodyPr>
          <a:lstStyle/>
          <a:p>
            <a:r>
              <a:rPr lang="es-ES" dirty="0">
                <a:latin typeface="Eras Light ITC" panose="020B0402030504020804" pitchFamily="34" charset="0"/>
              </a:rPr>
              <a:t>JORNADA CEFIRE DE PLURILINGÜISME SOBRE LA NOVA PREGUNTA DE LES PAU</a:t>
            </a:r>
          </a:p>
          <a:p>
            <a:r>
              <a:rPr lang="ca-ES" dirty="0" smtClean="0">
                <a:latin typeface="Eras Light ITC" panose="020B0402030504020804" pitchFamily="34" charset="0"/>
              </a:rPr>
              <a:t>ELX,  octubre 2019</a:t>
            </a:r>
          </a:p>
          <a:p>
            <a:r>
              <a:rPr lang="ca-ES" dirty="0" err="1" smtClean="0">
                <a:latin typeface="Eras Light ITC" panose="020B0402030504020804" pitchFamily="34" charset="0"/>
              </a:rPr>
              <a:t>Ximo</a:t>
            </a:r>
            <a:r>
              <a:rPr lang="ca-ES" dirty="0" smtClean="0">
                <a:latin typeface="Eras Light ITC" panose="020B0402030504020804" pitchFamily="34" charset="0"/>
              </a:rPr>
              <a:t> </a:t>
            </a:r>
            <a:r>
              <a:rPr lang="ca-ES" dirty="0" smtClean="0">
                <a:latin typeface="Eras Light ITC" panose="020B0402030504020804" pitchFamily="34" charset="0"/>
              </a:rPr>
              <a:t>Espinós </a:t>
            </a:r>
            <a:r>
              <a:rPr lang="ca-ES" cap="none" dirty="0" smtClean="0">
                <a:latin typeface="Eras Light ITC" panose="020B0402030504020804" pitchFamily="34" charset="0"/>
              </a:rPr>
              <a:t>(</a:t>
            </a:r>
            <a:r>
              <a:rPr lang="ca-ES" cap="none" dirty="0" err="1" smtClean="0">
                <a:latin typeface="Eras Light ITC" panose="020B0402030504020804" pitchFamily="34" charset="0"/>
              </a:rPr>
              <a:t>ximo.espinos</a:t>
            </a:r>
            <a:r>
              <a:rPr lang="ca-ES" cap="none" dirty="0" smtClean="0">
                <a:latin typeface="Eras Light ITC" panose="020B0402030504020804" pitchFamily="34" charset="0"/>
              </a:rPr>
              <a:t>@</a:t>
            </a:r>
            <a:r>
              <a:rPr lang="ca-ES" cap="none" dirty="0" err="1" smtClean="0">
                <a:latin typeface="Eras Light ITC" panose="020B0402030504020804" pitchFamily="34" charset="0"/>
              </a:rPr>
              <a:t>ua.es</a:t>
            </a:r>
            <a:r>
              <a:rPr lang="ca-ES" cap="none" dirty="0" smtClean="0">
                <a:latin typeface="Eras Light ITC" panose="020B0402030504020804" pitchFamily="34" charset="0"/>
              </a:rPr>
              <a:t>)</a:t>
            </a:r>
            <a:endParaRPr lang="ca-ES" dirty="0" smtClean="0">
              <a:latin typeface="Eras Light ITC" panose="020B0402030504020804" pitchFamily="34" charset="0"/>
            </a:endParaRPr>
          </a:p>
          <a:p>
            <a:endParaRPr lang="ca-ES" dirty="0">
              <a:latin typeface="Eras Light ITC" panose="020B0402030504020804" pitchFamily="34" charset="0"/>
            </a:endParaRPr>
          </a:p>
          <a:p>
            <a:endParaRPr lang="es-ES" dirty="0">
              <a:latin typeface="Eras Light ITC" panose="020B0402030504020804" pitchFamily="34" charset="0"/>
            </a:endParaRPr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104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98490" y="1783913"/>
            <a:ext cx="10766737" cy="410173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sz="2500" dirty="0"/>
              <a:t>En </a:t>
            </a:r>
            <a:r>
              <a:rPr lang="es-ES" sz="2500" dirty="0" err="1"/>
              <a:t>quin</a:t>
            </a:r>
            <a:r>
              <a:rPr lang="es-ES" sz="2500" dirty="0"/>
              <a:t> </a:t>
            </a:r>
            <a:r>
              <a:rPr lang="es-ES" sz="2500" dirty="0" err="1"/>
              <a:t>context</a:t>
            </a:r>
            <a:r>
              <a:rPr lang="es-ES" sz="2500" dirty="0"/>
              <a:t> </a:t>
            </a:r>
            <a:r>
              <a:rPr lang="es-ES" sz="2500" dirty="0" err="1"/>
              <a:t>històric</a:t>
            </a:r>
            <a:r>
              <a:rPr lang="es-ES" sz="2500" dirty="0"/>
              <a:t> i cultural se </a:t>
            </a:r>
            <a:r>
              <a:rPr lang="es-ES" sz="2500" dirty="0" err="1"/>
              <a:t>situa</a:t>
            </a:r>
            <a:r>
              <a:rPr lang="es-ES" sz="2500" dirty="0"/>
              <a:t> </a:t>
            </a:r>
            <a:r>
              <a:rPr lang="es-ES" sz="2500" dirty="0" err="1"/>
              <a:t>l’escriptura</a:t>
            </a:r>
            <a:r>
              <a:rPr lang="es-ES" sz="2500" dirty="0"/>
              <a:t> </a:t>
            </a:r>
            <a:r>
              <a:rPr lang="es-ES" sz="2500" dirty="0" err="1"/>
              <a:t>d’aquesta</a:t>
            </a:r>
            <a:r>
              <a:rPr lang="es-ES" sz="2500" dirty="0"/>
              <a:t> obra</a:t>
            </a:r>
            <a:r>
              <a:rPr lang="es-ES" sz="2500" dirty="0" smtClean="0"/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-ES" sz="2500" dirty="0"/>
          </a:p>
          <a:p>
            <a:pPr algn="just">
              <a:lnSpc>
                <a:spcPct val="100000"/>
              </a:lnSpc>
            </a:pPr>
            <a:r>
              <a:rPr lang="es-ES" sz="2500" dirty="0" err="1"/>
              <a:t>Situa</a:t>
            </a:r>
            <a:r>
              <a:rPr lang="es-ES" sz="2500" dirty="0"/>
              <a:t> </a:t>
            </a:r>
            <a:r>
              <a:rPr lang="es-ES" sz="2500" dirty="0" err="1"/>
              <a:t>aquesta</a:t>
            </a:r>
            <a:r>
              <a:rPr lang="es-ES" sz="2500" dirty="0"/>
              <a:t> obra en la </a:t>
            </a:r>
            <a:r>
              <a:rPr lang="es-ES" sz="2500" dirty="0" err="1"/>
              <a:t>trajectòria</a:t>
            </a:r>
            <a:r>
              <a:rPr lang="es-ES" sz="2500" dirty="0"/>
              <a:t> de </a:t>
            </a:r>
            <a:r>
              <a:rPr lang="es-ES" sz="2500" dirty="0" err="1"/>
              <a:t>l’autor</a:t>
            </a:r>
            <a:r>
              <a:rPr lang="es-ES" sz="2500" dirty="0"/>
              <a:t>/a (</a:t>
            </a:r>
            <a:r>
              <a:rPr lang="es-ES" sz="2500" dirty="0" err="1"/>
              <a:t>etapes</a:t>
            </a:r>
            <a:r>
              <a:rPr lang="es-ES" sz="2500" dirty="0"/>
              <a:t> o blocs) i </a:t>
            </a:r>
            <a:r>
              <a:rPr lang="es-ES" sz="2500" dirty="0" err="1"/>
              <a:t>digues</a:t>
            </a:r>
            <a:r>
              <a:rPr lang="es-ES" sz="2500" dirty="0"/>
              <a:t> </a:t>
            </a:r>
            <a:r>
              <a:rPr lang="es-ES" sz="2500" dirty="0" err="1"/>
              <a:t>algunes</a:t>
            </a:r>
            <a:r>
              <a:rPr lang="es-ES" sz="2500" dirty="0"/>
              <a:t> </a:t>
            </a:r>
            <a:r>
              <a:rPr lang="es-ES" sz="2500" dirty="0" err="1"/>
              <a:t>característiques</a:t>
            </a:r>
            <a:r>
              <a:rPr lang="es-ES" sz="2500" dirty="0"/>
              <a:t> </a:t>
            </a:r>
            <a:r>
              <a:rPr lang="es-ES" sz="2500" dirty="0" smtClean="0"/>
              <a:t>de </a:t>
            </a:r>
            <a:r>
              <a:rPr lang="es-ES" sz="2500" dirty="0" err="1" smtClean="0"/>
              <a:t>l’etapa</a:t>
            </a:r>
            <a:r>
              <a:rPr lang="es-ES" sz="2500" dirty="0" smtClean="0"/>
              <a:t> </a:t>
            </a:r>
            <a:r>
              <a:rPr lang="es-ES" sz="2500" dirty="0"/>
              <a:t>o bloc (o </a:t>
            </a:r>
            <a:r>
              <a:rPr lang="es-ES" sz="2500" dirty="0" err="1"/>
              <a:t>diferències</a:t>
            </a:r>
            <a:r>
              <a:rPr lang="es-ES" sz="2500" dirty="0"/>
              <a:t> respecte a </a:t>
            </a:r>
            <a:r>
              <a:rPr lang="es-ES" sz="2500" dirty="0" err="1"/>
              <a:t>altres</a:t>
            </a:r>
            <a:r>
              <a:rPr lang="es-ES" sz="2500" dirty="0"/>
              <a:t> </a:t>
            </a:r>
            <a:r>
              <a:rPr lang="es-ES" sz="2500" dirty="0" err="1"/>
              <a:t>etapes</a:t>
            </a:r>
            <a:r>
              <a:rPr lang="es-ES" sz="2500" dirty="0"/>
              <a:t> o blocs</a:t>
            </a:r>
            <a:r>
              <a:rPr lang="es-ES" sz="2500" dirty="0" smtClean="0"/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-ES" sz="2500" dirty="0"/>
          </a:p>
          <a:p>
            <a:pPr algn="just">
              <a:lnSpc>
                <a:spcPct val="100000"/>
              </a:lnSpc>
            </a:pPr>
            <a:r>
              <a:rPr lang="es-ES" sz="2500" dirty="0" err="1"/>
              <a:t>Quines</a:t>
            </a:r>
            <a:r>
              <a:rPr lang="es-ES" sz="2500" dirty="0"/>
              <a:t> </a:t>
            </a:r>
            <a:r>
              <a:rPr lang="es-ES" sz="2500" dirty="0" err="1"/>
              <a:t>característiques</a:t>
            </a:r>
            <a:r>
              <a:rPr lang="es-ES" sz="2500" dirty="0"/>
              <a:t> </a:t>
            </a:r>
            <a:r>
              <a:rPr lang="es-ES" sz="2500" dirty="0" err="1"/>
              <a:t>generals</a:t>
            </a:r>
            <a:r>
              <a:rPr lang="es-ES" sz="2500" dirty="0"/>
              <a:t> presenta el </a:t>
            </a:r>
            <a:r>
              <a:rPr lang="es-ES" sz="2500" dirty="0" err="1"/>
              <a:t>gènere</a:t>
            </a:r>
            <a:r>
              <a:rPr lang="es-ES" sz="2500" dirty="0"/>
              <a:t> </a:t>
            </a:r>
            <a:r>
              <a:rPr lang="es-ES" sz="2500" dirty="0" smtClean="0"/>
              <a:t>en el </a:t>
            </a:r>
            <a:r>
              <a:rPr lang="es-ES" sz="2500" dirty="0" err="1" smtClean="0"/>
              <a:t>context</a:t>
            </a:r>
            <a:r>
              <a:rPr lang="es-ES" sz="2500" dirty="0" smtClean="0"/>
              <a:t> </a:t>
            </a:r>
            <a:r>
              <a:rPr lang="es-ES" sz="2500" dirty="0" err="1"/>
              <a:t>d’escriptura</a:t>
            </a:r>
            <a:r>
              <a:rPr lang="es-ES" sz="2500" dirty="0"/>
              <a:t> de </a:t>
            </a:r>
            <a:r>
              <a:rPr lang="es-ES" sz="2500" dirty="0" err="1"/>
              <a:t>l’obra</a:t>
            </a:r>
            <a:r>
              <a:rPr lang="es-ES" sz="2500" dirty="0"/>
              <a:t>?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Exemples pregunta </a:t>
            </a:r>
            <a:r>
              <a:rPr lang="ca-ES" dirty="0" smtClean="0"/>
              <a:t>3.B)		</a:t>
            </a:r>
            <a:r>
              <a:rPr lang="ca-ES" b="1" dirty="0" smtClean="0">
                <a:solidFill>
                  <a:schemeClr val="accent1">
                    <a:lumMod val="75000"/>
                  </a:schemeClr>
                </a:solidFill>
              </a:rPr>
              <a:t>CONTEXT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62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4249" y="2015732"/>
            <a:ext cx="10637948" cy="3450613"/>
          </a:xfrm>
        </p:spPr>
        <p:txBody>
          <a:bodyPr>
            <a:normAutofit fontScale="92500"/>
          </a:bodyPr>
          <a:lstStyle/>
          <a:p>
            <a:pPr algn="just"/>
            <a:r>
              <a:rPr lang="es-ES" sz="2500" dirty="0" err="1"/>
              <a:t>Quins</a:t>
            </a:r>
            <a:r>
              <a:rPr lang="es-ES" sz="2500" dirty="0"/>
              <a:t> </a:t>
            </a:r>
            <a:r>
              <a:rPr lang="es-ES" sz="2500" dirty="0" err="1"/>
              <a:t>altres</a:t>
            </a:r>
            <a:r>
              <a:rPr lang="es-ES" sz="2500" dirty="0"/>
              <a:t> </a:t>
            </a:r>
            <a:r>
              <a:rPr lang="es-ES" sz="2500" dirty="0" err="1"/>
              <a:t>autors</a:t>
            </a:r>
            <a:r>
              <a:rPr lang="es-ES" sz="2500" dirty="0"/>
              <a:t> o autores destaquen en el </a:t>
            </a:r>
            <a:r>
              <a:rPr lang="es-ES" sz="2500" dirty="0" err="1"/>
              <a:t>context</a:t>
            </a:r>
            <a:r>
              <a:rPr lang="es-ES" sz="2500" dirty="0"/>
              <a:t> </a:t>
            </a:r>
            <a:r>
              <a:rPr lang="es-ES" sz="2500" dirty="0" err="1"/>
              <a:t>d’escriptura</a:t>
            </a:r>
            <a:r>
              <a:rPr lang="es-ES" sz="2500" dirty="0"/>
              <a:t> de </a:t>
            </a:r>
            <a:r>
              <a:rPr lang="es-ES" sz="2500" dirty="0" err="1"/>
              <a:t>l’obra</a:t>
            </a:r>
            <a:r>
              <a:rPr lang="es-ES" sz="2500" dirty="0"/>
              <a:t> (</a:t>
            </a:r>
            <a:r>
              <a:rPr lang="es-ES" sz="2500" dirty="0" err="1"/>
              <a:t>dins</a:t>
            </a:r>
            <a:r>
              <a:rPr lang="es-ES" sz="2500" dirty="0"/>
              <a:t> del </a:t>
            </a:r>
            <a:r>
              <a:rPr lang="es-ES" sz="2500" dirty="0" err="1"/>
              <a:t>gènere</a:t>
            </a:r>
            <a:r>
              <a:rPr lang="es-ES" sz="2500" dirty="0" smtClean="0"/>
              <a:t>)? (</a:t>
            </a:r>
            <a:r>
              <a:rPr lang="es-ES" sz="2500" dirty="0" err="1"/>
              <a:t>mínim</a:t>
            </a:r>
            <a:r>
              <a:rPr lang="es-ES" sz="2500" dirty="0"/>
              <a:t> 2 </a:t>
            </a:r>
            <a:r>
              <a:rPr lang="es-ES" sz="2500" dirty="0" err="1"/>
              <a:t>autors</a:t>
            </a:r>
            <a:r>
              <a:rPr lang="es-ES" sz="2500" dirty="0"/>
              <a:t>/es) Aporta alguna dada sobre </a:t>
            </a:r>
            <a:r>
              <a:rPr lang="es-ES" sz="2500" dirty="0" err="1"/>
              <a:t>l’obra</a:t>
            </a:r>
            <a:r>
              <a:rPr lang="es-ES" sz="2500" dirty="0"/>
              <a:t> (obres </a:t>
            </a:r>
            <a:r>
              <a:rPr lang="es-ES" sz="2500" dirty="0" err="1"/>
              <a:t>destacades</a:t>
            </a:r>
            <a:r>
              <a:rPr lang="es-ES" sz="2500" dirty="0"/>
              <a:t> i/o </a:t>
            </a:r>
            <a:r>
              <a:rPr lang="es-ES" sz="2500" dirty="0" err="1"/>
              <a:t>característiques</a:t>
            </a:r>
            <a:r>
              <a:rPr lang="es-ES" sz="2500" dirty="0"/>
              <a:t> </a:t>
            </a:r>
            <a:r>
              <a:rPr lang="es-ES" sz="2500" dirty="0" err="1" smtClean="0"/>
              <a:t>bàsiques</a:t>
            </a:r>
            <a:r>
              <a:rPr lang="es-ES" sz="2500" dirty="0" smtClean="0"/>
              <a:t>) </a:t>
            </a:r>
            <a:r>
              <a:rPr lang="es-ES" sz="2500" dirty="0" err="1" smtClean="0"/>
              <a:t>d’aquests</a:t>
            </a:r>
            <a:r>
              <a:rPr lang="es-ES" sz="2500" dirty="0" smtClean="0"/>
              <a:t> </a:t>
            </a:r>
            <a:r>
              <a:rPr lang="es-ES" sz="2500" dirty="0" err="1"/>
              <a:t>altres</a:t>
            </a:r>
            <a:r>
              <a:rPr lang="es-ES" sz="2500" dirty="0"/>
              <a:t> </a:t>
            </a:r>
            <a:r>
              <a:rPr lang="es-ES" sz="2500" dirty="0" err="1"/>
              <a:t>autors</a:t>
            </a:r>
            <a:r>
              <a:rPr lang="es-ES" sz="2500" dirty="0"/>
              <a:t> o autores</a:t>
            </a:r>
            <a:r>
              <a:rPr lang="es-ES" sz="2500" dirty="0" smtClean="0"/>
              <a:t>.</a:t>
            </a:r>
          </a:p>
          <a:p>
            <a:pPr marL="0" indent="0" algn="just">
              <a:buNone/>
            </a:pPr>
            <a:endParaRPr lang="es-ES" sz="2500" dirty="0"/>
          </a:p>
          <a:p>
            <a:pPr algn="just"/>
            <a:r>
              <a:rPr lang="es-ES" sz="2500" dirty="0" err="1"/>
              <a:t>Quin</a:t>
            </a:r>
            <a:r>
              <a:rPr lang="es-ES" sz="2500" dirty="0"/>
              <a:t> </a:t>
            </a:r>
            <a:r>
              <a:rPr lang="es-ES" sz="2500" dirty="0" err="1"/>
              <a:t>altres</a:t>
            </a:r>
            <a:r>
              <a:rPr lang="es-ES" sz="2500" dirty="0"/>
              <a:t> </a:t>
            </a:r>
            <a:r>
              <a:rPr lang="es-ES" sz="2500" dirty="0" err="1"/>
              <a:t>models</a:t>
            </a:r>
            <a:r>
              <a:rPr lang="es-ES" sz="2500" dirty="0"/>
              <a:t> o </a:t>
            </a:r>
            <a:r>
              <a:rPr lang="es-ES" sz="2500" dirty="0" err="1"/>
              <a:t>corrents</a:t>
            </a:r>
            <a:r>
              <a:rPr lang="es-ES" sz="2500" dirty="0"/>
              <a:t> </a:t>
            </a:r>
            <a:r>
              <a:rPr lang="es-ES" sz="2500" dirty="0" err="1"/>
              <a:t>trobem</a:t>
            </a:r>
            <a:r>
              <a:rPr lang="es-ES" sz="2500" dirty="0"/>
              <a:t> en el </a:t>
            </a:r>
            <a:r>
              <a:rPr lang="es-ES" sz="2500" dirty="0" err="1"/>
              <a:t>context</a:t>
            </a:r>
            <a:r>
              <a:rPr lang="es-ES" sz="2500" dirty="0"/>
              <a:t> de </a:t>
            </a:r>
            <a:r>
              <a:rPr lang="es-ES" sz="2500" dirty="0" err="1"/>
              <a:t>l’obra</a:t>
            </a:r>
            <a:r>
              <a:rPr lang="es-ES" sz="2500" dirty="0"/>
              <a:t> (</a:t>
            </a:r>
            <a:r>
              <a:rPr lang="es-ES" sz="2500" dirty="0" err="1"/>
              <a:t>dins</a:t>
            </a:r>
            <a:r>
              <a:rPr lang="es-ES" sz="2500" dirty="0"/>
              <a:t> del </a:t>
            </a:r>
            <a:r>
              <a:rPr lang="es-ES" sz="2500" dirty="0" err="1"/>
              <a:t>gènere</a:t>
            </a:r>
            <a:r>
              <a:rPr lang="es-ES" sz="2500" dirty="0"/>
              <a:t>)? Explica les </a:t>
            </a:r>
            <a:r>
              <a:rPr lang="es-ES" sz="2500" dirty="0" err="1" smtClean="0"/>
              <a:t>seues</a:t>
            </a:r>
            <a:r>
              <a:rPr lang="es-ES" sz="2500" dirty="0" smtClean="0"/>
              <a:t> </a:t>
            </a:r>
            <a:r>
              <a:rPr lang="es-ES" sz="2500" dirty="0" err="1" smtClean="0"/>
              <a:t>diferències</a:t>
            </a:r>
            <a:r>
              <a:rPr lang="es-ES" sz="2500" dirty="0" smtClean="0"/>
              <a:t> </a:t>
            </a:r>
            <a:r>
              <a:rPr lang="es-ES" sz="2500" dirty="0"/>
              <a:t>respecte al </a:t>
            </a:r>
            <a:r>
              <a:rPr lang="es-ES" sz="2500" dirty="0" err="1"/>
              <a:t>model</a:t>
            </a:r>
            <a:r>
              <a:rPr lang="es-ES" sz="2500" dirty="0"/>
              <a:t> o </a:t>
            </a:r>
            <a:r>
              <a:rPr lang="es-ES" sz="2500" dirty="0" err="1"/>
              <a:t>corrent</a:t>
            </a:r>
            <a:r>
              <a:rPr lang="es-ES" sz="2500" dirty="0"/>
              <a:t> en </a:t>
            </a:r>
            <a:r>
              <a:rPr lang="es-ES" sz="2500" dirty="0" err="1"/>
              <a:t>què</a:t>
            </a:r>
            <a:r>
              <a:rPr lang="es-ES" sz="2500" dirty="0"/>
              <a:t> </a:t>
            </a:r>
            <a:r>
              <a:rPr lang="es-ES" sz="2500" dirty="0" err="1"/>
              <a:t>s’inscriu</a:t>
            </a:r>
            <a:r>
              <a:rPr lang="es-ES" sz="2500" dirty="0"/>
              <a:t> </a:t>
            </a:r>
            <a:r>
              <a:rPr lang="es-ES" sz="2500" dirty="0" err="1"/>
              <a:t>l’obra</a:t>
            </a:r>
            <a:r>
              <a:rPr lang="es-ES" sz="2500" dirty="0"/>
              <a:t>. </a:t>
            </a:r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Exemples pregunta </a:t>
            </a:r>
            <a:r>
              <a:rPr lang="ca-ES" dirty="0" smtClean="0"/>
              <a:t>3.B)		</a:t>
            </a:r>
            <a:r>
              <a:rPr lang="ca-ES" b="1" dirty="0" smtClean="0">
                <a:solidFill>
                  <a:schemeClr val="accent1">
                    <a:lumMod val="75000"/>
                  </a:schemeClr>
                </a:solidFill>
              </a:rPr>
              <a:t>CONTEXT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9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contenido"/>
          <p:cNvSpPr txBox="1">
            <a:spLocks/>
          </p:cNvSpPr>
          <p:nvPr/>
        </p:nvSpPr>
        <p:spPr>
          <a:xfrm>
            <a:off x="6651973" y="415661"/>
            <a:ext cx="5067802" cy="34506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«No hi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havia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València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dos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amants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com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nosaltres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Feroçment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ens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amàvem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matí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a la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nit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Tot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ho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recorde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mentre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vas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estenent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la roba.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Han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passat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anys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molt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anys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; han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passat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moltes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coses.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sobte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encara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pren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aquell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vent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l’amor</a:t>
            </a:r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rodolem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terra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entre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abraços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i besos.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comprenem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l’amor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com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costum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amable,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com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costum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pacífic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compliment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i teles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(i que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ens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perdone el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cast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senyor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López-Picó).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desperta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, de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sobte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com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vell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huracà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ens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tomba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terra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els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dos,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ens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ajunta,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ens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empeny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100" b="1" dirty="0" smtClean="0">
                <a:latin typeface="Arial" pitchFamily="34" charset="0"/>
                <a:cs typeface="Arial" pitchFamily="34" charset="0"/>
              </a:rPr>
              <a:t>[…]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400" b="1" dirty="0" smtClean="0">
                <a:latin typeface="Arial" pitchFamily="34" charset="0"/>
                <a:cs typeface="Arial" pitchFamily="34" charset="0"/>
              </a:rPr>
              <a:t>No hi havia a València dos amants com nosaltres,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400" b="1" dirty="0">
                <a:latin typeface="Arial" pitchFamily="34" charset="0"/>
                <a:cs typeface="Arial" pitchFamily="34" charset="0"/>
              </a:rPr>
              <a:t>c</a:t>
            </a:r>
            <a:r>
              <a:rPr lang="ca-ES" sz="1400" b="1" dirty="0" smtClean="0">
                <a:latin typeface="Arial" pitchFamily="34" charset="0"/>
                <a:cs typeface="Arial" pitchFamily="34" charset="0"/>
              </a:rPr>
              <a:t>ar d’amants com nosaltres en són parits ben pocs»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DFF222A-0050-42E6-8C3E-86E3C365C411}"/>
              </a:ext>
            </a:extLst>
          </p:cNvPr>
          <p:cNvSpPr txBox="1">
            <a:spLocks/>
          </p:cNvSpPr>
          <p:nvPr/>
        </p:nvSpPr>
        <p:spPr>
          <a:xfrm>
            <a:off x="470116" y="1963617"/>
            <a:ext cx="6007958" cy="104923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EXEMPLE APLICAT A UN TEXT</a:t>
            </a:r>
            <a:endParaRPr lang="es-ES" dirty="0"/>
          </a:p>
        </p:txBody>
      </p:sp>
      <p:pic>
        <p:nvPicPr>
          <p:cNvPr id="6" name="Gráfico 9" descr="Estrella">
            <a:extLst>
              <a:ext uri="{FF2B5EF4-FFF2-40B4-BE49-F238E27FC236}">
                <a16:creationId xmlns:a16="http://schemas.microsoft.com/office/drawing/2014/main" xmlns="" id="{F76D2371-447B-414B-9273-61F2CA39A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4458" y="550745"/>
            <a:ext cx="1044000" cy="1044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764405" y="3012852"/>
            <a:ext cx="3616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dirty="0" smtClean="0">
                <a:latin typeface="Broadway" pitchFamily="82" charset="0"/>
              </a:rPr>
              <a:t>«Els amants»</a:t>
            </a:r>
            <a:endParaRPr lang="es-ES" sz="4000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0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8035" y="328001"/>
            <a:ext cx="11140224" cy="1049235"/>
          </a:xfrm>
        </p:spPr>
        <p:txBody>
          <a:bodyPr>
            <a:noAutofit/>
          </a:bodyPr>
          <a:lstStyle/>
          <a:p>
            <a:pPr algn="ctr"/>
            <a:r>
              <a:rPr lang="es-ES" sz="2600" b="1" cap="none" dirty="0" smtClean="0">
                <a:solidFill>
                  <a:schemeClr val="accent1"/>
                </a:solidFill>
                <a:latin typeface="+mn-lt"/>
              </a:rPr>
              <a:t>3.a) </a:t>
            </a:r>
            <a:r>
              <a:rPr lang="es-ES" sz="2600" b="1" cap="none" dirty="0" err="1" smtClean="0">
                <a:solidFill>
                  <a:schemeClr val="accent1"/>
                </a:solidFill>
                <a:latin typeface="+mn-lt"/>
              </a:rPr>
              <a:t>Quins</a:t>
            </a:r>
            <a:r>
              <a:rPr lang="es-ES" sz="2600" b="1" cap="none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s-ES" sz="2600" b="1" cap="none" dirty="0" err="1" smtClean="0">
                <a:solidFill>
                  <a:schemeClr val="accent1"/>
                </a:solidFill>
                <a:latin typeface="+mn-lt"/>
              </a:rPr>
              <a:t>referents</a:t>
            </a:r>
            <a:r>
              <a:rPr lang="es-ES" sz="2600" b="1" cap="none" dirty="0" smtClean="0">
                <a:solidFill>
                  <a:schemeClr val="accent1"/>
                </a:solidFill>
                <a:latin typeface="+mn-lt"/>
              </a:rPr>
              <a:t> o </a:t>
            </a:r>
            <a:r>
              <a:rPr lang="es-ES" sz="2600" b="1" cap="none" dirty="0" err="1" smtClean="0">
                <a:solidFill>
                  <a:schemeClr val="accent1"/>
                </a:solidFill>
                <a:latin typeface="+mn-lt"/>
              </a:rPr>
              <a:t>elements</a:t>
            </a:r>
            <a:r>
              <a:rPr lang="es-ES" sz="2600" b="1" cap="none" dirty="0" smtClean="0">
                <a:solidFill>
                  <a:schemeClr val="accent1"/>
                </a:solidFill>
                <a:latin typeface="+mn-lt"/>
              </a:rPr>
              <a:t> de la </a:t>
            </a:r>
            <a:r>
              <a:rPr lang="es-ES" sz="2600" b="1" cap="none" dirty="0" err="1" smtClean="0">
                <a:solidFill>
                  <a:schemeClr val="accent1"/>
                </a:solidFill>
                <a:latin typeface="+mn-lt"/>
              </a:rPr>
              <a:t>realitat</a:t>
            </a:r>
            <a:r>
              <a:rPr lang="es-ES" sz="2600" b="1" cap="none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s-ES" sz="2600" b="1" cap="none" dirty="0" err="1" smtClean="0">
                <a:solidFill>
                  <a:schemeClr val="accent1"/>
                </a:solidFill>
                <a:latin typeface="+mn-lt"/>
              </a:rPr>
              <a:t>trobem</a:t>
            </a:r>
            <a:r>
              <a:rPr lang="es-ES" sz="2600" b="1" cap="none" dirty="0" smtClean="0">
                <a:solidFill>
                  <a:schemeClr val="accent1"/>
                </a:solidFill>
                <a:latin typeface="+mn-lt"/>
              </a:rPr>
              <a:t> (persones, </a:t>
            </a:r>
            <a:r>
              <a:rPr lang="es-ES" sz="2600" b="1" cap="none" dirty="0" err="1" smtClean="0">
                <a:solidFill>
                  <a:schemeClr val="accent1"/>
                </a:solidFill>
                <a:latin typeface="+mn-lt"/>
              </a:rPr>
              <a:t>noms</a:t>
            </a:r>
            <a:r>
              <a:rPr lang="es-ES" sz="2600" b="1" cap="none" dirty="0" smtClean="0">
                <a:solidFill>
                  <a:schemeClr val="accent1"/>
                </a:solidFill>
                <a:latin typeface="+mn-lt"/>
              </a:rPr>
              <a:t> de </a:t>
            </a:r>
            <a:r>
              <a:rPr lang="es-ES" sz="2600" b="1" cap="none" dirty="0" err="1" smtClean="0">
                <a:solidFill>
                  <a:schemeClr val="accent1"/>
                </a:solidFill>
                <a:latin typeface="+mn-lt"/>
              </a:rPr>
              <a:t>lloc</a:t>
            </a:r>
            <a:r>
              <a:rPr lang="es-ES" sz="2600" b="1" cap="none" dirty="0" smtClean="0">
                <a:solidFill>
                  <a:schemeClr val="accent1"/>
                </a:solidFill>
                <a:latin typeface="+mn-lt"/>
              </a:rPr>
              <a:t>, </a:t>
            </a:r>
            <a:r>
              <a:rPr lang="es-ES" sz="2600" b="1" cap="none" dirty="0" err="1" smtClean="0">
                <a:solidFill>
                  <a:schemeClr val="accent1"/>
                </a:solidFill>
                <a:latin typeface="+mn-lt"/>
              </a:rPr>
              <a:t>esdeveniments</a:t>
            </a:r>
            <a:r>
              <a:rPr lang="es-ES" sz="2600" b="1" cap="none" dirty="0" smtClean="0">
                <a:solidFill>
                  <a:schemeClr val="accent1"/>
                </a:solidFill>
                <a:latin typeface="+mn-lt"/>
              </a:rPr>
              <a:t>, </a:t>
            </a:r>
            <a:r>
              <a:rPr lang="es-ES" sz="2600" b="1" cap="none" dirty="0" err="1" smtClean="0">
                <a:solidFill>
                  <a:schemeClr val="accent1"/>
                </a:solidFill>
                <a:latin typeface="+mn-lt"/>
              </a:rPr>
              <a:t>objectes</a:t>
            </a:r>
            <a:r>
              <a:rPr lang="es-ES" sz="2600" b="1" cap="none" dirty="0" smtClean="0">
                <a:solidFill>
                  <a:schemeClr val="accent1"/>
                </a:solidFill>
                <a:latin typeface="+mn-lt"/>
              </a:rPr>
              <a:t>…) en </a:t>
            </a:r>
            <a:r>
              <a:rPr lang="es-ES" sz="2600" b="1" cap="none" dirty="0" err="1" smtClean="0">
                <a:solidFill>
                  <a:schemeClr val="accent1"/>
                </a:solidFill>
                <a:latin typeface="+mn-lt"/>
              </a:rPr>
              <a:t>aquest</a:t>
            </a:r>
            <a:r>
              <a:rPr lang="es-ES" sz="2600" b="1" cap="none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s-ES" sz="2600" b="1" cap="none" dirty="0" err="1" smtClean="0">
                <a:solidFill>
                  <a:schemeClr val="accent1"/>
                </a:solidFill>
                <a:latin typeface="+mn-lt"/>
              </a:rPr>
              <a:t>fragment</a:t>
            </a:r>
            <a:r>
              <a:rPr lang="es-ES" sz="2600" b="1" cap="none" dirty="0" smtClean="0">
                <a:solidFill>
                  <a:schemeClr val="accent1"/>
                </a:solidFill>
                <a:latin typeface="+mn-lt"/>
              </a:rPr>
              <a:t>? </a:t>
            </a:r>
            <a:r>
              <a:rPr lang="es-ES" sz="2600" b="1" cap="none" dirty="0" err="1" smtClean="0">
                <a:solidFill>
                  <a:schemeClr val="accent1"/>
                </a:solidFill>
                <a:latin typeface="+mn-lt"/>
              </a:rPr>
              <a:t>Tenen</a:t>
            </a:r>
            <a:r>
              <a:rPr lang="es-ES" sz="2600" b="1" cap="none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s-ES" sz="2600" b="1" cap="none" dirty="0" err="1" smtClean="0">
                <a:solidFill>
                  <a:schemeClr val="accent1"/>
                </a:solidFill>
                <a:latin typeface="+mn-lt"/>
              </a:rPr>
              <a:t>relació</a:t>
            </a:r>
            <a:r>
              <a:rPr lang="es-ES" sz="2600" b="1" cap="none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s-ES" sz="2600" b="1" cap="none" dirty="0" err="1" smtClean="0">
                <a:solidFill>
                  <a:schemeClr val="accent1"/>
                </a:solidFill>
                <a:latin typeface="+mn-lt"/>
              </a:rPr>
              <a:t>amb</a:t>
            </a:r>
            <a:r>
              <a:rPr lang="es-ES" sz="2600" b="1" cap="none" dirty="0" smtClean="0">
                <a:solidFill>
                  <a:schemeClr val="accent1"/>
                </a:solidFill>
                <a:latin typeface="+mn-lt"/>
              </a:rPr>
              <a:t> el </a:t>
            </a:r>
            <a:r>
              <a:rPr lang="es-ES" sz="2600" b="1" cap="none" dirty="0" err="1" smtClean="0">
                <a:solidFill>
                  <a:schemeClr val="accent1"/>
                </a:solidFill>
                <a:latin typeface="+mn-lt"/>
              </a:rPr>
              <a:t>marc</a:t>
            </a:r>
            <a:r>
              <a:rPr lang="es-ES" sz="2600" b="1" cap="none" dirty="0" smtClean="0">
                <a:solidFill>
                  <a:schemeClr val="accent1"/>
                </a:solidFill>
                <a:latin typeface="+mn-lt"/>
              </a:rPr>
              <a:t> espaciotemporal general de </a:t>
            </a:r>
            <a:r>
              <a:rPr lang="es-ES" sz="2600" b="1" cap="none" dirty="0" err="1" smtClean="0">
                <a:solidFill>
                  <a:schemeClr val="accent1"/>
                </a:solidFill>
                <a:latin typeface="+mn-lt"/>
              </a:rPr>
              <a:t>l’obra</a:t>
            </a:r>
            <a:r>
              <a:rPr lang="es-ES" sz="2600" b="1" cap="none" dirty="0" smtClean="0">
                <a:solidFill>
                  <a:schemeClr val="accent1"/>
                </a:solidFill>
                <a:latin typeface="+mn-lt"/>
              </a:rPr>
              <a:t> (</a:t>
            </a:r>
            <a:r>
              <a:rPr lang="es-ES" sz="2600" b="1" cap="none" dirty="0" err="1" smtClean="0">
                <a:solidFill>
                  <a:schemeClr val="accent1"/>
                </a:solidFill>
                <a:latin typeface="+mn-lt"/>
              </a:rPr>
              <a:t>època</a:t>
            </a:r>
            <a:r>
              <a:rPr lang="es-ES" sz="2600" b="1" cap="none" dirty="0" smtClean="0">
                <a:solidFill>
                  <a:schemeClr val="accent1"/>
                </a:solidFill>
                <a:latin typeface="+mn-lt"/>
              </a:rPr>
              <a:t> i </a:t>
            </a:r>
            <a:r>
              <a:rPr lang="es-ES" sz="2600" b="1" cap="none" dirty="0" err="1" smtClean="0">
                <a:solidFill>
                  <a:schemeClr val="accent1"/>
                </a:solidFill>
                <a:latin typeface="+mn-lt"/>
              </a:rPr>
              <a:t>espais</a:t>
            </a:r>
            <a:r>
              <a:rPr lang="es-ES" sz="2600" b="1" cap="none" dirty="0" smtClean="0">
                <a:solidFill>
                  <a:schemeClr val="accent1"/>
                </a:solidFill>
                <a:latin typeface="+mn-lt"/>
              </a:rPr>
              <a:t>)?</a:t>
            </a:r>
            <a:endParaRPr lang="es-ES" sz="2600" b="1" cap="none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3792" y="1931832"/>
            <a:ext cx="11101587" cy="35345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200" dirty="0">
                <a:cs typeface="Arial" pitchFamily="34" charset="0"/>
              </a:rPr>
              <a:t>En </a:t>
            </a:r>
            <a:r>
              <a:rPr lang="es-ES" sz="2200" dirty="0" err="1">
                <a:cs typeface="Arial" pitchFamily="34" charset="0"/>
              </a:rPr>
              <a:t>aquest</a:t>
            </a:r>
            <a:r>
              <a:rPr lang="es-ES" sz="2200" dirty="0">
                <a:cs typeface="Arial" pitchFamily="34" charset="0"/>
              </a:rPr>
              <a:t> </a:t>
            </a:r>
            <a:r>
              <a:rPr lang="es-ES" sz="2200" dirty="0" err="1">
                <a:cs typeface="Arial" pitchFamily="34" charset="0"/>
              </a:rPr>
              <a:t>fragment</a:t>
            </a:r>
            <a:r>
              <a:rPr lang="es-ES" sz="2200" dirty="0">
                <a:cs typeface="Arial" pitchFamily="34" charset="0"/>
              </a:rPr>
              <a:t> </a:t>
            </a:r>
            <a:r>
              <a:rPr lang="es-ES" sz="2200" dirty="0" err="1">
                <a:cs typeface="Arial" pitchFamily="34" charset="0"/>
              </a:rPr>
              <a:t>trobem</a:t>
            </a:r>
            <a:r>
              <a:rPr lang="es-ES" sz="2200" dirty="0">
                <a:cs typeface="Arial" pitchFamily="34" charset="0"/>
              </a:rPr>
              <a:t> dos </a:t>
            </a:r>
            <a:r>
              <a:rPr lang="es-ES" sz="2200" dirty="0" err="1">
                <a:cs typeface="Arial" pitchFamily="34" charset="0"/>
              </a:rPr>
              <a:t>elements</a:t>
            </a:r>
            <a:r>
              <a:rPr lang="es-ES" sz="2200" dirty="0">
                <a:cs typeface="Arial" pitchFamily="34" charset="0"/>
              </a:rPr>
              <a:t> </a:t>
            </a:r>
            <a:r>
              <a:rPr lang="es-ES" sz="2200" dirty="0" err="1" smtClean="0">
                <a:cs typeface="Arial" pitchFamily="34" charset="0"/>
              </a:rPr>
              <a:t>referits</a:t>
            </a:r>
            <a:r>
              <a:rPr lang="es-ES" sz="2200" dirty="0" smtClean="0">
                <a:cs typeface="Arial" pitchFamily="34" charset="0"/>
              </a:rPr>
              <a:t> a la </a:t>
            </a:r>
            <a:r>
              <a:rPr lang="es-ES" sz="2200" dirty="0" err="1" smtClean="0">
                <a:cs typeface="Arial" pitchFamily="34" charset="0"/>
              </a:rPr>
              <a:t>realitat</a:t>
            </a:r>
            <a:r>
              <a:rPr lang="es-ES" sz="2200" dirty="0" smtClean="0">
                <a:cs typeface="Arial" pitchFamily="34" charset="0"/>
              </a:rPr>
              <a:t> de </a:t>
            </a:r>
            <a:r>
              <a:rPr lang="es-ES" sz="2200" dirty="0" err="1" smtClean="0">
                <a:cs typeface="Arial" pitchFamily="34" charset="0"/>
              </a:rPr>
              <a:t>l’època</a:t>
            </a:r>
            <a:r>
              <a:rPr lang="es-ES" sz="2200" dirty="0" smtClean="0">
                <a:cs typeface="Arial" pitchFamily="34" charset="0"/>
              </a:rPr>
              <a:t>. </a:t>
            </a:r>
            <a:r>
              <a:rPr lang="es-ES" sz="2200" dirty="0">
                <a:cs typeface="Arial" pitchFamily="34" charset="0"/>
              </a:rPr>
              <a:t>En primer </a:t>
            </a:r>
            <a:r>
              <a:rPr lang="es-ES" sz="2200" dirty="0" err="1">
                <a:cs typeface="Arial" pitchFamily="34" charset="0"/>
              </a:rPr>
              <a:t>lloc</a:t>
            </a:r>
            <a:r>
              <a:rPr lang="es-ES" sz="2200" dirty="0">
                <a:cs typeface="Arial" pitchFamily="34" charset="0"/>
              </a:rPr>
              <a:t>, hi ha </a:t>
            </a:r>
            <a:r>
              <a:rPr lang="es-ES" sz="2200" dirty="0" err="1" smtClean="0">
                <a:cs typeface="Arial" pitchFamily="34" charset="0"/>
              </a:rPr>
              <a:t>l’al·lusió</a:t>
            </a:r>
            <a:r>
              <a:rPr lang="es-ES" sz="2200" dirty="0" smtClean="0">
                <a:cs typeface="Arial" pitchFamily="34" charset="0"/>
              </a:rPr>
              <a:t>  </a:t>
            </a:r>
            <a:r>
              <a:rPr lang="es-ES" sz="2200" dirty="0">
                <a:cs typeface="Arial" pitchFamily="34" charset="0"/>
              </a:rPr>
              <a:t>a </a:t>
            </a:r>
            <a:r>
              <a:rPr lang="es-ES" sz="2200" dirty="0" smtClean="0">
                <a:cs typeface="Arial" pitchFamily="34" charset="0"/>
              </a:rPr>
              <a:t>la </a:t>
            </a:r>
            <a:r>
              <a:rPr lang="es-ES" sz="2200" dirty="0" err="1" smtClean="0">
                <a:cs typeface="Arial" pitchFamily="34" charset="0"/>
              </a:rPr>
              <a:t>ciutat</a:t>
            </a:r>
            <a:r>
              <a:rPr lang="es-ES" sz="2200" dirty="0" smtClean="0">
                <a:cs typeface="Arial" pitchFamily="34" charset="0"/>
              </a:rPr>
              <a:t> </a:t>
            </a:r>
            <a:r>
              <a:rPr lang="es-ES" sz="2200" dirty="0">
                <a:cs typeface="Arial" pitchFamily="34" charset="0"/>
              </a:rPr>
              <a:t>de </a:t>
            </a:r>
            <a:r>
              <a:rPr lang="es-ES" sz="2200" dirty="0" err="1">
                <a:cs typeface="Arial" pitchFamily="34" charset="0"/>
              </a:rPr>
              <a:t>València</a:t>
            </a:r>
            <a:r>
              <a:rPr lang="es-ES" sz="2200" dirty="0">
                <a:cs typeface="Arial" pitchFamily="34" charset="0"/>
              </a:rPr>
              <a:t> </a:t>
            </a:r>
            <a:r>
              <a:rPr lang="es-ES" sz="2200" dirty="0" err="1">
                <a:cs typeface="Arial" pitchFamily="34" charset="0"/>
              </a:rPr>
              <a:t>com</a:t>
            </a:r>
            <a:r>
              <a:rPr lang="es-ES" sz="2200" dirty="0">
                <a:cs typeface="Arial" pitchFamily="34" charset="0"/>
              </a:rPr>
              <a:t> a </a:t>
            </a:r>
            <a:r>
              <a:rPr lang="es-ES" sz="2200" dirty="0" err="1">
                <a:cs typeface="Arial" pitchFamily="34" charset="0"/>
              </a:rPr>
              <a:t>marc</a:t>
            </a:r>
            <a:r>
              <a:rPr lang="es-ES" sz="2200" dirty="0">
                <a:cs typeface="Arial" pitchFamily="34" charset="0"/>
              </a:rPr>
              <a:t> espacial </a:t>
            </a:r>
            <a:r>
              <a:rPr lang="es-ES" sz="2200" dirty="0" err="1">
                <a:cs typeface="Arial" pitchFamily="34" charset="0"/>
              </a:rPr>
              <a:t>on</a:t>
            </a:r>
            <a:r>
              <a:rPr lang="es-ES" sz="2200" dirty="0">
                <a:cs typeface="Arial" pitchFamily="34" charset="0"/>
              </a:rPr>
              <a:t> </a:t>
            </a:r>
            <a:r>
              <a:rPr lang="es-ES" sz="2200" dirty="0" err="1">
                <a:cs typeface="Arial" pitchFamily="34" charset="0"/>
              </a:rPr>
              <a:t>s’ubica</a:t>
            </a:r>
            <a:r>
              <a:rPr lang="es-ES" sz="2200" dirty="0">
                <a:cs typeface="Arial" pitchFamily="34" charset="0"/>
              </a:rPr>
              <a:t> el poema, i també el </a:t>
            </a:r>
            <a:r>
              <a:rPr lang="es-ES" sz="2200" dirty="0" err="1">
                <a:cs typeface="Arial" pitchFamily="34" charset="0"/>
              </a:rPr>
              <a:t>poemari</a:t>
            </a:r>
            <a:r>
              <a:rPr lang="es-ES" sz="2200" dirty="0">
                <a:cs typeface="Arial" pitchFamily="34" charset="0"/>
              </a:rPr>
              <a:t>. </a:t>
            </a:r>
            <a:r>
              <a:rPr lang="es-ES" sz="2200" dirty="0" err="1" smtClean="0">
                <a:cs typeface="Arial" pitchFamily="34" charset="0"/>
              </a:rPr>
              <a:t>Tant</a:t>
            </a:r>
            <a:r>
              <a:rPr lang="es-ES" sz="2200" dirty="0" smtClean="0">
                <a:cs typeface="Arial" pitchFamily="34" charset="0"/>
              </a:rPr>
              <a:t> </a:t>
            </a:r>
            <a:r>
              <a:rPr lang="es-ES" sz="2200" i="1" dirty="0" err="1" smtClean="0">
                <a:cs typeface="Arial" pitchFamily="34" charset="0"/>
              </a:rPr>
              <a:t>Llibre</a:t>
            </a:r>
            <a:r>
              <a:rPr lang="es-ES" sz="2200" i="1" dirty="0" smtClean="0">
                <a:cs typeface="Arial" pitchFamily="34" charset="0"/>
              </a:rPr>
              <a:t> de </a:t>
            </a:r>
            <a:r>
              <a:rPr lang="es-ES" sz="2200" i="1" dirty="0" err="1" smtClean="0">
                <a:cs typeface="Arial" pitchFamily="34" charset="0"/>
              </a:rPr>
              <a:t>meravelles</a:t>
            </a:r>
            <a:r>
              <a:rPr lang="es-ES" sz="2200" i="1" dirty="0" smtClean="0">
                <a:cs typeface="Arial" pitchFamily="34" charset="0"/>
              </a:rPr>
              <a:t> </a:t>
            </a:r>
            <a:r>
              <a:rPr lang="es-ES" sz="2200" dirty="0" err="1" smtClean="0">
                <a:cs typeface="Arial" pitchFamily="34" charset="0"/>
              </a:rPr>
              <a:t>com</a:t>
            </a:r>
            <a:r>
              <a:rPr lang="es-ES" sz="2200" dirty="0" smtClean="0">
                <a:cs typeface="Arial" pitchFamily="34" charset="0"/>
              </a:rPr>
              <a:t> «</a:t>
            </a:r>
            <a:r>
              <a:rPr lang="es-ES" sz="2200" dirty="0" err="1" smtClean="0">
                <a:cs typeface="Arial" pitchFamily="34" charset="0"/>
              </a:rPr>
              <a:t>Els</a:t>
            </a:r>
            <a:r>
              <a:rPr lang="es-ES" sz="2200" dirty="0" smtClean="0">
                <a:cs typeface="Arial" pitchFamily="34" charset="0"/>
              </a:rPr>
              <a:t> </a:t>
            </a:r>
            <a:r>
              <a:rPr lang="es-ES" sz="2200" dirty="0" err="1" smtClean="0">
                <a:cs typeface="Arial" pitchFamily="34" charset="0"/>
              </a:rPr>
              <a:t>amants</a:t>
            </a:r>
            <a:r>
              <a:rPr lang="es-ES" sz="2200" dirty="0" smtClean="0">
                <a:cs typeface="Arial" pitchFamily="34" charset="0"/>
              </a:rPr>
              <a:t>» recreen </a:t>
            </a:r>
            <a:r>
              <a:rPr lang="es-ES" sz="2200" dirty="0">
                <a:cs typeface="Arial" pitchFamily="34" charset="0"/>
              </a:rPr>
              <a:t>i </a:t>
            </a:r>
            <a:r>
              <a:rPr lang="es-ES" sz="2200" dirty="0" err="1" smtClean="0">
                <a:cs typeface="Arial" pitchFamily="34" charset="0"/>
              </a:rPr>
              <a:t>poetitzen</a:t>
            </a:r>
            <a:r>
              <a:rPr lang="es-ES" sz="2200" dirty="0" smtClean="0">
                <a:cs typeface="Arial" pitchFamily="34" charset="0"/>
              </a:rPr>
              <a:t> </a:t>
            </a:r>
            <a:r>
              <a:rPr lang="es-ES" sz="2200" dirty="0" err="1">
                <a:cs typeface="Arial" pitchFamily="34" charset="0"/>
              </a:rPr>
              <a:t>molts</a:t>
            </a:r>
            <a:r>
              <a:rPr lang="es-ES" sz="2200" dirty="0">
                <a:cs typeface="Arial" pitchFamily="34" charset="0"/>
              </a:rPr>
              <a:t> </a:t>
            </a:r>
            <a:r>
              <a:rPr lang="es-ES" sz="2200" dirty="0" err="1">
                <a:cs typeface="Arial" pitchFamily="34" charset="0"/>
              </a:rPr>
              <a:t>indrets</a:t>
            </a:r>
            <a:r>
              <a:rPr lang="es-ES" sz="2200" dirty="0">
                <a:cs typeface="Arial" pitchFamily="34" charset="0"/>
              </a:rPr>
              <a:t> de la </a:t>
            </a:r>
            <a:r>
              <a:rPr lang="es-ES" sz="2200" dirty="0" err="1">
                <a:cs typeface="Arial" pitchFamily="34" charset="0"/>
              </a:rPr>
              <a:t>ciutat</a:t>
            </a:r>
            <a:r>
              <a:rPr lang="es-ES" sz="2200" dirty="0">
                <a:cs typeface="Arial" pitchFamily="34" charset="0"/>
              </a:rPr>
              <a:t> </a:t>
            </a:r>
            <a:r>
              <a:rPr lang="es-ES" sz="2200" dirty="0" err="1" smtClean="0">
                <a:cs typeface="Arial" pitchFamily="34" charset="0"/>
              </a:rPr>
              <a:t>amb</a:t>
            </a:r>
            <a:r>
              <a:rPr lang="es-ES" sz="2200" dirty="0" smtClean="0">
                <a:cs typeface="Arial" pitchFamily="34" charset="0"/>
              </a:rPr>
              <a:t> la </a:t>
            </a:r>
            <a:r>
              <a:rPr lang="es-ES" sz="2200" dirty="0" err="1" smtClean="0">
                <a:cs typeface="Arial" pitchFamily="34" charset="0"/>
              </a:rPr>
              <a:t>intenció</a:t>
            </a:r>
            <a:r>
              <a:rPr lang="es-ES" sz="2200" dirty="0" smtClean="0">
                <a:cs typeface="Arial" pitchFamily="34" charset="0"/>
              </a:rPr>
              <a:t> </a:t>
            </a:r>
            <a:r>
              <a:rPr lang="es-ES" sz="2200" dirty="0" err="1" smtClean="0">
                <a:cs typeface="Arial" pitchFamily="34" charset="0"/>
              </a:rPr>
              <a:t>d’elaborar</a:t>
            </a:r>
            <a:r>
              <a:rPr lang="es-ES" sz="2200" dirty="0" smtClean="0">
                <a:cs typeface="Arial" pitchFamily="34" charset="0"/>
              </a:rPr>
              <a:t> una </a:t>
            </a:r>
            <a:r>
              <a:rPr lang="es-ES" sz="2200" dirty="0" err="1" smtClean="0">
                <a:cs typeface="Arial" pitchFamily="34" charset="0"/>
              </a:rPr>
              <a:t>crònica</a:t>
            </a:r>
            <a:r>
              <a:rPr lang="es-ES" sz="2200" dirty="0" smtClean="0">
                <a:cs typeface="Arial" pitchFamily="34" charset="0"/>
              </a:rPr>
              <a:t> </a:t>
            </a:r>
            <a:r>
              <a:rPr lang="es-ES" sz="2200" dirty="0">
                <a:cs typeface="Arial" pitchFamily="34" charset="0"/>
              </a:rPr>
              <a:t>de la </a:t>
            </a:r>
            <a:r>
              <a:rPr lang="es-ES" sz="2200" dirty="0" smtClean="0">
                <a:cs typeface="Arial" pitchFamily="34" charset="0"/>
              </a:rPr>
              <a:t>capital valenciana </a:t>
            </a:r>
            <a:r>
              <a:rPr lang="es-ES" sz="2200" dirty="0" err="1">
                <a:cs typeface="Arial" pitchFamily="34" charset="0"/>
              </a:rPr>
              <a:t>durant</a:t>
            </a:r>
            <a:r>
              <a:rPr lang="es-ES" sz="2200" dirty="0">
                <a:cs typeface="Arial" pitchFamily="34" charset="0"/>
              </a:rPr>
              <a:t> la postguerra. En </a:t>
            </a:r>
            <a:r>
              <a:rPr lang="es-ES" sz="2200" dirty="0" err="1">
                <a:cs typeface="Arial" pitchFamily="34" charset="0"/>
              </a:rPr>
              <a:t>segon</a:t>
            </a:r>
            <a:r>
              <a:rPr lang="es-ES" sz="2200" dirty="0">
                <a:cs typeface="Arial" pitchFamily="34" charset="0"/>
              </a:rPr>
              <a:t> </a:t>
            </a:r>
            <a:r>
              <a:rPr lang="es-ES" sz="2200" dirty="0" err="1">
                <a:cs typeface="Arial" pitchFamily="34" charset="0"/>
              </a:rPr>
              <a:t>lloc</a:t>
            </a:r>
            <a:r>
              <a:rPr lang="es-ES" sz="2200" dirty="0">
                <a:cs typeface="Arial" pitchFamily="34" charset="0"/>
              </a:rPr>
              <a:t>, </a:t>
            </a:r>
            <a:r>
              <a:rPr lang="es-ES" sz="2200" dirty="0" err="1" smtClean="0">
                <a:cs typeface="Arial" pitchFamily="34" charset="0"/>
              </a:rPr>
              <a:t>s’esmenta</a:t>
            </a:r>
            <a:r>
              <a:rPr lang="es-ES" sz="2200" dirty="0" smtClean="0">
                <a:cs typeface="Arial" pitchFamily="34" charset="0"/>
              </a:rPr>
              <a:t> </a:t>
            </a:r>
            <a:r>
              <a:rPr lang="es-ES" sz="2200" dirty="0">
                <a:cs typeface="Arial" pitchFamily="34" charset="0"/>
              </a:rPr>
              <a:t>Josep </a:t>
            </a:r>
            <a:r>
              <a:rPr lang="es-ES" sz="2200" dirty="0" err="1">
                <a:cs typeface="Arial" pitchFamily="34" charset="0"/>
              </a:rPr>
              <a:t>Maria</a:t>
            </a:r>
            <a:r>
              <a:rPr lang="es-ES" sz="2200" dirty="0">
                <a:cs typeface="Arial" pitchFamily="34" charset="0"/>
              </a:rPr>
              <a:t> López Picó, </a:t>
            </a:r>
            <a:r>
              <a:rPr lang="es-ES" sz="2200" dirty="0" smtClean="0">
                <a:cs typeface="Arial" pitchFamily="34" charset="0"/>
              </a:rPr>
              <a:t>un poeta </a:t>
            </a:r>
            <a:r>
              <a:rPr lang="es-ES" sz="2200" dirty="0" err="1">
                <a:cs typeface="Arial" pitchFamily="34" charset="0"/>
              </a:rPr>
              <a:t>català</a:t>
            </a:r>
            <a:r>
              <a:rPr lang="es-ES" sz="2200" dirty="0">
                <a:cs typeface="Arial" pitchFamily="34" charset="0"/>
              </a:rPr>
              <a:t> </a:t>
            </a:r>
            <a:r>
              <a:rPr lang="es-ES" sz="2200" dirty="0" err="1">
                <a:cs typeface="Arial" pitchFamily="34" charset="0"/>
              </a:rPr>
              <a:t>contemporani</a:t>
            </a:r>
            <a:r>
              <a:rPr lang="es-ES" sz="2200" dirty="0">
                <a:cs typeface="Arial" pitchFamily="34" charset="0"/>
              </a:rPr>
              <a:t> </a:t>
            </a:r>
            <a:r>
              <a:rPr lang="es-ES" sz="2200" dirty="0" smtClean="0">
                <a:cs typeface="Arial" pitchFamily="34" charset="0"/>
              </a:rPr>
              <a:t>que </a:t>
            </a:r>
            <a:r>
              <a:rPr lang="es-ES" sz="2200" dirty="0" err="1" smtClean="0">
                <a:cs typeface="Arial" pitchFamily="34" charset="0"/>
              </a:rPr>
              <a:t>proposava</a:t>
            </a:r>
            <a:r>
              <a:rPr lang="es-ES" sz="2200" dirty="0" smtClean="0">
                <a:cs typeface="Arial" pitchFamily="34" charset="0"/>
              </a:rPr>
              <a:t> una </a:t>
            </a:r>
            <a:r>
              <a:rPr lang="es-ES" sz="2200" dirty="0" err="1">
                <a:cs typeface="Arial" pitchFamily="34" charset="0"/>
              </a:rPr>
              <a:t>visió</a:t>
            </a:r>
            <a:r>
              <a:rPr lang="es-ES" sz="2200" dirty="0">
                <a:cs typeface="Arial" pitchFamily="34" charset="0"/>
              </a:rPr>
              <a:t> recatada i espiritual de </a:t>
            </a:r>
            <a:r>
              <a:rPr lang="es-ES" sz="2200" dirty="0" err="1">
                <a:cs typeface="Arial" pitchFamily="34" charset="0"/>
              </a:rPr>
              <a:t>l’amor</a:t>
            </a:r>
            <a:r>
              <a:rPr lang="es-ES" sz="2200" dirty="0">
                <a:cs typeface="Arial" pitchFamily="34" charset="0"/>
              </a:rPr>
              <a:t>, </a:t>
            </a:r>
            <a:r>
              <a:rPr lang="es-ES" sz="2200" dirty="0" err="1">
                <a:cs typeface="Arial" pitchFamily="34" charset="0"/>
              </a:rPr>
              <a:t>molt</a:t>
            </a:r>
            <a:r>
              <a:rPr lang="es-ES" sz="2200" dirty="0">
                <a:cs typeface="Arial" pitchFamily="34" charset="0"/>
              </a:rPr>
              <a:t> </a:t>
            </a:r>
            <a:r>
              <a:rPr lang="es-ES" sz="2200" dirty="0" err="1">
                <a:cs typeface="Arial" pitchFamily="34" charset="0"/>
              </a:rPr>
              <a:t>allunyada</a:t>
            </a:r>
            <a:r>
              <a:rPr lang="es-ES" sz="2200" dirty="0">
                <a:cs typeface="Arial" pitchFamily="34" charset="0"/>
              </a:rPr>
              <a:t> </a:t>
            </a:r>
            <a:r>
              <a:rPr lang="es-ES" sz="2200" dirty="0" smtClean="0">
                <a:cs typeface="Arial" pitchFamily="34" charset="0"/>
              </a:rPr>
              <a:t>de </a:t>
            </a:r>
            <a:r>
              <a:rPr lang="es-ES" sz="2200" dirty="0" err="1" smtClean="0">
                <a:cs typeface="Arial" pitchFamily="34" charset="0"/>
              </a:rPr>
              <a:t>l’amor</a:t>
            </a:r>
            <a:r>
              <a:rPr lang="es-ES" sz="2200" dirty="0" smtClean="0">
                <a:cs typeface="Arial" pitchFamily="34" charset="0"/>
              </a:rPr>
              <a:t> </a:t>
            </a:r>
            <a:r>
              <a:rPr lang="es-ES" sz="2200" dirty="0" err="1">
                <a:cs typeface="Arial" pitchFamily="34" charset="0"/>
              </a:rPr>
              <a:t>passió</a:t>
            </a:r>
            <a:r>
              <a:rPr lang="es-ES" sz="2200" dirty="0">
                <a:cs typeface="Arial" pitchFamily="34" charset="0"/>
              </a:rPr>
              <a:t> de </a:t>
            </a:r>
            <a:r>
              <a:rPr lang="es-ES" sz="2200" dirty="0" err="1">
                <a:cs typeface="Arial" pitchFamily="34" charset="0"/>
              </a:rPr>
              <a:t>Vicent</a:t>
            </a:r>
            <a:r>
              <a:rPr lang="es-ES" sz="2200" dirty="0">
                <a:cs typeface="Arial" pitchFamily="34" charset="0"/>
              </a:rPr>
              <a:t> Andrés </a:t>
            </a:r>
            <a:r>
              <a:rPr lang="es-ES" sz="2200" dirty="0" err="1" smtClean="0">
                <a:cs typeface="Arial" pitchFamily="34" charset="0"/>
              </a:rPr>
              <a:t>Estellés</a:t>
            </a:r>
            <a:r>
              <a:rPr lang="es-ES" sz="2200" dirty="0" smtClean="0">
                <a:cs typeface="Arial" pitchFamily="34" charset="0"/>
              </a:rPr>
              <a:t>. Per </a:t>
            </a:r>
            <a:r>
              <a:rPr lang="es-ES" sz="2200" dirty="0" err="1">
                <a:cs typeface="Arial" pitchFamily="34" charset="0"/>
              </a:rPr>
              <a:t>aquest</a:t>
            </a:r>
            <a:r>
              <a:rPr lang="es-ES" sz="2200" dirty="0">
                <a:cs typeface="Arial" pitchFamily="34" charset="0"/>
              </a:rPr>
              <a:t> </a:t>
            </a:r>
            <a:r>
              <a:rPr lang="es-ES" sz="2200" dirty="0" err="1">
                <a:cs typeface="Arial" pitchFamily="34" charset="0"/>
              </a:rPr>
              <a:t>motiu</a:t>
            </a:r>
            <a:r>
              <a:rPr lang="es-ES" sz="2200" dirty="0">
                <a:cs typeface="Arial" pitchFamily="34" charset="0"/>
              </a:rPr>
              <a:t> el </a:t>
            </a:r>
            <a:r>
              <a:rPr lang="es-ES" sz="2200" dirty="0" err="1">
                <a:cs typeface="Arial" pitchFamily="34" charset="0"/>
              </a:rPr>
              <a:t>vers</a:t>
            </a:r>
            <a:r>
              <a:rPr lang="es-ES" sz="2200" dirty="0">
                <a:cs typeface="Arial" pitchFamily="34" charset="0"/>
              </a:rPr>
              <a:t> </a:t>
            </a:r>
            <a:r>
              <a:rPr lang="es-ES" sz="2200" dirty="0" smtClean="0">
                <a:cs typeface="Arial" pitchFamily="34" charset="0"/>
              </a:rPr>
              <a:t>que </a:t>
            </a:r>
            <a:r>
              <a:rPr lang="es-ES" sz="2200" dirty="0" err="1" smtClean="0">
                <a:cs typeface="Arial" pitchFamily="34" charset="0"/>
              </a:rPr>
              <a:t>diu</a:t>
            </a:r>
            <a:r>
              <a:rPr lang="es-ES" sz="2200" dirty="0" smtClean="0">
                <a:cs typeface="Arial" pitchFamily="34" charset="0"/>
              </a:rPr>
              <a:t> </a:t>
            </a:r>
            <a:r>
              <a:rPr lang="es-ES" sz="2200" dirty="0">
                <a:cs typeface="Arial" pitchFamily="34" charset="0"/>
              </a:rPr>
              <a:t>«(i que </a:t>
            </a:r>
            <a:r>
              <a:rPr lang="es-ES" sz="2200" dirty="0" err="1">
                <a:cs typeface="Arial" pitchFamily="34" charset="0"/>
              </a:rPr>
              <a:t>ens</a:t>
            </a:r>
            <a:r>
              <a:rPr lang="es-ES" sz="2200" dirty="0">
                <a:cs typeface="Arial" pitchFamily="34" charset="0"/>
              </a:rPr>
              <a:t> perdone </a:t>
            </a:r>
            <a:r>
              <a:rPr lang="es-ES" sz="2200" dirty="0" smtClean="0">
                <a:cs typeface="Arial" pitchFamily="34" charset="0"/>
              </a:rPr>
              <a:t>el </a:t>
            </a:r>
            <a:r>
              <a:rPr lang="es-ES" sz="2200" dirty="0" err="1" smtClean="0">
                <a:cs typeface="Arial" pitchFamily="34" charset="0"/>
              </a:rPr>
              <a:t>cast</a:t>
            </a:r>
            <a:r>
              <a:rPr lang="es-ES" sz="2200" dirty="0" smtClean="0">
                <a:cs typeface="Arial" pitchFamily="34" charset="0"/>
              </a:rPr>
              <a:t> </a:t>
            </a:r>
            <a:r>
              <a:rPr lang="es-ES" sz="2200" dirty="0" err="1">
                <a:cs typeface="Arial" pitchFamily="34" charset="0"/>
              </a:rPr>
              <a:t>senyor</a:t>
            </a:r>
            <a:r>
              <a:rPr lang="es-ES" sz="2200" dirty="0">
                <a:cs typeface="Arial" pitchFamily="34" charset="0"/>
              </a:rPr>
              <a:t> López-Picó</a:t>
            </a:r>
            <a:r>
              <a:rPr lang="es-ES" sz="2200" dirty="0" smtClean="0">
                <a:cs typeface="Arial" pitchFamily="34" charset="0"/>
              </a:rPr>
              <a:t>)» </a:t>
            </a:r>
            <a:r>
              <a:rPr lang="es-ES" sz="2200" dirty="0" err="1" smtClean="0">
                <a:cs typeface="Arial" pitchFamily="34" charset="0"/>
              </a:rPr>
              <a:t>pretén</a:t>
            </a:r>
            <a:r>
              <a:rPr lang="es-ES" sz="2200" dirty="0" smtClean="0">
                <a:cs typeface="Arial" pitchFamily="34" charset="0"/>
              </a:rPr>
              <a:t> contrastar </a:t>
            </a:r>
            <a:r>
              <a:rPr lang="es-ES" sz="2200" dirty="0" err="1" smtClean="0">
                <a:cs typeface="Arial" pitchFamily="34" charset="0"/>
              </a:rPr>
              <a:t>irònicament</a:t>
            </a:r>
            <a:r>
              <a:rPr lang="es-ES" sz="2200" dirty="0" smtClean="0">
                <a:cs typeface="Arial" pitchFamily="34" charset="0"/>
              </a:rPr>
              <a:t> les </a:t>
            </a:r>
            <a:r>
              <a:rPr lang="es-ES" sz="2200" dirty="0" err="1" smtClean="0">
                <a:cs typeface="Arial" pitchFamily="34" charset="0"/>
              </a:rPr>
              <a:t>dues</a:t>
            </a:r>
            <a:r>
              <a:rPr lang="es-ES" sz="2200" dirty="0" smtClean="0">
                <a:cs typeface="Arial" pitchFamily="34" charset="0"/>
              </a:rPr>
              <a:t> </a:t>
            </a:r>
            <a:r>
              <a:rPr lang="es-ES" sz="2200" dirty="0" err="1" smtClean="0">
                <a:cs typeface="Arial" pitchFamily="34" charset="0"/>
              </a:rPr>
              <a:t>perspectives</a:t>
            </a:r>
            <a:r>
              <a:rPr lang="es-ES" sz="2200" dirty="0" smtClean="0">
                <a:cs typeface="Arial" pitchFamily="34" charset="0"/>
              </a:rPr>
              <a:t> sobre </a:t>
            </a:r>
            <a:r>
              <a:rPr lang="es-ES" sz="2200" dirty="0" err="1" smtClean="0">
                <a:cs typeface="Arial" pitchFamily="34" charset="0"/>
              </a:rPr>
              <a:t>l’enamorament</a:t>
            </a:r>
            <a:r>
              <a:rPr lang="es-ES" sz="2200" dirty="0" smtClean="0">
                <a:cs typeface="Arial" pitchFamily="34" charset="0"/>
              </a:rPr>
              <a:t>.  </a:t>
            </a:r>
            <a:r>
              <a:rPr lang="es-ES" sz="2200" dirty="0" err="1" smtClean="0">
                <a:cs typeface="Arial" pitchFamily="34" charset="0"/>
              </a:rPr>
              <a:t>Aquestes</a:t>
            </a:r>
            <a:r>
              <a:rPr lang="es-ES" sz="2200" dirty="0" smtClean="0">
                <a:cs typeface="Arial" pitchFamily="34" charset="0"/>
              </a:rPr>
              <a:t> </a:t>
            </a:r>
            <a:r>
              <a:rPr lang="es-ES" sz="2200" dirty="0" err="1" smtClean="0">
                <a:cs typeface="Arial" pitchFamily="34" charset="0"/>
              </a:rPr>
              <a:t>dues</a:t>
            </a:r>
            <a:r>
              <a:rPr lang="es-ES" sz="2200" dirty="0" smtClean="0">
                <a:cs typeface="Arial" pitchFamily="34" charset="0"/>
              </a:rPr>
              <a:t> </a:t>
            </a:r>
            <a:r>
              <a:rPr lang="es-ES" sz="2200" dirty="0" err="1" smtClean="0">
                <a:cs typeface="Arial" pitchFamily="34" charset="0"/>
              </a:rPr>
              <a:t>referències</a:t>
            </a:r>
            <a:r>
              <a:rPr lang="es-ES" sz="2200" dirty="0" smtClean="0">
                <a:cs typeface="Arial" pitchFamily="34" charset="0"/>
              </a:rPr>
              <a:t> </a:t>
            </a:r>
            <a:r>
              <a:rPr lang="es-ES" sz="2200" dirty="0" err="1" smtClean="0">
                <a:cs typeface="Arial" pitchFamily="34" charset="0"/>
              </a:rPr>
              <a:t>situen</a:t>
            </a:r>
            <a:r>
              <a:rPr lang="es-ES" sz="2200" dirty="0" smtClean="0">
                <a:cs typeface="Arial" pitchFamily="34" charset="0"/>
              </a:rPr>
              <a:t> la </a:t>
            </a:r>
            <a:r>
              <a:rPr lang="es-ES" sz="2200" dirty="0" err="1" smtClean="0">
                <a:cs typeface="Arial" pitchFamily="34" charset="0"/>
              </a:rPr>
              <a:t>poesia</a:t>
            </a:r>
            <a:r>
              <a:rPr lang="es-ES" sz="2200" dirty="0" smtClean="0">
                <a:cs typeface="Arial" pitchFamily="34" charset="0"/>
              </a:rPr>
              <a:t> estellesiana en el </a:t>
            </a:r>
            <a:r>
              <a:rPr lang="es-ES" sz="2200" dirty="0" err="1" smtClean="0">
                <a:cs typeface="Arial" pitchFamily="34" charset="0"/>
              </a:rPr>
              <a:t>context</a:t>
            </a:r>
            <a:r>
              <a:rPr lang="es-ES" sz="2200" dirty="0" smtClean="0">
                <a:cs typeface="Arial" pitchFamily="34" charset="0"/>
              </a:rPr>
              <a:t> </a:t>
            </a:r>
            <a:r>
              <a:rPr lang="es-ES" sz="2200" dirty="0" err="1" smtClean="0">
                <a:cs typeface="Arial" pitchFamily="34" charset="0"/>
              </a:rPr>
              <a:t>valencià</a:t>
            </a:r>
            <a:r>
              <a:rPr lang="es-ES" sz="2200" dirty="0" smtClean="0">
                <a:cs typeface="Arial" pitchFamily="34" charset="0"/>
              </a:rPr>
              <a:t> de la </a:t>
            </a:r>
            <a:r>
              <a:rPr lang="es-ES" sz="2200" dirty="0" err="1" smtClean="0">
                <a:cs typeface="Arial" pitchFamily="34" charset="0"/>
              </a:rPr>
              <a:t>segona</a:t>
            </a:r>
            <a:r>
              <a:rPr lang="es-ES" sz="2200" dirty="0" smtClean="0">
                <a:cs typeface="Arial" pitchFamily="34" charset="0"/>
              </a:rPr>
              <a:t> </a:t>
            </a:r>
            <a:r>
              <a:rPr lang="es-ES" sz="2200" dirty="0" err="1" smtClean="0">
                <a:cs typeface="Arial" pitchFamily="34" charset="0"/>
              </a:rPr>
              <a:t>meitat</a:t>
            </a:r>
            <a:r>
              <a:rPr lang="es-ES" sz="2200" dirty="0" smtClean="0">
                <a:cs typeface="Arial" pitchFamily="34" charset="0"/>
              </a:rPr>
              <a:t> del </a:t>
            </a:r>
            <a:r>
              <a:rPr lang="es-ES" sz="2200" dirty="0" err="1" smtClean="0">
                <a:cs typeface="Arial" pitchFamily="34" charset="0"/>
              </a:rPr>
              <a:t>segle</a:t>
            </a:r>
            <a:r>
              <a:rPr lang="es-ES" sz="2200" dirty="0" smtClean="0">
                <a:cs typeface="Arial" pitchFamily="34" charset="0"/>
              </a:rPr>
              <a:t> xx.</a:t>
            </a:r>
            <a:endParaRPr lang="es-ES" sz="2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7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47730" y="740124"/>
            <a:ext cx="10487657" cy="1049235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56821" y="2041490"/>
            <a:ext cx="10934163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ES" sz="1800" dirty="0" smtClean="0">
                <a:cs typeface="Arial" pitchFamily="34" charset="0"/>
              </a:rPr>
              <a:t>Les figures </a:t>
            </a:r>
            <a:r>
              <a:rPr lang="es-ES" sz="1800" dirty="0" err="1" smtClean="0">
                <a:cs typeface="Arial" pitchFamily="34" charset="0"/>
              </a:rPr>
              <a:t>retòriques</a:t>
            </a:r>
            <a:r>
              <a:rPr lang="es-ES" sz="1800" dirty="0" smtClean="0">
                <a:cs typeface="Arial" pitchFamily="34" charset="0"/>
              </a:rPr>
              <a:t> que predominen en </a:t>
            </a:r>
            <a:r>
              <a:rPr lang="es-ES" sz="1800" dirty="0" err="1" smtClean="0">
                <a:cs typeface="Arial" pitchFamily="34" charset="0"/>
              </a:rPr>
              <a:t>aquest</a:t>
            </a:r>
            <a:r>
              <a:rPr lang="es-ES" sz="1800" dirty="0" smtClean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fragment</a:t>
            </a:r>
            <a:r>
              <a:rPr lang="es-ES" sz="1800" dirty="0" smtClean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són</a:t>
            </a:r>
            <a:r>
              <a:rPr lang="es-ES" sz="1800" dirty="0" smtClean="0">
                <a:cs typeface="Arial" pitchFamily="34" charset="0"/>
              </a:rPr>
              <a:t> la </a:t>
            </a:r>
            <a:r>
              <a:rPr lang="es-ES" sz="1800" dirty="0" err="1" smtClean="0">
                <a:cs typeface="Arial" pitchFamily="34" charset="0"/>
              </a:rPr>
              <a:t>hipèrbole</a:t>
            </a:r>
            <a:r>
              <a:rPr lang="es-ES" sz="1800" dirty="0" smtClean="0">
                <a:cs typeface="Arial" pitchFamily="34" charset="0"/>
              </a:rPr>
              <a:t> i la </a:t>
            </a:r>
            <a:r>
              <a:rPr lang="es-ES" sz="1800" dirty="0" err="1" smtClean="0">
                <a:cs typeface="Arial" pitchFamily="34" charset="0"/>
              </a:rPr>
              <a:t>metàfora</a:t>
            </a:r>
            <a:r>
              <a:rPr lang="es-ES" sz="1800" dirty="0" smtClean="0">
                <a:cs typeface="Arial" pitchFamily="34" charset="0"/>
              </a:rPr>
              <a:t>. En el </a:t>
            </a:r>
            <a:r>
              <a:rPr lang="es-ES" sz="1800" dirty="0" err="1" smtClean="0">
                <a:cs typeface="Arial" pitchFamily="34" charset="0"/>
              </a:rPr>
              <a:t>text</a:t>
            </a:r>
            <a:r>
              <a:rPr lang="es-ES" sz="1800" dirty="0" smtClean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veiem</a:t>
            </a:r>
            <a:r>
              <a:rPr lang="es-ES" sz="1800" dirty="0" smtClean="0">
                <a:cs typeface="Arial" pitchFamily="34" charset="0"/>
              </a:rPr>
              <a:t> que </a:t>
            </a:r>
            <a:r>
              <a:rPr lang="es-ES" sz="1800" dirty="0" err="1" smtClean="0">
                <a:cs typeface="Arial" pitchFamily="34" charset="0"/>
              </a:rPr>
              <a:t>l’autor</a:t>
            </a:r>
            <a:r>
              <a:rPr lang="es-ES" sz="1800" dirty="0" smtClean="0">
                <a:cs typeface="Arial" pitchFamily="34" charset="0"/>
              </a:rPr>
              <a:t> fa servir </a:t>
            </a:r>
            <a:r>
              <a:rPr lang="es-ES" sz="1800" dirty="0" err="1" smtClean="0">
                <a:cs typeface="Arial" pitchFamily="34" charset="0"/>
              </a:rPr>
              <a:t>l’exageració</a:t>
            </a:r>
            <a:r>
              <a:rPr lang="es-ES" sz="1800" dirty="0" smtClean="0">
                <a:cs typeface="Arial" pitchFamily="34" charset="0"/>
              </a:rPr>
              <a:t> i les </a:t>
            </a:r>
            <a:r>
              <a:rPr lang="es-ES" sz="1800" dirty="0" err="1" smtClean="0">
                <a:cs typeface="Arial" pitchFamily="34" charset="0"/>
              </a:rPr>
              <a:t>comparacions</a:t>
            </a:r>
            <a:r>
              <a:rPr lang="es-ES" sz="1800" dirty="0" smtClean="0">
                <a:cs typeface="Arial" pitchFamily="34" charset="0"/>
              </a:rPr>
              <a:t> per a </a:t>
            </a:r>
            <a:r>
              <a:rPr lang="es-ES" sz="1800" dirty="0" err="1" smtClean="0">
                <a:cs typeface="Arial" pitchFamily="34" charset="0"/>
              </a:rPr>
              <a:t>expressar</a:t>
            </a:r>
            <a:r>
              <a:rPr lang="es-ES" sz="1800" dirty="0" smtClean="0">
                <a:cs typeface="Arial" pitchFamily="34" charset="0"/>
              </a:rPr>
              <a:t> la </a:t>
            </a:r>
            <a:r>
              <a:rPr lang="es-ES" sz="1800" dirty="0" err="1" smtClean="0">
                <a:cs typeface="Arial" pitchFamily="34" charset="0"/>
              </a:rPr>
              <a:t>seua</a:t>
            </a:r>
            <a:r>
              <a:rPr lang="es-ES" sz="1800" dirty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visió</a:t>
            </a:r>
            <a:r>
              <a:rPr lang="es-ES" sz="1800" dirty="0" smtClean="0">
                <a:cs typeface="Arial" pitchFamily="34" charset="0"/>
              </a:rPr>
              <a:t> de </a:t>
            </a:r>
            <a:r>
              <a:rPr lang="es-ES" sz="1800" dirty="0" err="1" smtClean="0">
                <a:cs typeface="Arial" pitchFamily="34" charset="0"/>
              </a:rPr>
              <a:t>l’amor</a:t>
            </a:r>
            <a:r>
              <a:rPr lang="es-ES" sz="1800" dirty="0" smtClean="0">
                <a:cs typeface="Arial" pitchFamily="34" charset="0"/>
              </a:rPr>
              <a:t>. En </a:t>
            </a:r>
            <a:r>
              <a:rPr lang="es-ES" sz="1800" dirty="0" err="1" smtClean="0">
                <a:cs typeface="Arial" pitchFamily="34" charset="0"/>
              </a:rPr>
              <a:t>concret</a:t>
            </a:r>
            <a:r>
              <a:rPr lang="es-ES" sz="1800" dirty="0" smtClean="0">
                <a:cs typeface="Arial" pitchFamily="34" charset="0"/>
              </a:rPr>
              <a:t>, </a:t>
            </a:r>
            <a:r>
              <a:rPr lang="es-ES" sz="1800" dirty="0" err="1" smtClean="0">
                <a:cs typeface="Arial" pitchFamily="34" charset="0"/>
              </a:rPr>
              <a:t>ho</a:t>
            </a:r>
            <a:r>
              <a:rPr lang="es-ES" sz="1800" dirty="0" smtClean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podem</a:t>
            </a:r>
            <a:r>
              <a:rPr lang="es-ES" sz="1800" dirty="0" smtClean="0">
                <a:cs typeface="Arial" pitchFamily="34" charset="0"/>
              </a:rPr>
              <a:t> observar en versos </a:t>
            </a:r>
            <a:r>
              <a:rPr lang="es-ES" sz="1800" dirty="0" err="1" smtClean="0">
                <a:cs typeface="Arial" pitchFamily="34" charset="0"/>
              </a:rPr>
              <a:t>com</a:t>
            </a:r>
            <a:r>
              <a:rPr lang="es-ES" sz="1800" dirty="0" smtClean="0">
                <a:cs typeface="Arial" pitchFamily="34" charset="0"/>
              </a:rPr>
              <a:t> el primer: «No hi </a:t>
            </a:r>
            <a:r>
              <a:rPr lang="es-ES" sz="1800" dirty="0" err="1" smtClean="0">
                <a:cs typeface="Arial" pitchFamily="34" charset="0"/>
              </a:rPr>
              <a:t>havia</a:t>
            </a:r>
            <a:r>
              <a:rPr lang="es-ES" sz="1800" dirty="0" smtClean="0">
                <a:cs typeface="Arial" pitchFamily="34" charset="0"/>
              </a:rPr>
              <a:t> a </a:t>
            </a:r>
            <a:r>
              <a:rPr lang="es-ES" sz="1800" dirty="0" err="1" smtClean="0">
                <a:cs typeface="Arial" pitchFamily="34" charset="0"/>
              </a:rPr>
              <a:t>València</a:t>
            </a:r>
            <a:r>
              <a:rPr lang="es-ES" sz="1800" dirty="0" smtClean="0">
                <a:cs typeface="Arial" pitchFamily="34" charset="0"/>
              </a:rPr>
              <a:t> dos </a:t>
            </a:r>
            <a:r>
              <a:rPr lang="es-ES" sz="1800" dirty="0" err="1" smtClean="0">
                <a:cs typeface="Arial" pitchFamily="34" charset="0"/>
              </a:rPr>
              <a:t>amants</a:t>
            </a:r>
            <a:r>
              <a:rPr lang="es-ES" sz="1800" dirty="0" smtClean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com</a:t>
            </a:r>
            <a:r>
              <a:rPr lang="es-ES" sz="1800" dirty="0" smtClean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nosaltres</a:t>
            </a:r>
            <a:r>
              <a:rPr lang="es-ES" sz="1800" dirty="0" smtClean="0">
                <a:cs typeface="Arial" pitchFamily="34" charset="0"/>
              </a:rPr>
              <a:t>», i </a:t>
            </a:r>
            <a:r>
              <a:rPr lang="es-ES" sz="1800" dirty="0" err="1" smtClean="0">
                <a:cs typeface="Arial" pitchFamily="34" charset="0"/>
              </a:rPr>
              <a:t>l’últim</a:t>
            </a:r>
            <a:r>
              <a:rPr lang="es-ES" sz="1800" dirty="0" smtClean="0">
                <a:cs typeface="Arial" pitchFamily="34" charset="0"/>
              </a:rPr>
              <a:t> «Car </a:t>
            </a:r>
            <a:r>
              <a:rPr lang="es-ES" sz="1800" dirty="0" err="1" smtClean="0">
                <a:cs typeface="Arial" pitchFamily="34" charset="0"/>
              </a:rPr>
              <a:t>d’amants</a:t>
            </a:r>
            <a:r>
              <a:rPr lang="es-ES" sz="1800" dirty="0" smtClean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com</a:t>
            </a:r>
            <a:r>
              <a:rPr lang="es-ES" sz="1800" dirty="0" smtClean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nosaltres</a:t>
            </a:r>
            <a:r>
              <a:rPr lang="es-ES" sz="1800" dirty="0" smtClean="0">
                <a:cs typeface="Arial" pitchFamily="34" charset="0"/>
              </a:rPr>
              <a:t> en </a:t>
            </a:r>
            <a:r>
              <a:rPr lang="es-ES" sz="1800" dirty="0" err="1" smtClean="0">
                <a:cs typeface="Arial" pitchFamily="34" charset="0"/>
              </a:rPr>
              <a:t>són</a:t>
            </a:r>
            <a:r>
              <a:rPr lang="es-ES" sz="1800" dirty="0" smtClean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parits</a:t>
            </a:r>
            <a:r>
              <a:rPr lang="es-ES" sz="1800" dirty="0" smtClean="0">
                <a:cs typeface="Arial" pitchFamily="34" charset="0"/>
              </a:rPr>
              <a:t> ben </a:t>
            </a:r>
            <a:r>
              <a:rPr lang="es-ES" sz="1800" dirty="0" err="1" smtClean="0">
                <a:cs typeface="Arial" pitchFamily="34" charset="0"/>
              </a:rPr>
              <a:t>pocs</a:t>
            </a:r>
            <a:r>
              <a:rPr lang="es-ES" sz="1800" dirty="0" smtClean="0">
                <a:cs typeface="Arial" pitchFamily="34" charset="0"/>
              </a:rPr>
              <a:t>», </a:t>
            </a:r>
            <a:r>
              <a:rPr lang="es-ES" sz="1800" dirty="0" err="1" smtClean="0">
                <a:cs typeface="Arial" pitchFamily="34" charset="0"/>
              </a:rPr>
              <a:t>on</a:t>
            </a:r>
            <a:r>
              <a:rPr lang="es-ES" sz="1800" dirty="0" smtClean="0">
                <a:cs typeface="Arial" pitchFamily="34" charset="0"/>
              </a:rPr>
              <a:t> es presenta el </a:t>
            </a:r>
            <a:r>
              <a:rPr lang="es-ES" sz="1800" dirty="0" err="1" smtClean="0">
                <a:cs typeface="Arial" pitchFamily="34" charset="0"/>
              </a:rPr>
              <a:t>seu</a:t>
            </a:r>
            <a:r>
              <a:rPr lang="es-ES" sz="1800" dirty="0" smtClean="0">
                <a:cs typeface="Arial" pitchFamily="34" charset="0"/>
              </a:rPr>
              <a:t> amor </a:t>
            </a:r>
            <a:r>
              <a:rPr lang="es-ES" sz="1800" dirty="0" err="1" smtClean="0">
                <a:cs typeface="Arial" pitchFamily="34" charset="0"/>
              </a:rPr>
              <a:t>com</a:t>
            </a:r>
            <a:r>
              <a:rPr lang="es-ES" sz="1800" dirty="0" smtClean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l’únic</a:t>
            </a:r>
            <a:r>
              <a:rPr lang="es-ES" sz="1800" dirty="0" smtClean="0">
                <a:cs typeface="Arial" pitchFamily="34" charset="0"/>
              </a:rPr>
              <a:t> i </a:t>
            </a:r>
            <a:r>
              <a:rPr lang="es-ES" sz="1800" dirty="0" err="1" smtClean="0">
                <a:cs typeface="Arial" pitchFamily="34" charset="0"/>
              </a:rPr>
              <a:t>més</a:t>
            </a:r>
            <a:r>
              <a:rPr lang="es-ES" sz="1800" dirty="0" smtClean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potent</a:t>
            </a:r>
            <a:r>
              <a:rPr lang="es-ES" sz="1800" dirty="0" smtClean="0">
                <a:cs typeface="Arial" pitchFamily="34" charset="0"/>
              </a:rPr>
              <a:t> de la </a:t>
            </a:r>
            <a:r>
              <a:rPr lang="es-ES" sz="1800" dirty="0" err="1" smtClean="0">
                <a:cs typeface="Arial" pitchFamily="34" charset="0"/>
              </a:rPr>
              <a:t>ciutat</a:t>
            </a:r>
            <a:r>
              <a:rPr lang="es-ES" sz="1800" dirty="0" smtClean="0">
                <a:cs typeface="Arial" pitchFamily="34" charset="0"/>
              </a:rPr>
              <a:t>.  </a:t>
            </a:r>
            <a:r>
              <a:rPr lang="es-ES" sz="1800" dirty="0" err="1" smtClean="0">
                <a:cs typeface="Arial" pitchFamily="34" charset="0"/>
              </a:rPr>
              <a:t>Posteriorment</a:t>
            </a:r>
            <a:r>
              <a:rPr lang="es-ES" sz="1800" dirty="0" smtClean="0">
                <a:cs typeface="Arial" pitchFamily="34" charset="0"/>
              </a:rPr>
              <a:t>, </a:t>
            </a:r>
            <a:r>
              <a:rPr lang="es-ES" sz="1800" dirty="0" err="1" smtClean="0">
                <a:cs typeface="Arial" pitchFamily="34" charset="0"/>
              </a:rPr>
              <a:t>aquest</a:t>
            </a:r>
            <a:r>
              <a:rPr lang="es-ES" sz="1800" dirty="0" smtClean="0">
                <a:cs typeface="Arial" pitchFamily="34" charset="0"/>
              </a:rPr>
              <a:t> amor </a:t>
            </a:r>
            <a:r>
              <a:rPr lang="es-ES" sz="1800" dirty="0" err="1" smtClean="0">
                <a:cs typeface="Arial" pitchFamily="34" charset="0"/>
              </a:rPr>
              <a:t>és</a:t>
            </a:r>
            <a:r>
              <a:rPr lang="es-ES" sz="1800" dirty="0" smtClean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comparat</a:t>
            </a:r>
            <a:r>
              <a:rPr lang="es-ES" sz="1800" dirty="0" smtClean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amb</a:t>
            </a:r>
            <a:r>
              <a:rPr lang="es-ES" sz="1800" dirty="0" smtClean="0">
                <a:cs typeface="Arial" pitchFamily="34" charset="0"/>
              </a:rPr>
              <a:t> un </a:t>
            </a:r>
            <a:r>
              <a:rPr lang="es-ES" sz="1800" dirty="0" err="1" smtClean="0">
                <a:cs typeface="Arial" pitchFamily="34" charset="0"/>
              </a:rPr>
              <a:t>fenomen</a:t>
            </a:r>
            <a:r>
              <a:rPr lang="es-ES" sz="1800" dirty="0" smtClean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meteorològic</a:t>
            </a:r>
            <a:r>
              <a:rPr lang="es-ES" sz="1800" dirty="0" smtClean="0">
                <a:cs typeface="Arial" pitchFamily="34" charset="0"/>
              </a:rPr>
              <a:t> en «es </a:t>
            </a:r>
            <a:r>
              <a:rPr lang="es-ES" sz="1800" dirty="0" err="1" smtClean="0">
                <a:cs typeface="Arial" pitchFamily="34" charset="0"/>
              </a:rPr>
              <a:t>desperta</a:t>
            </a:r>
            <a:r>
              <a:rPr lang="es-ES" sz="1800" dirty="0" smtClean="0">
                <a:cs typeface="Arial" pitchFamily="34" charset="0"/>
              </a:rPr>
              <a:t>, de </a:t>
            </a:r>
            <a:r>
              <a:rPr lang="es-ES" sz="1800" dirty="0" err="1" smtClean="0">
                <a:cs typeface="Arial" pitchFamily="34" charset="0"/>
              </a:rPr>
              <a:t>sobte</a:t>
            </a:r>
            <a:r>
              <a:rPr lang="es-ES" sz="1800" dirty="0" smtClean="0">
                <a:cs typeface="Arial" pitchFamily="34" charset="0"/>
              </a:rPr>
              <a:t>, </a:t>
            </a:r>
            <a:r>
              <a:rPr lang="es-ES" sz="1800" dirty="0" err="1" smtClean="0">
                <a:cs typeface="Arial" pitchFamily="34" charset="0"/>
              </a:rPr>
              <a:t>com</a:t>
            </a:r>
            <a:r>
              <a:rPr lang="es-ES" sz="1800" dirty="0" smtClean="0">
                <a:cs typeface="Arial" pitchFamily="34" charset="0"/>
              </a:rPr>
              <a:t> un </a:t>
            </a:r>
            <a:r>
              <a:rPr lang="es-ES" sz="1800" dirty="0" err="1" smtClean="0">
                <a:cs typeface="Arial" pitchFamily="34" charset="0"/>
              </a:rPr>
              <a:t>vell</a:t>
            </a:r>
            <a:r>
              <a:rPr lang="es-ES" sz="1800" dirty="0" smtClean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huracà</a:t>
            </a:r>
            <a:r>
              <a:rPr lang="es-ES" sz="1800" dirty="0" smtClean="0">
                <a:cs typeface="Arial" pitchFamily="34" charset="0"/>
              </a:rPr>
              <a:t>». En </a:t>
            </a:r>
            <a:r>
              <a:rPr lang="es-ES" sz="1800" dirty="0" err="1" smtClean="0">
                <a:cs typeface="Arial" pitchFamily="34" charset="0"/>
              </a:rPr>
              <a:t>aquest</a:t>
            </a:r>
            <a:r>
              <a:rPr lang="es-ES" sz="1800" dirty="0" smtClean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sentit</a:t>
            </a:r>
            <a:r>
              <a:rPr lang="es-ES" sz="1800" dirty="0" smtClean="0">
                <a:cs typeface="Arial" pitchFamily="34" charset="0"/>
              </a:rPr>
              <a:t>, la </a:t>
            </a:r>
            <a:r>
              <a:rPr lang="es-ES" sz="1800" dirty="0" err="1" smtClean="0">
                <a:cs typeface="Arial" pitchFamily="34" charset="0"/>
              </a:rPr>
              <a:t>potència</a:t>
            </a:r>
            <a:r>
              <a:rPr lang="es-ES" sz="1800" dirty="0" smtClean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atribuïda</a:t>
            </a:r>
            <a:r>
              <a:rPr lang="es-ES" sz="1800" dirty="0" smtClean="0">
                <a:cs typeface="Arial" pitchFamily="34" charset="0"/>
              </a:rPr>
              <a:t> a </a:t>
            </a:r>
            <a:r>
              <a:rPr lang="es-ES" sz="1800" dirty="0" err="1" smtClean="0">
                <a:cs typeface="Arial" pitchFamily="34" charset="0"/>
              </a:rPr>
              <a:t>l’amor</a:t>
            </a:r>
            <a:r>
              <a:rPr lang="es-ES" sz="1800" dirty="0" smtClean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és</a:t>
            </a:r>
            <a:r>
              <a:rPr lang="es-ES" sz="1800" dirty="0" smtClean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com</a:t>
            </a:r>
            <a:r>
              <a:rPr lang="es-ES" sz="1800" dirty="0" smtClean="0">
                <a:cs typeface="Arial" pitchFamily="34" charset="0"/>
              </a:rPr>
              <a:t> una </a:t>
            </a:r>
            <a:r>
              <a:rPr lang="es-ES" sz="1800" dirty="0" err="1" smtClean="0">
                <a:cs typeface="Arial" pitchFamily="34" charset="0"/>
              </a:rPr>
              <a:t>tempesta</a:t>
            </a:r>
            <a:r>
              <a:rPr lang="es-ES" sz="1800" dirty="0" smtClean="0">
                <a:cs typeface="Arial" pitchFamily="34" charset="0"/>
              </a:rPr>
              <a:t>, </a:t>
            </a:r>
            <a:r>
              <a:rPr lang="es-ES" sz="1800" dirty="0" err="1" smtClean="0">
                <a:cs typeface="Arial" pitchFamily="34" charset="0"/>
              </a:rPr>
              <a:t>capaç</a:t>
            </a:r>
            <a:r>
              <a:rPr lang="es-ES" sz="1800" dirty="0" smtClean="0">
                <a:cs typeface="Arial" pitchFamily="34" charset="0"/>
              </a:rPr>
              <a:t> de superar el </a:t>
            </a:r>
            <a:r>
              <a:rPr lang="es-ES" sz="1800" dirty="0" err="1" smtClean="0">
                <a:cs typeface="Arial" pitchFamily="34" charset="0"/>
              </a:rPr>
              <a:t>pas</a:t>
            </a:r>
            <a:r>
              <a:rPr lang="es-ES" sz="1800" dirty="0" smtClean="0">
                <a:cs typeface="Arial" pitchFamily="34" charset="0"/>
              </a:rPr>
              <a:t> del </a:t>
            </a:r>
            <a:r>
              <a:rPr lang="es-ES" sz="1800" dirty="0" err="1" smtClean="0">
                <a:cs typeface="Arial" pitchFamily="34" charset="0"/>
              </a:rPr>
              <a:t>temps</a:t>
            </a:r>
            <a:r>
              <a:rPr lang="es-ES" sz="1800" dirty="0" smtClean="0">
                <a:cs typeface="Arial" pitchFamily="34" charset="0"/>
              </a:rPr>
              <a:t> i activar-se de </a:t>
            </a:r>
            <a:r>
              <a:rPr lang="es-ES" sz="1800" dirty="0" err="1" smtClean="0">
                <a:cs typeface="Arial" pitchFamily="34" charset="0"/>
              </a:rPr>
              <a:t>sobte</a:t>
            </a:r>
            <a:r>
              <a:rPr lang="es-ES" sz="1800" dirty="0" smtClean="0">
                <a:cs typeface="Arial" pitchFamily="34" charset="0"/>
              </a:rPr>
              <a:t>, </a:t>
            </a:r>
            <a:r>
              <a:rPr lang="es-ES" sz="1800" dirty="0" err="1" smtClean="0">
                <a:cs typeface="Arial" pitchFamily="34" charset="0"/>
              </a:rPr>
              <a:t>com</a:t>
            </a:r>
            <a:r>
              <a:rPr lang="es-ES" sz="1800" dirty="0" smtClean="0">
                <a:cs typeface="Arial" pitchFamily="34" charset="0"/>
              </a:rPr>
              <a:t> es </a:t>
            </a:r>
            <a:r>
              <a:rPr lang="es-ES" sz="1800" dirty="0" err="1" smtClean="0">
                <a:cs typeface="Arial" pitchFamily="34" charset="0"/>
              </a:rPr>
              <a:t>veu</a:t>
            </a:r>
            <a:r>
              <a:rPr lang="es-ES" sz="1800" dirty="0" smtClean="0">
                <a:cs typeface="Arial" pitchFamily="34" charset="0"/>
              </a:rPr>
              <a:t> en </a:t>
            </a:r>
            <a:r>
              <a:rPr lang="es-ES" sz="1800" dirty="0" err="1" smtClean="0">
                <a:cs typeface="Arial" pitchFamily="34" charset="0"/>
              </a:rPr>
              <a:t>aquests</a:t>
            </a:r>
            <a:r>
              <a:rPr lang="es-ES" sz="1800" dirty="0" smtClean="0">
                <a:cs typeface="Arial" pitchFamily="34" charset="0"/>
              </a:rPr>
              <a:t> versos: «Han </a:t>
            </a:r>
            <a:r>
              <a:rPr lang="es-ES" sz="1800" dirty="0" err="1">
                <a:cs typeface="Arial" pitchFamily="34" charset="0"/>
              </a:rPr>
              <a:t>passat</a:t>
            </a:r>
            <a:r>
              <a:rPr lang="es-ES" sz="1800" dirty="0">
                <a:cs typeface="Arial" pitchFamily="34" charset="0"/>
              </a:rPr>
              <a:t> </a:t>
            </a:r>
            <a:r>
              <a:rPr lang="es-ES" sz="1800" dirty="0" err="1">
                <a:cs typeface="Arial" pitchFamily="34" charset="0"/>
              </a:rPr>
              <a:t>anys</a:t>
            </a:r>
            <a:r>
              <a:rPr lang="es-ES" sz="1800" dirty="0">
                <a:cs typeface="Arial" pitchFamily="34" charset="0"/>
              </a:rPr>
              <a:t>, </a:t>
            </a:r>
            <a:r>
              <a:rPr lang="es-ES" sz="1800" dirty="0" err="1">
                <a:cs typeface="Arial" pitchFamily="34" charset="0"/>
              </a:rPr>
              <a:t>molt</a:t>
            </a:r>
            <a:r>
              <a:rPr lang="es-ES" sz="1800" dirty="0">
                <a:cs typeface="Arial" pitchFamily="34" charset="0"/>
              </a:rPr>
              <a:t> </a:t>
            </a:r>
            <a:r>
              <a:rPr lang="es-ES" sz="1800" dirty="0" err="1">
                <a:cs typeface="Arial" pitchFamily="34" charset="0"/>
              </a:rPr>
              <a:t>anys</a:t>
            </a:r>
            <a:r>
              <a:rPr lang="es-ES" sz="1800" dirty="0">
                <a:cs typeface="Arial" pitchFamily="34" charset="0"/>
              </a:rPr>
              <a:t>; han </a:t>
            </a:r>
            <a:r>
              <a:rPr lang="es-ES" sz="1800" dirty="0" err="1">
                <a:cs typeface="Arial" pitchFamily="34" charset="0"/>
              </a:rPr>
              <a:t>passat</a:t>
            </a:r>
            <a:r>
              <a:rPr lang="es-ES" sz="1800" dirty="0">
                <a:cs typeface="Arial" pitchFamily="34" charset="0"/>
              </a:rPr>
              <a:t> </a:t>
            </a:r>
            <a:r>
              <a:rPr lang="es-ES" sz="1800" dirty="0" err="1">
                <a:cs typeface="Arial" pitchFamily="34" charset="0"/>
              </a:rPr>
              <a:t>moltes</a:t>
            </a:r>
            <a:r>
              <a:rPr lang="es-ES" sz="1800" dirty="0">
                <a:cs typeface="Arial" pitchFamily="34" charset="0"/>
              </a:rPr>
              <a:t> </a:t>
            </a:r>
            <a:r>
              <a:rPr lang="es-ES" sz="1800" dirty="0" smtClean="0">
                <a:cs typeface="Arial" pitchFamily="34" charset="0"/>
              </a:rPr>
              <a:t>coses./De </a:t>
            </a:r>
            <a:r>
              <a:rPr lang="es-ES" sz="1800" dirty="0" err="1">
                <a:cs typeface="Arial" pitchFamily="34" charset="0"/>
              </a:rPr>
              <a:t>sobte</a:t>
            </a:r>
            <a:r>
              <a:rPr lang="es-ES" sz="1800" dirty="0">
                <a:cs typeface="Arial" pitchFamily="34" charset="0"/>
              </a:rPr>
              <a:t> encara </a:t>
            </a:r>
            <a:r>
              <a:rPr lang="es-ES" sz="1800" dirty="0" err="1">
                <a:cs typeface="Arial" pitchFamily="34" charset="0"/>
              </a:rPr>
              <a:t>em</a:t>
            </a:r>
            <a:r>
              <a:rPr lang="es-ES" sz="1800" dirty="0">
                <a:cs typeface="Arial" pitchFamily="34" charset="0"/>
              </a:rPr>
              <a:t> </a:t>
            </a:r>
            <a:r>
              <a:rPr lang="es-ES" sz="1800" dirty="0" err="1">
                <a:cs typeface="Arial" pitchFamily="34" charset="0"/>
              </a:rPr>
              <a:t>pren</a:t>
            </a:r>
            <a:r>
              <a:rPr lang="es-ES" sz="1800" dirty="0">
                <a:cs typeface="Arial" pitchFamily="34" charset="0"/>
              </a:rPr>
              <a:t> </a:t>
            </a:r>
            <a:r>
              <a:rPr lang="es-ES" sz="1800" dirty="0" err="1">
                <a:cs typeface="Arial" pitchFamily="34" charset="0"/>
              </a:rPr>
              <a:t>aquell</a:t>
            </a:r>
            <a:r>
              <a:rPr lang="es-ES" sz="1800" dirty="0">
                <a:cs typeface="Arial" pitchFamily="34" charset="0"/>
              </a:rPr>
              <a:t> </a:t>
            </a:r>
            <a:r>
              <a:rPr lang="es-ES" sz="1800" dirty="0" err="1">
                <a:cs typeface="Arial" pitchFamily="34" charset="0"/>
              </a:rPr>
              <a:t>vent</a:t>
            </a:r>
            <a:r>
              <a:rPr lang="es-ES" sz="1800" dirty="0">
                <a:cs typeface="Arial" pitchFamily="34" charset="0"/>
              </a:rPr>
              <a:t> o </a:t>
            </a:r>
            <a:r>
              <a:rPr lang="es-ES" sz="1800" dirty="0" err="1" smtClean="0">
                <a:cs typeface="Arial" pitchFamily="34" charset="0"/>
              </a:rPr>
              <a:t>l’amor</a:t>
            </a:r>
            <a:r>
              <a:rPr lang="es-ES" sz="1800" dirty="0" smtClean="0">
                <a:cs typeface="Arial" pitchFamily="34" charset="0"/>
              </a:rPr>
              <a:t> i </a:t>
            </a:r>
            <a:r>
              <a:rPr lang="es-ES" sz="1800" dirty="0" err="1">
                <a:cs typeface="Arial" pitchFamily="34" charset="0"/>
              </a:rPr>
              <a:t>rodolem</a:t>
            </a:r>
            <a:r>
              <a:rPr lang="es-ES" sz="1800" dirty="0">
                <a:cs typeface="Arial" pitchFamily="34" charset="0"/>
              </a:rPr>
              <a:t> per </a:t>
            </a:r>
            <a:r>
              <a:rPr lang="es-ES" sz="1800" dirty="0" err="1">
                <a:cs typeface="Arial" pitchFamily="34" charset="0"/>
              </a:rPr>
              <a:t>terra</a:t>
            </a:r>
            <a:r>
              <a:rPr lang="es-ES" sz="1800" dirty="0">
                <a:cs typeface="Arial" pitchFamily="34" charset="0"/>
              </a:rPr>
              <a:t> entre </a:t>
            </a:r>
            <a:r>
              <a:rPr lang="es-ES" sz="1800" dirty="0" err="1">
                <a:cs typeface="Arial" pitchFamily="34" charset="0"/>
              </a:rPr>
              <a:t>abraços</a:t>
            </a:r>
            <a:r>
              <a:rPr lang="es-ES" sz="1800" dirty="0">
                <a:cs typeface="Arial" pitchFamily="34" charset="0"/>
              </a:rPr>
              <a:t> i </a:t>
            </a:r>
            <a:r>
              <a:rPr lang="es-ES" sz="1800" dirty="0" smtClean="0">
                <a:cs typeface="Arial" pitchFamily="34" charset="0"/>
              </a:rPr>
              <a:t>besos». </a:t>
            </a:r>
            <a:r>
              <a:rPr lang="es-ES" sz="1800" dirty="0" err="1" smtClean="0">
                <a:cs typeface="Arial" pitchFamily="34" charset="0"/>
              </a:rPr>
              <a:t>Amb</a:t>
            </a:r>
            <a:r>
              <a:rPr lang="es-ES" sz="1800" dirty="0" smtClean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aquestes</a:t>
            </a:r>
            <a:r>
              <a:rPr lang="es-ES" sz="1800" dirty="0" smtClean="0">
                <a:cs typeface="Arial" pitchFamily="34" charset="0"/>
              </a:rPr>
              <a:t> figures </a:t>
            </a:r>
            <a:r>
              <a:rPr lang="es-ES" sz="1800" dirty="0" err="1" smtClean="0">
                <a:cs typeface="Arial" pitchFamily="34" charset="0"/>
              </a:rPr>
              <a:t>l’autor</a:t>
            </a:r>
            <a:r>
              <a:rPr lang="es-ES" sz="1800" dirty="0" smtClean="0">
                <a:cs typeface="Arial" pitchFamily="34" charset="0"/>
              </a:rPr>
              <a:t>, </a:t>
            </a:r>
            <a:r>
              <a:rPr lang="es-ES" sz="1800" dirty="0" err="1" smtClean="0">
                <a:cs typeface="Arial" pitchFamily="34" charset="0"/>
              </a:rPr>
              <a:t>constants</a:t>
            </a:r>
            <a:r>
              <a:rPr lang="es-ES" sz="1800" dirty="0" smtClean="0">
                <a:cs typeface="Arial" pitchFamily="34" charset="0"/>
              </a:rPr>
              <a:t> en </a:t>
            </a:r>
            <a:r>
              <a:rPr lang="es-ES" sz="1800" dirty="0" err="1" smtClean="0">
                <a:cs typeface="Arial" pitchFamily="34" charset="0"/>
              </a:rPr>
              <a:t>l’autor</a:t>
            </a:r>
            <a:r>
              <a:rPr lang="es-ES" sz="1800" dirty="0" smtClean="0">
                <a:cs typeface="Arial" pitchFamily="34" charset="0"/>
              </a:rPr>
              <a:t>, es presenta un amor </a:t>
            </a:r>
            <a:r>
              <a:rPr lang="es-ES" sz="1800" dirty="0" err="1" smtClean="0">
                <a:cs typeface="Arial" pitchFamily="34" charset="0"/>
              </a:rPr>
              <a:t>passional</a:t>
            </a:r>
            <a:r>
              <a:rPr lang="es-ES" sz="1800" dirty="0" smtClean="0">
                <a:cs typeface="Arial" pitchFamily="34" charset="0"/>
              </a:rPr>
              <a:t> i </a:t>
            </a:r>
            <a:r>
              <a:rPr lang="es-ES" sz="1800" dirty="0" err="1" smtClean="0">
                <a:cs typeface="Arial" pitchFamily="34" charset="0"/>
              </a:rPr>
              <a:t>enèrgic</a:t>
            </a:r>
            <a:r>
              <a:rPr lang="es-ES" sz="1800" dirty="0" smtClean="0">
                <a:cs typeface="Arial" pitchFamily="34" charset="0"/>
              </a:rPr>
              <a:t> que </a:t>
            </a:r>
            <a:r>
              <a:rPr lang="es-ES" sz="1800" dirty="0" err="1" smtClean="0">
                <a:cs typeface="Arial" pitchFamily="34" charset="0"/>
              </a:rPr>
              <a:t>s’allunya</a:t>
            </a:r>
            <a:r>
              <a:rPr lang="es-ES" sz="1800" dirty="0" smtClean="0">
                <a:cs typeface="Arial" pitchFamily="34" charset="0"/>
              </a:rPr>
              <a:t> de </a:t>
            </a:r>
            <a:r>
              <a:rPr lang="es-ES" sz="1800" dirty="0" err="1" smtClean="0">
                <a:cs typeface="Arial" pitchFamily="34" charset="0"/>
              </a:rPr>
              <a:t>l’amor</a:t>
            </a:r>
            <a:r>
              <a:rPr lang="es-ES" sz="1800" dirty="0" smtClean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pur</a:t>
            </a:r>
            <a:r>
              <a:rPr lang="es-ES" sz="1800" dirty="0" smtClean="0">
                <a:cs typeface="Arial" pitchFamily="34" charset="0"/>
              </a:rPr>
              <a:t> i </a:t>
            </a:r>
            <a:r>
              <a:rPr lang="es-ES" sz="1800" dirty="0" err="1" smtClean="0">
                <a:cs typeface="Arial" pitchFamily="34" charset="0"/>
              </a:rPr>
              <a:t>cast</a:t>
            </a:r>
            <a:r>
              <a:rPr lang="es-ES" sz="1800" dirty="0" smtClean="0">
                <a:cs typeface="Arial" pitchFamily="34" charset="0"/>
              </a:rPr>
              <a:t> per a construir un estil </a:t>
            </a:r>
            <a:r>
              <a:rPr lang="es-ES" sz="1800" dirty="0" err="1" smtClean="0">
                <a:cs typeface="Arial" pitchFamily="34" charset="0"/>
              </a:rPr>
              <a:t>viu</a:t>
            </a:r>
            <a:r>
              <a:rPr lang="es-ES" sz="1800" dirty="0" smtClean="0">
                <a:cs typeface="Arial" pitchFamily="34" charset="0"/>
              </a:rPr>
              <a:t> que </a:t>
            </a:r>
            <a:r>
              <a:rPr lang="es-ES" sz="1800" dirty="0" err="1" smtClean="0">
                <a:cs typeface="Arial" pitchFamily="34" charset="0"/>
              </a:rPr>
              <a:t>interpel·la</a:t>
            </a:r>
            <a:r>
              <a:rPr lang="es-ES" sz="1800" dirty="0" smtClean="0">
                <a:cs typeface="Arial" pitchFamily="34" charset="0"/>
              </a:rPr>
              <a:t> el </a:t>
            </a:r>
            <a:r>
              <a:rPr lang="es-ES" sz="1800" dirty="0" err="1" smtClean="0">
                <a:cs typeface="Arial" pitchFamily="34" charset="0"/>
              </a:rPr>
              <a:t>públic</a:t>
            </a:r>
            <a:r>
              <a:rPr lang="es-ES" sz="1800" dirty="0" smtClean="0">
                <a:cs typeface="Arial" pitchFamily="34" charset="0"/>
              </a:rPr>
              <a:t> lector.</a:t>
            </a:r>
            <a:endParaRPr lang="es-ES" sz="1800" dirty="0"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62882" y="314134"/>
            <a:ext cx="10522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1"/>
                </a:solidFill>
              </a:rPr>
              <a:t>3.a) Identifica </a:t>
            </a:r>
            <a:r>
              <a:rPr lang="es-ES" sz="2400" b="1" dirty="0" err="1">
                <a:solidFill>
                  <a:schemeClr val="accent1"/>
                </a:solidFill>
              </a:rPr>
              <a:t>dues</a:t>
            </a:r>
            <a:r>
              <a:rPr lang="es-ES" sz="2400" b="1" dirty="0">
                <a:solidFill>
                  <a:schemeClr val="accent1"/>
                </a:solidFill>
              </a:rPr>
              <a:t> figures </a:t>
            </a:r>
            <a:r>
              <a:rPr lang="es-ES" sz="2400" b="1" dirty="0" err="1">
                <a:solidFill>
                  <a:schemeClr val="accent1"/>
                </a:solidFill>
              </a:rPr>
              <a:t>retòriques</a:t>
            </a:r>
            <a:r>
              <a:rPr lang="es-ES" sz="2400" b="1" dirty="0">
                <a:solidFill>
                  <a:schemeClr val="accent1"/>
                </a:solidFill>
              </a:rPr>
              <a:t> en </a:t>
            </a:r>
            <a:r>
              <a:rPr lang="es-ES" sz="2400" b="1" dirty="0" err="1">
                <a:solidFill>
                  <a:schemeClr val="accent1"/>
                </a:solidFill>
              </a:rPr>
              <a:t>aquest</a:t>
            </a:r>
            <a:r>
              <a:rPr lang="es-ES" sz="2400" b="1" dirty="0">
                <a:solidFill>
                  <a:schemeClr val="accent1"/>
                </a:solidFill>
              </a:rPr>
              <a:t> </a:t>
            </a:r>
            <a:r>
              <a:rPr lang="es-ES" sz="2400" b="1" dirty="0" err="1">
                <a:solidFill>
                  <a:schemeClr val="accent1"/>
                </a:solidFill>
              </a:rPr>
              <a:t>fragment</a:t>
            </a:r>
            <a:r>
              <a:rPr lang="es-ES" sz="2400" b="1" dirty="0">
                <a:solidFill>
                  <a:schemeClr val="accent1"/>
                </a:solidFill>
              </a:rPr>
              <a:t> i explica </a:t>
            </a:r>
            <a:r>
              <a:rPr lang="es-ES" sz="2400" b="1" dirty="0" err="1">
                <a:solidFill>
                  <a:schemeClr val="accent1"/>
                </a:solidFill>
              </a:rPr>
              <a:t>què</a:t>
            </a:r>
            <a:r>
              <a:rPr lang="es-ES" sz="2400" b="1" dirty="0">
                <a:solidFill>
                  <a:schemeClr val="accent1"/>
                </a:solidFill>
              </a:rPr>
              <a:t> aporten al </a:t>
            </a:r>
            <a:r>
              <a:rPr lang="es-ES" sz="2400" b="1" dirty="0" err="1">
                <a:solidFill>
                  <a:schemeClr val="accent1"/>
                </a:solidFill>
              </a:rPr>
              <a:t>text</a:t>
            </a:r>
            <a:r>
              <a:rPr lang="es-ES" sz="2400" b="1" dirty="0">
                <a:solidFill>
                  <a:schemeClr val="accent1"/>
                </a:solidFill>
              </a:rPr>
              <a:t>. </a:t>
            </a:r>
            <a:r>
              <a:rPr lang="es-ES" sz="2400" b="1" dirty="0" err="1">
                <a:solidFill>
                  <a:schemeClr val="accent1"/>
                </a:solidFill>
              </a:rPr>
              <a:t>Quines</a:t>
            </a:r>
            <a:r>
              <a:rPr lang="es-ES" sz="2400" b="1" dirty="0">
                <a:solidFill>
                  <a:schemeClr val="accent1"/>
                </a:solidFill>
              </a:rPr>
              <a:t> </a:t>
            </a:r>
            <a:r>
              <a:rPr lang="es-ES" sz="2400" b="1" dirty="0" err="1">
                <a:solidFill>
                  <a:schemeClr val="accent1"/>
                </a:solidFill>
              </a:rPr>
              <a:t>altres</a:t>
            </a:r>
            <a:r>
              <a:rPr lang="es-ES" sz="2400" b="1" dirty="0">
                <a:solidFill>
                  <a:schemeClr val="accent1"/>
                </a:solidFill>
              </a:rPr>
              <a:t> figures </a:t>
            </a:r>
            <a:r>
              <a:rPr lang="es-ES" sz="2400" b="1" dirty="0" err="1">
                <a:solidFill>
                  <a:schemeClr val="accent1"/>
                </a:solidFill>
              </a:rPr>
              <a:t>retòriques</a:t>
            </a:r>
            <a:r>
              <a:rPr lang="es-ES" sz="2400" b="1" dirty="0">
                <a:solidFill>
                  <a:schemeClr val="accent1"/>
                </a:solidFill>
              </a:rPr>
              <a:t> </a:t>
            </a:r>
            <a:r>
              <a:rPr lang="es-ES" sz="2400" b="1" dirty="0" err="1">
                <a:solidFill>
                  <a:schemeClr val="accent1"/>
                </a:solidFill>
              </a:rPr>
              <a:t>són</a:t>
            </a:r>
            <a:r>
              <a:rPr lang="es-ES" sz="2400" b="1" dirty="0">
                <a:solidFill>
                  <a:schemeClr val="accent1"/>
                </a:solidFill>
              </a:rPr>
              <a:t> </a:t>
            </a:r>
            <a:r>
              <a:rPr lang="es-ES" sz="2400" b="1" dirty="0" err="1">
                <a:solidFill>
                  <a:schemeClr val="accent1"/>
                </a:solidFill>
              </a:rPr>
              <a:t>habituals</a:t>
            </a:r>
            <a:r>
              <a:rPr lang="es-ES" sz="2400" b="1" dirty="0">
                <a:solidFill>
                  <a:schemeClr val="accent1"/>
                </a:solidFill>
              </a:rPr>
              <a:t> en </a:t>
            </a:r>
            <a:r>
              <a:rPr lang="es-ES" sz="2400" b="1" dirty="0" err="1">
                <a:solidFill>
                  <a:schemeClr val="accent1"/>
                </a:solidFill>
              </a:rPr>
              <a:t>Llibre</a:t>
            </a:r>
            <a:r>
              <a:rPr lang="es-ES" sz="2400" b="1" dirty="0">
                <a:solidFill>
                  <a:schemeClr val="accent1"/>
                </a:solidFill>
              </a:rPr>
              <a:t> de </a:t>
            </a:r>
            <a:r>
              <a:rPr lang="es-ES" sz="2400" b="1" dirty="0" err="1">
                <a:solidFill>
                  <a:schemeClr val="accent1"/>
                </a:solidFill>
              </a:rPr>
              <a:t>meravelles</a:t>
            </a:r>
            <a:r>
              <a:rPr lang="es-ES" sz="2400" b="1" dirty="0">
                <a:solidFill>
                  <a:schemeClr val="accent1"/>
                </a:solidFill>
              </a:rPr>
              <a:t>? Relaciona- les </a:t>
            </a:r>
            <a:r>
              <a:rPr lang="es-ES" sz="2400" b="1" dirty="0" err="1">
                <a:solidFill>
                  <a:schemeClr val="accent1"/>
                </a:solidFill>
              </a:rPr>
              <a:t>amb</a:t>
            </a:r>
            <a:r>
              <a:rPr lang="es-ES" sz="2400" b="1" dirty="0">
                <a:solidFill>
                  <a:schemeClr val="accent1"/>
                </a:solidFill>
              </a:rPr>
              <a:t> </a:t>
            </a:r>
            <a:r>
              <a:rPr lang="es-ES" sz="2400" b="1" dirty="0" err="1">
                <a:solidFill>
                  <a:schemeClr val="accent1"/>
                </a:solidFill>
              </a:rPr>
              <a:t>l’estil</a:t>
            </a:r>
            <a:r>
              <a:rPr lang="es-ES" sz="2400" b="1" dirty="0">
                <a:solidFill>
                  <a:schemeClr val="accent1"/>
                </a:solidFill>
              </a:rPr>
              <a:t> de </a:t>
            </a:r>
            <a:r>
              <a:rPr lang="es-ES" sz="2400" b="1" dirty="0" err="1">
                <a:solidFill>
                  <a:schemeClr val="accent1"/>
                </a:solidFill>
              </a:rPr>
              <a:t>Vicent</a:t>
            </a:r>
            <a:r>
              <a:rPr lang="es-ES" sz="2400" b="1" dirty="0">
                <a:solidFill>
                  <a:schemeClr val="accent1"/>
                </a:solidFill>
              </a:rPr>
              <a:t> Andrés </a:t>
            </a:r>
            <a:r>
              <a:rPr lang="es-ES" sz="2400" b="1" dirty="0" err="1">
                <a:solidFill>
                  <a:schemeClr val="accent1"/>
                </a:solidFill>
              </a:rPr>
              <a:t>Estellés</a:t>
            </a:r>
            <a:r>
              <a:rPr lang="es-ES" sz="2400" b="1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7153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200" i="1" dirty="0" err="1"/>
              <a:t>Llibre</a:t>
            </a:r>
            <a:r>
              <a:rPr lang="es-ES" sz="2200" i="1" dirty="0"/>
              <a:t> de </a:t>
            </a:r>
            <a:r>
              <a:rPr lang="es-ES" sz="2200" i="1" dirty="0" err="1"/>
              <a:t>meravelles</a:t>
            </a:r>
            <a:r>
              <a:rPr lang="es-ES" sz="2200" i="1" dirty="0"/>
              <a:t> </a:t>
            </a:r>
            <a:r>
              <a:rPr lang="es-ES" sz="2200" dirty="0" err="1"/>
              <a:t>és</a:t>
            </a:r>
            <a:r>
              <a:rPr lang="es-ES" sz="2200" dirty="0"/>
              <a:t> un </a:t>
            </a:r>
            <a:r>
              <a:rPr lang="es-ES" sz="2200" dirty="0" err="1"/>
              <a:t>text</a:t>
            </a:r>
            <a:r>
              <a:rPr lang="es-ES" sz="2200" dirty="0"/>
              <a:t> </a:t>
            </a:r>
            <a:r>
              <a:rPr lang="es-ES" sz="2200" dirty="0" err="1"/>
              <a:t>escrit</a:t>
            </a:r>
            <a:r>
              <a:rPr lang="es-ES" sz="2200" dirty="0"/>
              <a:t> </a:t>
            </a:r>
            <a:r>
              <a:rPr lang="es-ES" sz="2200" dirty="0" err="1"/>
              <a:t>durant</a:t>
            </a:r>
            <a:r>
              <a:rPr lang="es-ES" sz="2200" dirty="0"/>
              <a:t> la postguerra (1956-1958) a </a:t>
            </a:r>
            <a:r>
              <a:rPr lang="es-ES" sz="2200" dirty="0" err="1"/>
              <a:t>València</a:t>
            </a:r>
            <a:r>
              <a:rPr lang="es-ES" sz="2200" dirty="0"/>
              <a:t>, </a:t>
            </a:r>
            <a:r>
              <a:rPr lang="es-ES" sz="2200" dirty="0" smtClean="0"/>
              <a:t>encara que </a:t>
            </a:r>
            <a:r>
              <a:rPr lang="es-ES" sz="2200" dirty="0"/>
              <a:t>va ser </a:t>
            </a:r>
            <a:r>
              <a:rPr lang="es-ES" sz="2200" dirty="0" err="1"/>
              <a:t>publicat</a:t>
            </a:r>
            <a:r>
              <a:rPr lang="es-ES" sz="2200" dirty="0"/>
              <a:t> el </a:t>
            </a:r>
            <a:r>
              <a:rPr lang="es-ES" sz="2200" dirty="0" smtClean="0"/>
              <a:t>1971 a causa </a:t>
            </a:r>
            <a:r>
              <a:rPr lang="es-ES" sz="2200" dirty="0" err="1" smtClean="0"/>
              <a:t>dels</a:t>
            </a:r>
            <a:r>
              <a:rPr lang="es-ES" sz="2200" dirty="0" smtClean="0"/>
              <a:t> </a:t>
            </a:r>
            <a:r>
              <a:rPr lang="es-ES" sz="2200" dirty="0" err="1" smtClean="0"/>
              <a:t>entrebancs</a:t>
            </a:r>
            <a:r>
              <a:rPr lang="es-ES" sz="2200" dirty="0" smtClean="0"/>
              <a:t> </a:t>
            </a:r>
            <a:r>
              <a:rPr lang="es-ES" sz="2200" dirty="0" err="1" smtClean="0"/>
              <a:t>editorials</a:t>
            </a:r>
            <a:r>
              <a:rPr lang="es-ES" sz="2200" dirty="0" smtClean="0"/>
              <a:t> i de censura que va </a:t>
            </a:r>
            <a:r>
              <a:rPr lang="es-ES" sz="2200" dirty="0" err="1" smtClean="0"/>
              <a:t>patir</a:t>
            </a:r>
            <a:r>
              <a:rPr lang="es-ES" sz="2200" dirty="0" smtClean="0"/>
              <a:t> la literatura catalana </a:t>
            </a:r>
            <a:r>
              <a:rPr lang="es-ES" sz="2200" dirty="0" err="1" smtClean="0"/>
              <a:t>durant</a:t>
            </a:r>
            <a:r>
              <a:rPr lang="es-ES" sz="2200" dirty="0" smtClean="0"/>
              <a:t> la dictadura. El </a:t>
            </a:r>
            <a:r>
              <a:rPr lang="es-ES" sz="2200" dirty="0" err="1"/>
              <a:t>contingut</a:t>
            </a:r>
            <a:r>
              <a:rPr lang="es-ES" sz="2200" dirty="0"/>
              <a:t> del </a:t>
            </a:r>
            <a:r>
              <a:rPr lang="es-ES" sz="2200" dirty="0" err="1"/>
              <a:t>poemari</a:t>
            </a:r>
            <a:r>
              <a:rPr lang="es-ES" sz="2200" dirty="0"/>
              <a:t> </a:t>
            </a:r>
            <a:r>
              <a:rPr lang="es-ES" sz="2200" dirty="0" err="1"/>
              <a:t>està</a:t>
            </a:r>
            <a:r>
              <a:rPr lang="es-ES" sz="2200" dirty="0"/>
              <a:t> </a:t>
            </a:r>
            <a:r>
              <a:rPr lang="es-ES" sz="2200" dirty="0" err="1"/>
              <a:t>molt</a:t>
            </a:r>
            <a:r>
              <a:rPr lang="es-ES" sz="2200" dirty="0"/>
              <a:t> </a:t>
            </a:r>
            <a:r>
              <a:rPr lang="es-ES" sz="2200" dirty="0" err="1"/>
              <a:t>relacionat</a:t>
            </a:r>
            <a:r>
              <a:rPr lang="es-ES" sz="2200" dirty="0"/>
              <a:t> </a:t>
            </a:r>
            <a:r>
              <a:rPr lang="es-ES" sz="2200" dirty="0" err="1"/>
              <a:t>amb</a:t>
            </a:r>
            <a:r>
              <a:rPr lang="es-ES" sz="2200" dirty="0"/>
              <a:t> la </a:t>
            </a:r>
            <a:r>
              <a:rPr lang="es-ES" sz="2200" dirty="0" err="1"/>
              <a:t>realitat</a:t>
            </a:r>
            <a:r>
              <a:rPr lang="es-ES" sz="2200" dirty="0"/>
              <a:t> </a:t>
            </a:r>
            <a:r>
              <a:rPr lang="es-ES" sz="2200" dirty="0" smtClean="0"/>
              <a:t>del </a:t>
            </a:r>
            <a:r>
              <a:rPr lang="es-ES" sz="2200" dirty="0" err="1" smtClean="0"/>
              <a:t>moment</a:t>
            </a:r>
            <a:r>
              <a:rPr lang="es-ES" sz="2200" dirty="0" smtClean="0"/>
              <a:t> </a:t>
            </a:r>
            <a:r>
              <a:rPr lang="es-ES" sz="2200" dirty="0"/>
              <a:t>de </a:t>
            </a:r>
            <a:r>
              <a:rPr lang="es-ES" sz="2200" dirty="0" err="1"/>
              <a:t>l’escriptura</a:t>
            </a:r>
            <a:r>
              <a:rPr lang="es-ES" sz="2200" dirty="0"/>
              <a:t>, </a:t>
            </a:r>
            <a:r>
              <a:rPr lang="es-ES" sz="2200" dirty="0" err="1"/>
              <a:t>ja</a:t>
            </a:r>
            <a:r>
              <a:rPr lang="es-ES" sz="2200" dirty="0"/>
              <a:t> que </a:t>
            </a:r>
            <a:r>
              <a:rPr lang="es-ES" sz="2200" dirty="0" err="1"/>
              <a:t>és</a:t>
            </a:r>
            <a:r>
              <a:rPr lang="es-ES" sz="2200" dirty="0"/>
              <a:t> </a:t>
            </a:r>
            <a:r>
              <a:rPr lang="es-ES" sz="2200" dirty="0" smtClean="0"/>
              <a:t>un </a:t>
            </a:r>
            <a:r>
              <a:rPr lang="es-ES" sz="2200" dirty="0" err="1" smtClean="0"/>
              <a:t>testimoni</a:t>
            </a:r>
            <a:r>
              <a:rPr lang="es-ES" sz="2200" dirty="0" smtClean="0"/>
              <a:t> </a:t>
            </a:r>
            <a:r>
              <a:rPr lang="es-ES" sz="2200" dirty="0" err="1" smtClean="0"/>
              <a:t>literari</a:t>
            </a:r>
            <a:r>
              <a:rPr lang="es-ES" sz="2200" dirty="0" smtClean="0"/>
              <a:t> </a:t>
            </a:r>
            <a:r>
              <a:rPr lang="es-ES" sz="2200" dirty="0" err="1" smtClean="0"/>
              <a:t>dels</a:t>
            </a:r>
            <a:r>
              <a:rPr lang="es-ES" sz="2200" dirty="0" smtClean="0"/>
              <a:t> </a:t>
            </a:r>
            <a:r>
              <a:rPr lang="es-ES" sz="2200" dirty="0" err="1"/>
              <a:t>anys</a:t>
            </a:r>
            <a:r>
              <a:rPr lang="es-ES" sz="2200" dirty="0"/>
              <a:t> </a:t>
            </a:r>
            <a:r>
              <a:rPr lang="es-ES" sz="2200" dirty="0" err="1" smtClean="0"/>
              <a:t>posteriors</a:t>
            </a:r>
            <a:r>
              <a:rPr lang="es-ES" sz="2200" dirty="0" smtClean="0"/>
              <a:t> a </a:t>
            </a:r>
            <a:r>
              <a:rPr lang="es-ES" sz="2200" dirty="0"/>
              <a:t>la guerra </a:t>
            </a:r>
            <a:r>
              <a:rPr lang="es-ES" sz="2200" dirty="0" smtClean="0"/>
              <a:t>civil</a:t>
            </a:r>
            <a:r>
              <a:rPr lang="es-ES" sz="2200" dirty="0"/>
              <a:t> </a:t>
            </a:r>
            <a:r>
              <a:rPr lang="es-ES" sz="2200" dirty="0" smtClean="0"/>
              <a:t>a la </a:t>
            </a:r>
            <a:r>
              <a:rPr lang="es-ES" sz="2200" dirty="0" err="1" smtClean="0"/>
              <a:t>ciutat</a:t>
            </a:r>
            <a:r>
              <a:rPr lang="es-ES" sz="2200" dirty="0" smtClean="0"/>
              <a:t> de </a:t>
            </a:r>
            <a:r>
              <a:rPr lang="es-ES" sz="2200" dirty="0" err="1" smtClean="0"/>
              <a:t>València</a:t>
            </a:r>
            <a:r>
              <a:rPr lang="es-ES" sz="2200" dirty="0" smtClean="0"/>
              <a:t>. </a:t>
            </a:r>
            <a:r>
              <a:rPr lang="es-ES" sz="2200" dirty="0" err="1" smtClean="0"/>
              <a:t>És</a:t>
            </a:r>
            <a:r>
              <a:rPr lang="es-ES" sz="2200" dirty="0" smtClean="0"/>
              <a:t> un </a:t>
            </a:r>
            <a:r>
              <a:rPr lang="es-ES" sz="2200" dirty="0" err="1" smtClean="0"/>
              <a:t>text</a:t>
            </a:r>
            <a:r>
              <a:rPr lang="es-ES" sz="2200" dirty="0" smtClean="0"/>
              <a:t> </a:t>
            </a:r>
            <a:r>
              <a:rPr lang="es-ES" sz="2200" dirty="0" err="1" smtClean="0"/>
              <a:t>poc</a:t>
            </a:r>
            <a:r>
              <a:rPr lang="es-ES" sz="2200" dirty="0" smtClean="0"/>
              <a:t> convencional en el </a:t>
            </a:r>
            <a:r>
              <a:rPr lang="es-ES" sz="2200" dirty="0" err="1" smtClean="0"/>
              <a:t>context</a:t>
            </a:r>
            <a:r>
              <a:rPr lang="es-ES" sz="2200" dirty="0" smtClean="0"/>
              <a:t> en </a:t>
            </a:r>
            <a:r>
              <a:rPr lang="es-ES" sz="2200" dirty="0" err="1" smtClean="0"/>
              <a:t>què</a:t>
            </a:r>
            <a:r>
              <a:rPr lang="es-ES" sz="2200" dirty="0" smtClean="0"/>
              <a:t> </a:t>
            </a:r>
            <a:r>
              <a:rPr lang="es-ES" sz="2200" dirty="0" err="1" smtClean="0"/>
              <a:t>s’escriu</a:t>
            </a:r>
            <a:r>
              <a:rPr lang="es-ES" sz="2200" dirty="0" smtClean="0"/>
              <a:t> </a:t>
            </a:r>
            <a:r>
              <a:rPr lang="es-ES" sz="2200" dirty="0" err="1" smtClean="0"/>
              <a:t>perquè</a:t>
            </a:r>
            <a:r>
              <a:rPr lang="es-ES" sz="2200" dirty="0" smtClean="0"/>
              <a:t> </a:t>
            </a:r>
            <a:r>
              <a:rPr lang="es-ES" sz="2200" dirty="0" err="1" smtClean="0"/>
              <a:t>utilitza</a:t>
            </a:r>
            <a:r>
              <a:rPr lang="es-ES" sz="2200" dirty="0" smtClean="0"/>
              <a:t> un </a:t>
            </a:r>
            <a:r>
              <a:rPr lang="es-ES" sz="2200" dirty="0" err="1" smtClean="0"/>
              <a:t>to</a:t>
            </a:r>
            <a:r>
              <a:rPr lang="es-ES" sz="2200" dirty="0" smtClean="0"/>
              <a:t> popular per a retratar un </a:t>
            </a:r>
            <a:r>
              <a:rPr lang="es-ES" sz="2200" dirty="0" err="1" smtClean="0"/>
              <a:t>episodi</a:t>
            </a:r>
            <a:r>
              <a:rPr lang="es-ES" sz="2200" dirty="0" smtClean="0"/>
              <a:t> </a:t>
            </a:r>
            <a:r>
              <a:rPr lang="es-ES" sz="2200" dirty="0" err="1" smtClean="0"/>
              <a:t>fosc</a:t>
            </a:r>
            <a:r>
              <a:rPr lang="es-ES" sz="2200" dirty="0" smtClean="0"/>
              <a:t> de la </a:t>
            </a:r>
            <a:r>
              <a:rPr lang="es-ES" sz="2200" dirty="0" err="1" smtClean="0"/>
              <a:t>història</a:t>
            </a:r>
            <a:r>
              <a:rPr lang="es-ES" sz="2200" dirty="0" smtClean="0"/>
              <a:t> </a:t>
            </a:r>
            <a:r>
              <a:rPr lang="es-ES" sz="2200" dirty="0" err="1" smtClean="0"/>
              <a:t>recent</a:t>
            </a:r>
            <a:r>
              <a:rPr lang="es-ES" sz="2200" dirty="0" smtClean="0"/>
              <a:t>, </a:t>
            </a:r>
            <a:r>
              <a:rPr lang="es-ES" sz="2200" dirty="0" err="1" smtClean="0"/>
              <a:t>és</a:t>
            </a:r>
            <a:r>
              <a:rPr lang="es-ES" sz="2200" dirty="0" smtClean="0"/>
              <a:t> a </a:t>
            </a:r>
            <a:r>
              <a:rPr lang="es-ES" sz="2200" dirty="0" err="1" smtClean="0"/>
              <a:t>dir</a:t>
            </a:r>
            <a:r>
              <a:rPr lang="es-ES" sz="2200" dirty="0" smtClean="0"/>
              <a:t>, </a:t>
            </a:r>
            <a:r>
              <a:rPr lang="es-ES" sz="2200" dirty="0" err="1" smtClean="0"/>
              <a:t>converteix</a:t>
            </a:r>
            <a:r>
              <a:rPr lang="es-ES" sz="2200" dirty="0" smtClean="0"/>
              <a:t> la vida </a:t>
            </a:r>
            <a:r>
              <a:rPr lang="es-ES" sz="2200" dirty="0" err="1" smtClean="0"/>
              <a:t>quotidiana</a:t>
            </a:r>
            <a:r>
              <a:rPr lang="es-ES" sz="2200" dirty="0" smtClean="0"/>
              <a:t> i </a:t>
            </a:r>
            <a:r>
              <a:rPr lang="es-ES" sz="2200" dirty="0" err="1" smtClean="0"/>
              <a:t>els</a:t>
            </a:r>
            <a:r>
              <a:rPr lang="es-ES" sz="2200" dirty="0" smtClean="0"/>
              <a:t> </a:t>
            </a:r>
            <a:r>
              <a:rPr lang="es-ES" sz="2200" dirty="0" err="1" smtClean="0"/>
              <a:t>seus</a:t>
            </a:r>
            <a:r>
              <a:rPr lang="es-ES" sz="2200" dirty="0" smtClean="0"/>
              <a:t> </a:t>
            </a:r>
            <a:r>
              <a:rPr lang="es-ES" sz="2200" dirty="0" err="1" smtClean="0"/>
              <a:t>problemes</a:t>
            </a:r>
            <a:r>
              <a:rPr lang="es-ES" sz="2200" dirty="0" smtClean="0"/>
              <a:t> i </a:t>
            </a:r>
            <a:r>
              <a:rPr lang="es-ES" sz="2200" dirty="0" err="1" smtClean="0"/>
              <a:t>virtuts</a:t>
            </a:r>
            <a:r>
              <a:rPr lang="es-ES" sz="2200" dirty="0" smtClean="0"/>
              <a:t> en material </a:t>
            </a:r>
            <a:r>
              <a:rPr lang="es-ES" sz="2200" dirty="0" err="1" smtClean="0"/>
              <a:t>literari</a:t>
            </a:r>
            <a:r>
              <a:rPr lang="es-ES" sz="2200" dirty="0" smtClean="0"/>
              <a:t>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68605" y="431031"/>
            <a:ext cx="9603275" cy="1049235"/>
          </a:xfrm>
        </p:spPr>
        <p:txBody>
          <a:bodyPr/>
          <a:lstStyle/>
          <a:p>
            <a:pPr algn="ctr"/>
            <a:r>
              <a:rPr lang="ca-ES" b="1" cap="none" dirty="0" smtClean="0">
                <a:solidFill>
                  <a:schemeClr val="accent1"/>
                </a:solidFill>
                <a:latin typeface="+mn-lt"/>
              </a:rPr>
              <a:t>3.b) Què té d’especial </a:t>
            </a:r>
            <a:r>
              <a:rPr lang="ca-ES" b="1" i="1" cap="none" dirty="0" smtClean="0">
                <a:solidFill>
                  <a:schemeClr val="accent1"/>
                </a:solidFill>
                <a:latin typeface="+mn-lt"/>
              </a:rPr>
              <a:t>Llibre de meravelles</a:t>
            </a:r>
            <a:r>
              <a:rPr lang="ca-ES" b="1" cap="none" dirty="0" smtClean="0">
                <a:solidFill>
                  <a:schemeClr val="accent1"/>
                </a:solidFill>
                <a:latin typeface="+mn-lt"/>
              </a:rPr>
              <a:t> respecte de la literatura del moment?</a:t>
            </a:r>
            <a:endParaRPr lang="es-ES" b="1" cap="none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0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94242" y="0"/>
            <a:ext cx="4177048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/>
              <a:t>[...]</a:t>
            </a:r>
            <a:endParaRPr lang="es-ES" dirty="0" smtClean="0"/>
          </a:p>
          <a:p>
            <a:r>
              <a:rPr lang="es-ES" sz="2100" dirty="0" smtClean="0"/>
              <a:t>No </a:t>
            </a:r>
            <a:r>
              <a:rPr lang="es-ES" sz="2100" dirty="0" err="1"/>
              <a:t>tot</a:t>
            </a:r>
            <a:r>
              <a:rPr lang="es-ES" sz="2100" dirty="0"/>
              <a:t> </a:t>
            </a:r>
            <a:r>
              <a:rPr lang="es-ES" sz="2100" dirty="0" err="1"/>
              <a:t>serà</a:t>
            </a:r>
            <a:r>
              <a:rPr lang="es-ES" sz="2100" dirty="0"/>
              <a:t>, </a:t>
            </a:r>
            <a:r>
              <a:rPr lang="es-ES" sz="2100" dirty="0" err="1"/>
              <a:t>però</a:t>
            </a:r>
            <a:r>
              <a:rPr lang="es-ES" sz="2100" dirty="0"/>
              <a:t>, </a:t>
            </a:r>
            <a:r>
              <a:rPr lang="es-ES" sz="2100" dirty="0" err="1"/>
              <a:t>silenci</a:t>
            </a:r>
            <a:r>
              <a:rPr lang="es-ES" sz="2100" dirty="0"/>
              <a:t>.</a:t>
            </a:r>
          </a:p>
          <a:p>
            <a:endParaRPr lang="es-ES" sz="2100" dirty="0"/>
          </a:p>
          <a:p>
            <a:r>
              <a:rPr lang="es-ES" sz="2100" dirty="0"/>
              <a:t>Car </a:t>
            </a:r>
            <a:r>
              <a:rPr lang="es-ES" sz="2100" dirty="0" err="1"/>
              <a:t>diràs</a:t>
            </a:r>
            <a:r>
              <a:rPr lang="es-ES" sz="2100" dirty="0"/>
              <a:t> la </a:t>
            </a:r>
            <a:r>
              <a:rPr lang="es-ES" sz="2100" dirty="0" err="1"/>
              <a:t>paraula</a:t>
            </a:r>
            <a:r>
              <a:rPr lang="es-ES" sz="2100" dirty="0"/>
              <a:t> justa,</a:t>
            </a:r>
          </a:p>
          <a:p>
            <a:r>
              <a:rPr lang="es-ES" sz="2100" dirty="0"/>
              <a:t>la </a:t>
            </a:r>
            <a:r>
              <a:rPr lang="es-ES" sz="2100" dirty="0" err="1"/>
              <a:t>diràs</a:t>
            </a:r>
            <a:r>
              <a:rPr lang="es-ES" sz="2100" dirty="0"/>
              <a:t> en el </a:t>
            </a:r>
            <a:r>
              <a:rPr lang="es-ES" sz="2100" dirty="0" err="1"/>
              <a:t>moment</a:t>
            </a:r>
            <a:r>
              <a:rPr lang="es-ES" sz="2100" dirty="0"/>
              <a:t> </a:t>
            </a:r>
            <a:r>
              <a:rPr lang="es-ES" sz="2100" dirty="0" err="1"/>
              <a:t>just</a:t>
            </a:r>
            <a:r>
              <a:rPr lang="es-ES" sz="2100" dirty="0"/>
              <a:t>.</a:t>
            </a:r>
          </a:p>
          <a:p>
            <a:r>
              <a:rPr lang="es-ES" sz="2100" dirty="0"/>
              <a:t>No </a:t>
            </a:r>
            <a:r>
              <a:rPr lang="es-ES" sz="2100" dirty="0" err="1"/>
              <a:t>diràs</a:t>
            </a:r>
            <a:r>
              <a:rPr lang="es-ES" sz="2100" dirty="0"/>
              <a:t> la </a:t>
            </a:r>
            <a:r>
              <a:rPr lang="es-ES" sz="2100" dirty="0" err="1"/>
              <a:t>teua</a:t>
            </a:r>
            <a:r>
              <a:rPr lang="es-ES" sz="2100" dirty="0"/>
              <a:t> </a:t>
            </a:r>
            <a:r>
              <a:rPr lang="es-ES" sz="2100" dirty="0" err="1"/>
              <a:t>paraula</a:t>
            </a:r>
            <a:r>
              <a:rPr lang="es-ES" sz="2100" dirty="0"/>
              <a:t>                        </a:t>
            </a:r>
          </a:p>
          <a:p>
            <a:r>
              <a:rPr lang="es-ES" sz="2100" dirty="0" err="1"/>
              <a:t>amb</a:t>
            </a:r>
            <a:r>
              <a:rPr lang="es-ES" sz="2100" dirty="0"/>
              <a:t> </a:t>
            </a:r>
            <a:r>
              <a:rPr lang="es-ES" sz="2100" dirty="0" err="1"/>
              <a:t>voluntat</a:t>
            </a:r>
            <a:r>
              <a:rPr lang="es-ES" sz="2100" dirty="0"/>
              <a:t> </a:t>
            </a:r>
            <a:r>
              <a:rPr lang="es-ES" sz="2100" dirty="0" err="1" smtClean="0"/>
              <a:t>d’antologia</a:t>
            </a:r>
            <a:r>
              <a:rPr lang="es-ES" sz="2100" dirty="0"/>
              <a:t>,</a:t>
            </a:r>
          </a:p>
          <a:p>
            <a:r>
              <a:rPr lang="es-ES" sz="2100" dirty="0"/>
              <a:t>car la </a:t>
            </a:r>
            <a:r>
              <a:rPr lang="es-ES" sz="2100" dirty="0" err="1"/>
              <a:t>diràs</a:t>
            </a:r>
            <a:r>
              <a:rPr lang="es-ES" sz="2100" dirty="0"/>
              <a:t> </a:t>
            </a:r>
            <a:r>
              <a:rPr lang="es-ES" sz="2100" dirty="0" err="1"/>
              <a:t>honestament</a:t>
            </a:r>
            <a:r>
              <a:rPr lang="es-ES" sz="2100" dirty="0"/>
              <a:t>,</a:t>
            </a:r>
          </a:p>
          <a:p>
            <a:r>
              <a:rPr lang="es-ES" sz="2100" dirty="0" err="1"/>
              <a:t>iradament</a:t>
            </a:r>
            <a:r>
              <a:rPr lang="es-ES" sz="2100" dirty="0"/>
              <a:t>, </a:t>
            </a:r>
            <a:r>
              <a:rPr lang="es-ES" sz="2100" dirty="0" err="1"/>
              <a:t>sense</a:t>
            </a:r>
            <a:r>
              <a:rPr lang="es-ES" sz="2100" dirty="0"/>
              <a:t> pensar</a:t>
            </a:r>
          </a:p>
          <a:p>
            <a:r>
              <a:rPr lang="es-ES" sz="2100" dirty="0"/>
              <a:t>en ninguna </a:t>
            </a:r>
            <a:r>
              <a:rPr lang="es-ES" sz="2100" dirty="0" err="1"/>
              <a:t>posteritat</a:t>
            </a:r>
            <a:r>
              <a:rPr lang="es-ES" sz="2100" dirty="0"/>
              <a:t>,</a:t>
            </a:r>
          </a:p>
          <a:p>
            <a:r>
              <a:rPr lang="es-ES" sz="2100" dirty="0" err="1"/>
              <a:t>com</a:t>
            </a:r>
            <a:r>
              <a:rPr lang="es-ES" sz="2100" dirty="0"/>
              <a:t> no siga la del </a:t>
            </a:r>
            <a:r>
              <a:rPr lang="es-ES" sz="2100" dirty="0" err="1"/>
              <a:t>teu</a:t>
            </a:r>
            <a:r>
              <a:rPr lang="es-ES" sz="2100" dirty="0"/>
              <a:t> </a:t>
            </a:r>
            <a:r>
              <a:rPr lang="es-ES" sz="2100" dirty="0" err="1"/>
              <a:t>poble</a:t>
            </a:r>
            <a:r>
              <a:rPr lang="es-ES" sz="2100" dirty="0"/>
              <a:t>.                 </a:t>
            </a:r>
          </a:p>
          <a:p>
            <a:r>
              <a:rPr lang="es-ES" sz="2100" dirty="0" err="1"/>
              <a:t>Potser</a:t>
            </a:r>
            <a:r>
              <a:rPr lang="es-ES" sz="2100" dirty="0"/>
              <a:t> et maten o </a:t>
            </a:r>
            <a:r>
              <a:rPr lang="es-ES" sz="2100" dirty="0" err="1"/>
              <a:t>potser</a:t>
            </a:r>
            <a:endParaRPr lang="es-ES" sz="2100" dirty="0"/>
          </a:p>
          <a:p>
            <a:r>
              <a:rPr lang="es-ES" sz="2100" dirty="0" err="1"/>
              <a:t>s</a:t>
            </a:r>
            <a:r>
              <a:rPr lang="es-ES" sz="2100" dirty="0" err="1" smtClean="0"/>
              <a:t>e’n</a:t>
            </a:r>
            <a:r>
              <a:rPr lang="es-ES" sz="2100" dirty="0" smtClean="0"/>
              <a:t> </a:t>
            </a:r>
            <a:r>
              <a:rPr lang="es-ES" sz="2100" dirty="0" err="1"/>
              <a:t>riguen</a:t>
            </a:r>
            <a:r>
              <a:rPr lang="es-ES" sz="2100" dirty="0"/>
              <a:t>, </a:t>
            </a:r>
            <a:r>
              <a:rPr lang="es-ES" sz="2100" dirty="0" err="1"/>
              <a:t>potser</a:t>
            </a:r>
            <a:r>
              <a:rPr lang="es-ES" sz="2100" dirty="0"/>
              <a:t> et delaten;</a:t>
            </a:r>
          </a:p>
          <a:p>
            <a:r>
              <a:rPr lang="es-ES" sz="2100" dirty="0" err="1"/>
              <a:t>tot</a:t>
            </a:r>
            <a:r>
              <a:rPr lang="es-ES" sz="2100" dirty="0"/>
              <a:t> </a:t>
            </a:r>
            <a:r>
              <a:rPr lang="es-ES" sz="2100" dirty="0" err="1"/>
              <a:t>això</a:t>
            </a:r>
            <a:r>
              <a:rPr lang="es-ES" sz="2100" dirty="0"/>
              <a:t> </a:t>
            </a:r>
            <a:r>
              <a:rPr lang="es-ES" sz="2100" dirty="0" err="1"/>
              <a:t>són</a:t>
            </a:r>
            <a:r>
              <a:rPr lang="es-ES" sz="2100" dirty="0"/>
              <a:t> </a:t>
            </a:r>
            <a:r>
              <a:rPr lang="es-ES" sz="2100" dirty="0" err="1"/>
              <a:t>banalitats</a:t>
            </a:r>
            <a:r>
              <a:rPr lang="es-ES" sz="2100" dirty="0"/>
              <a:t>.</a:t>
            </a:r>
          </a:p>
          <a:p>
            <a:r>
              <a:rPr lang="es-ES" sz="2100" dirty="0" err="1"/>
              <a:t>Allò</a:t>
            </a:r>
            <a:r>
              <a:rPr lang="es-ES" sz="2100" dirty="0"/>
              <a:t> que val </a:t>
            </a:r>
            <a:r>
              <a:rPr lang="es-ES" sz="2100" dirty="0" err="1"/>
              <a:t>és</a:t>
            </a:r>
            <a:r>
              <a:rPr lang="es-ES" sz="2100" dirty="0"/>
              <a:t> la </a:t>
            </a:r>
            <a:r>
              <a:rPr lang="es-ES" sz="2100" dirty="0" err="1"/>
              <a:t>consciència</a:t>
            </a:r>
            <a:endParaRPr lang="es-ES" sz="2100" dirty="0"/>
          </a:p>
          <a:p>
            <a:r>
              <a:rPr lang="es-ES" sz="2100" dirty="0"/>
              <a:t>de no ser res si no </a:t>
            </a:r>
            <a:r>
              <a:rPr lang="es-ES" sz="2100" dirty="0" err="1" smtClean="0"/>
              <a:t>s’és</a:t>
            </a:r>
            <a:r>
              <a:rPr lang="es-ES" sz="2100" dirty="0" smtClean="0"/>
              <a:t> </a:t>
            </a:r>
            <a:r>
              <a:rPr lang="es-ES" sz="2100" dirty="0" err="1"/>
              <a:t>poble</a:t>
            </a:r>
            <a:r>
              <a:rPr lang="es-ES" sz="2100" dirty="0"/>
              <a:t>.              </a:t>
            </a:r>
          </a:p>
          <a:p>
            <a:r>
              <a:rPr lang="es-ES" sz="2100" dirty="0"/>
              <a:t>I tu, </a:t>
            </a:r>
            <a:r>
              <a:rPr lang="es-ES" sz="2100" dirty="0" err="1"/>
              <a:t>greument</a:t>
            </a:r>
            <a:r>
              <a:rPr lang="es-ES" sz="2100" dirty="0"/>
              <a:t>, has </a:t>
            </a:r>
            <a:r>
              <a:rPr lang="es-ES" sz="2100" dirty="0" err="1"/>
              <a:t>escollit</a:t>
            </a:r>
            <a:r>
              <a:rPr lang="es-ES" sz="2100" dirty="0"/>
              <a:t>.</a:t>
            </a:r>
          </a:p>
          <a:p>
            <a:r>
              <a:rPr lang="es-ES" sz="2100" dirty="0" err="1"/>
              <a:t>Després</a:t>
            </a:r>
            <a:r>
              <a:rPr lang="es-ES" sz="2100" dirty="0"/>
              <a:t> del </a:t>
            </a:r>
            <a:r>
              <a:rPr lang="es-ES" sz="2100" dirty="0" err="1"/>
              <a:t>teu</a:t>
            </a:r>
            <a:r>
              <a:rPr lang="es-ES" sz="2100" dirty="0"/>
              <a:t> </a:t>
            </a:r>
            <a:r>
              <a:rPr lang="es-ES" sz="2100" dirty="0" err="1"/>
              <a:t>silenci</a:t>
            </a:r>
            <a:r>
              <a:rPr lang="es-ES" sz="2100" dirty="0"/>
              <a:t> </a:t>
            </a:r>
            <a:r>
              <a:rPr lang="es-ES" sz="2100" dirty="0" err="1"/>
              <a:t>estricte</a:t>
            </a:r>
            <a:r>
              <a:rPr lang="es-ES" sz="2100" dirty="0"/>
              <a:t>,</a:t>
            </a:r>
          </a:p>
          <a:p>
            <a:r>
              <a:rPr lang="es-ES" sz="2100" dirty="0"/>
              <a:t>camines </a:t>
            </a:r>
            <a:r>
              <a:rPr lang="es-ES" sz="2100" dirty="0" err="1"/>
              <a:t>decididament</a:t>
            </a:r>
            <a:r>
              <a:rPr lang="es-ES" sz="2100" dirty="0"/>
              <a:t>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DFF222A-0050-42E6-8C3E-86E3C365C411}"/>
              </a:ext>
            </a:extLst>
          </p:cNvPr>
          <p:cNvSpPr txBox="1">
            <a:spLocks/>
          </p:cNvSpPr>
          <p:nvPr/>
        </p:nvSpPr>
        <p:spPr>
          <a:xfrm>
            <a:off x="470116" y="1963617"/>
            <a:ext cx="6007958" cy="104923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EXEMPLE APLICAT A UN TEXT</a:t>
            </a:r>
            <a:endParaRPr lang="es-ES" dirty="0"/>
          </a:p>
        </p:txBody>
      </p:sp>
      <p:pic>
        <p:nvPicPr>
          <p:cNvPr id="6" name="Gráfico 9" descr="Estrella">
            <a:extLst>
              <a:ext uri="{FF2B5EF4-FFF2-40B4-BE49-F238E27FC236}">
                <a16:creationId xmlns:a16="http://schemas.microsoft.com/office/drawing/2014/main" xmlns="" id="{F76D2371-447B-414B-9273-61F2CA39A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4458" y="550745"/>
            <a:ext cx="1044000" cy="1044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764405" y="3012852"/>
            <a:ext cx="4945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dirty="0" smtClean="0">
                <a:latin typeface="Broadway" pitchFamily="82" charset="0"/>
              </a:rPr>
              <a:t>«Assumiràs la veu d’un poble»</a:t>
            </a:r>
            <a:endParaRPr lang="es-ES" sz="4000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2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5118" y="328001"/>
            <a:ext cx="10283744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cap="none" dirty="0" smtClean="0">
                <a:solidFill>
                  <a:schemeClr val="accent1"/>
                </a:solidFill>
                <a:latin typeface="+mn-lt"/>
              </a:rPr>
              <a:t>3. a) Quina </a:t>
            </a:r>
            <a:r>
              <a:rPr lang="es-ES" sz="3100" b="1" cap="none" dirty="0" err="1" smtClean="0">
                <a:solidFill>
                  <a:schemeClr val="accent1"/>
                </a:solidFill>
                <a:latin typeface="+mn-lt"/>
              </a:rPr>
              <a:t>temàtica</a:t>
            </a:r>
            <a:r>
              <a:rPr lang="es-ES" sz="3100" b="1" cap="none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s-ES" sz="3100" b="1" cap="none" dirty="0" err="1" smtClean="0">
                <a:solidFill>
                  <a:schemeClr val="accent1"/>
                </a:solidFill>
                <a:latin typeface="+mn-lt"/>
              </a:rPr>
              <a:t>pròpia</a:t>
            </a:r>
            <a:r>
              <a:rPr lang="es-ES" sz="3100" b="1" cap="none" dirty="0" smtClean="0">
                <a:solidFill>
                  <a:schemeClr val="accent1"/>
                </a:solidFill>
                <a:latin typeface="+mn-lt"/>
              </a:rPr>
              <a:t> de </a:t>
            </a:r>
            <a:r>
              <a:rPr lang="es-ES" sz="3100" b="1" cap="none" dirty="0" err="1" smtClean="0">
                <a:solidFill>
                  <a:schemeClr val="accent1"/>
                </a:solidFill>
                <a:latin typeface="+mn-lt"/>
              </a:rPr>
              <a:t>l’obra</a:t>
            </a:r>
            <a:r>
              <a:rPr lang="es-ES" sz="3100" b="1" cap="none" dirty="0" smtClean="0">
                <a:solidFill>
                  <a:schemeClr val="accent1"/>
                </a:solidFill>
                <a:latin typeface="+mn-lt"/>
              </a:rPr>
              <a:t> es </a:t>
            </a:r>
            <a:r>
              <a:rPr lang="es-ES" sz="3100" b="1" cap="none" dirty="0" err="1" smtClean="0">
                <a:solidFill>
                  <a:schemeClr val="accent1"/>
                </a:solidFill>
                <a:latin typeface="+mn-lt"/>
              </a:rPr>
              <a:t>veu</a:t>
            </a:r>
            <a:r>
              <a:rPr lang="es-ES" sz="3100" b="1" cap="none" dirty="0" smtClean="0">
                <a:solidFill>
                  <a:schemeClr val="accent1"/>
                </a:solidFill>
                <a:latin typeface="+mn-lt"/>
              </a:rPr>
              <a:t> en </a:t>
            </a:r>
            <a:r>
              <a:rPr lang="es-ES" sz="3100" b="1" cap="none" dirty="0" err="1" smtClean="0">
                <a:solidFill>
                  <a:schemeClr val="accent1"/>
                </a:solidFill>
                <a:latin typeface="+mn-lt"/>
              </a:rPr>
              <a:t>aquest</a:t>
            </a:r>
            <a:r>
              <a:rPr lang="es-ES" sz="3100" b="1" cap="none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s-ES" sz="3100" b="1" cap="none" dirty="0" err="1" smtClean="0">
                <a:solidFill>
                  <a:schemeClr val="accent1"/>
                </a:solidFill>
                <a:latin typeface="+mn-lt"/>
              </a:rPr>
              <a:t>fragment</a:t>
            </a:r>
            <a:r>
              <a:rPr lang="es-ES" sz="3100" b="1" cap="none" dirty="0" smtClean="0">
                <a:solidFill>
                  <a:schemeClr val="accent1"/>
                </a:solidFill>
                <a:latin typeface="+mn-lt"/>
              </a:rPr>
              <a:t>? </a:t>
            </a:r>
            <a:r>
              <a:rPr lang="es-ES" sz="3100" b="1" cap="none" dirty="0" err="1" smtClean="0">
                <a:solidFill>
                  <a:schemeClr val="accent1"/>
                </a:solidFill>
                <a:latin typeface="+mn-lt"/>
              </a:rPr>
              <a:t>Quines</a:t>
            </a:r>
            <a:r>
              <a:rPr lang="es-ES" sz="3100" b="1" cap="none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s-ES" sz="3100" b="1" cap="none" dirty="0" err="1" smtClean="0">
                <a:solidFill>
                  <a:schemeClr val="accent1"/>
                </a:solidFill>
                <a:latin typeface="+mn-lt"/>
              </a:rPr>
              <a:t>altres</a:t>
            </a:r>
            <a:r>
              <a:rPr lang="es-ES" sz="3100" b="1" cap="none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s-ES" sz="3100" b="1" cap="none" dirty="0" err="1" smtClean="0">
                <a:solidFill>
                  <a:schemeClr val="accent1"/>
                </a:solidFill>
                <a:latin typeface="+mn-lt"/>
              </a:rPr>
              <a:t>temàtiques</a:t>
            </a:r>
            <a:r>
              <a:rPr lang="es-ES" sz="3100" b="1" cap="none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s-ES" sz="3100" b="1" cap="none" dirty="0" err="1" smtClean="0">
                <a:solidFill>
                  <a:schemeClr val="accent1"/>
                </a:solidFill>
                <a:latin typeface="+mn-lt"/>
              </a:rPr>
              <a:t>són</a:t>
            </a:r>
            <a:r>
              <a:rPr lang="es-ES" sz="3100" b="1" cap="none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s-ES" sz="3100" b="1" cap="none" dirty="0" err="1" smtClean="0">
                <a:solidFill>
                  <a:schemeClr val="accent1"/>
                </a:solidFill>
                <a:latin typeface="+mn-lt"/>
              </a:rPr>
              <a:t>característiques</a:t>
            </a:r>
            <a:r>
              <a:rPr lang="es-ES" sz="3100" b="1" cap="none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s-ES" sz="3100" b="1" cap="none" dirty="0" err="1" smtClean="0">
                <a:solidFill>
                  <a:schemeClr val="accent1"/>
                </a:solidFill>
                <a:latin typeface="+mn-lt"/>
              </a:rPr>
              <a:t>d’aquesta</a:t>
            </a:r>
            <a:r>
              <a:rPr lang="es-ES" sz="3100" b="1" cap="none" dirty="0" smtClean="0">
                <a:solidFill>
                  <a:schemeClr val="accent1"/>
                </a:solidFill>
                <a:latin typeface="+mn-lt"/>
              </a:rPr>
              <a:t> obra?</a:t>
            </a:r>
            <a:endParaRPr lang="es-ES" sz="2700" b="1" cap="none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s-ES" sz="3400" dirty="0"/>
              <a:t>La </a:t>
            </a:r>
            <a:r>
              <a:rPr lang="es-ES" sz="3400" dirty="0" err="1"/>
              <a:t>temàtica</a:t>
            </a:r>
            <a:r>
              <a:rPr lang="es-ES" sz="3400" dirty="0"/>
              <a:t> que predomina en </a:t>
            </a:r>
            <a:r>
              <a:rPr lang="es-ES" sz="3400" dirty="0" err="1"/>
              <a:t>aquest</a:t>
            </a:r>
            <a:r>
              <a:rPr lang="es-ES" sz="3400" dirty="0"/>
              <a:t> </a:t>
            </a:r>
            <a:r>
              <a:rPr lang="es-ES" sz="3400" dirty="0" err="1"/>
              <a:t>fragment</a:t>
            </a:r>
            <a:r>
              <a:rPr lang="es-ES" sz="3400" dirty="0"/>
              <a:t> </a:t>
            </a:r>
            <a:r>
              <a:rPr lang="es-ES" sz="3400" dirty="0" err="1"/>
              <a:t>és</a:t>
            </a:r>
            <a:r>
              <a:rPr lang="es-ES" sz="3400" dirty="0"/>
              <a:t> la cívica o social</a:t>
            </a:r>
            <a:r>
              <a:rPr lang="es-ES" sz="3400" dirty="0" smtClean="0"/>
              <a:t>, </a:t>
            </a:r>
            <a:r>
              <a:rPr lang="es-ES" sz="3400" dirty="0" err="1" smtClean="0"/>
              <a:t>com</a:t>
            </a:r>
            <a:r>
              <a:rPr lang="es-ES" sz="3400" dirty="0" smtClean="0"/>
              <a:t> indica el </a:t>
            </a:r>
            <a:r>
              <a:rPr lang="es-ES" sz="3400" dirty="0" err="1" smtClean="0"/>
              <a:t>títol</a:t>
            </a:r>
            <a:r>
              <a:rPr lang="es-ES" sz="3400" dirty="0" smtClean="0"/>
              <a:t> del poema. </a:t>
            </a:r>
            <a:r>
              <a:rPr lang="es-ES" sz="3400" dirty="0"/>
              <a:t>En el </a:t>
            </a:r>
            <a:r>
              <a:rPr lang="es-ES" sz="3400" dirty="0" err="1" smtClean="0"/>
              <a:t>text</a:t>
            </a:r>
            <a:r>
              <a:rPr lang="es-ES" sz="3400" dirty="0" smtClean="0"/>
              <a:t> </a:t>
            </a:r>
            <a:r>
              <a:rPr lang="es-ES" sz="3400" dirty="0" err="1" smtClean="0"/>
              <a:t>observem</a:t>
            </a:r>
            <a:r>
              <a:rPr lang="es-ES" sz="3400" dirty="0" smtClean="0"/>
              <a:t> que </a:t>
            </a:r>
            <a:r>
              <a:rPr lang="es-ES" sz="3400" dirty="0"/>
              <a:t>la </a:t>
            </a:r>
            <a:r>
              <a:rPr lang="es-ES" sz="3400" dirty="0" err="1"/>
              <a:t>veu</a:t>
            </a:r>
            <a:r>
              <a:rPr lang="es-ES" sz="3400" dirty="0"/>
              <a:t> </a:t>
            </a:r>
            <a:r>
              <a:rPr lang="es-ES" sz="3400" dirty="0" err="1" smtClean="0"/>
              <a:t>poètica</a:t>
            </a:r>
            <a:r>
              <a:rPr lang="es-ES" sz="3400" dirty="0" smtClean="0"/>
              <a:t> </a:t>
            </a:r>
            <a:r>
              <a:rPr lang="es-ES" sz="3400" dirty="0" err="1"/>
              <a:t>s’identifica</a:t>
            </a:r>
            <a:r>
              <a:rPr lang="es-ES" sz="3400" dirty="0"/>
              <a:t> </a:t>
            </a:r>
            <a:r>
              <a:rPr lang="es-ES" sz="3400" dirty="0" err="1"/>
              <a:t>plenament</a:t>
            </a:r>
            <a:r>
              <a:rPr lang="es-ES" sz="3400" dirty="0"/>
              <a:t> </a:t>
            </a:r>
            <a:r>
              <a:rPr lang="es-ES" sz="3400" dirty="0" err="1"/>
              <a:t>amb</a:t>
            </a:r>
            <a:r>
              <a:rPr lang="es-ES" sz="3400" dirty="0"/>
              <a:t> el </a:t>
            </a:r>
            <a:r>
              <a:rPr lang="es-ES" sz="3400" dirty="0" err="1"/>
              <a:t>poble</a:t>
            </a:r>
            <a:r>
              <a:rPr lang="es-ES" sz="3400" dirty="0"/>
              <a:t> de </a:t>
            </a:r>
            <a:r>
              <a:rPr lang="es-ES" sz="3400" dirty="0" err="1" smtClean="0"/>
              <a:t>què</a:t>
            </a:r>
            <a:r>
              <a:rPr lang="es-ES" sz="3400" dirty="0" smtClean="0"/>
              <a:t> forma </a:t>
            </a:r>
            <a:r>
              <a:rPr lang="es-ES" sz="3400" dirty="0" err="1"/>
              <a:t>part</a:t>
            </a:r>
            <a:r>
              <a:rPr lang="es-ES" sz="3400" dirty="0"/>
              <a:t> i posa la </a:t>
            </a:r>
            <a:r>
              <a:rPr lang="es-ES" sz="3400" dirty="0" err="1"/>
              <a:t>seua</a:t>
            </a:r>
            <a:r>
              <a:rPr lang="es-ES" sz="3400" dirty="0"/>
              <a:t> obra al </a:t>
            </a:r>
            <a:r>
              <a:rPr lang="es-ES" sz="3400" dirty="0" err="1"/>
              <a:t>servei</a:t>
            </a:r>
            <a:r>
              <a:rPr lang="es-ES" sz="3400" dirty="0"/>
              <a:t> </a:t>
            </a:r>
            <a:r>
              <a:rPr lang="es-ES" sz="3400" dirty="0" err="1"/>
              <a:t>col·lectiu</a:t>
            </a:r>
            <a:r>
              <a:rPr lang="es-ES" sz="3400" dirty="0"/>
              <a:t>. </a:t>
            </a:r>
            <a:r>
              <a:rPr lang="es-ES" sz="3400" dirty="0" smtClean="0"/>
              <a:t> El </a:t>
            </a:r>
            <a:r>
              <a:rPr lang="es-ES" sz="3400" dirty="0" err="1" smtClean="0"/>
              <a:t>fragment</a:t>
            </a:r>
            <a:r>
              <a:rPr lang="es-ES" sz="3400" dirty="0" smtClean="0"/>
              <a:t> </a:t>
            </a:r>
            <a:r>
              <a:rPr lang="es-ES" sz="3400" dirty="0" err="1" smtClean="0"/>
              <a:t>mostra</a:t>
            </a:r>
            <a:r>
              <a:rPr lang="es-ES" sz="3400" dirty="0" smtClean="0"/>
              <a:t> que </a:t>
            </a:r>
            <a:r>
              <a:rPr lang="es-ES" sz="3400" dirty="0" err="1" smtClean="0"/>
              <a:t>l’autor</a:t>
            </a:r>
            <a:r>
              <a:rPr lang="es-ES" sz="3400" dirty="0" smtClean="0"/>
              <a:t> supera el </a:t>
            </a:r>
            <a:r>
              <a:rPr lang="es-ES" sz="3400" dirty="0" err="1" smtClean="0"/>
              <a:t>silenci</a:t>
            </a:r>
            <a:r>
              <a:rPr lang="es-ES" sz="3400" dirty="0" smtClean="0"/>
              <a:t> del </a:t>
            </a:r>
            <a:r>
              <a:rPr lang="es-ES" sz="3400" dirty="0" err="1" smtClean="0"/>
              <a:t>context</a:t>
            </a:r>
            <a:r>
              <a:rPr lang="es-ES" sz="3400" dirty="0" smtClean="0"/>
              <a:t> </a:t>
            </a:r>
            <a:r>
              <a:rPr lang="es-ES" sz="3400" dirty="0" err="1" smtClean="0"/>
              <a:t>històric</a:t>
            </a:r>
            <a:r>
              <a:rPr lang="es-ES" sz="3400" dirty="0" smtClean="0"/>
              <a:t> i </a:t>
            </a:r>
            <a:r>
              <a:rPr lang="es-ES" sz="3400" dirty="0" err="1" smtClean="0"/>
              <a:t>utilitza</a:t>
            </a:r>
            <a:r>
              <a:rPr lang="es-ES" sz="3400" dirty="0" smtClean="0"/>
              <a:t> la </a:t>
            </a:r>
            <a:r>
              <a:rPr lang="es-ES" sz="3400" dirty="0" err="1" smtClean="0"/>
              <a:t>seua</a:t>
            </a:r>
            <a:r>
              <a:rPr lang="es-ES" sz="3400" dirty="0" smtClean="0"/>
              <a:t> literatura per a </a:t>
            </a:r>
            <a:r>
              <a:rPr lang="es-ES" sz="3400" dirty="0" err="1" smtClean="0"/>
              <a:t>defensar</a:t>
            </a:r>
            <a:r>
              <a:rPr lang="es-ES" sz="3400" dirty="0" smtClean="0"/>
              <a:t> una </a:t>
            </a:r>
            <a:r>
              <a:rPr lang="es-ES" sz="3400" dirty="0" err="1" smtClean="0"/>
              <a:t>qüestió</a:t>
            </a:r>
            <a:r>
              <a:rPr lang="es-ES" sz="3400" dirty="0" smtClean="0"/>
              <a:t> social, </a:t>
            </a:r>
            <a:r>
              <a:rPr lang="es-ES" sz="3400" dirty="0" err="1" smtClean="0"/>
              <a:t>com</a:t>
            </a:r>
            <a:r>
              <a:rPr lang="es-ES" sz="3400" dirty="0" smtClean="0"/>
              <a:t> es </a:t>
            </a:r>
            <a:r>
              <a:rPr lang="es-ES" sz="3400" dirty="0" err="1" smtClean="0"/>
              <a:t>veu</a:t>
            </a:r>
            <a:r>
              <a:rPr lang="es-ES" sz="3400" dirty="0" smtClean="0"/>
              <a:t> en </a:t>
            </a:r>
            <a:r>
              <a:rPr lang="es-ES" sz="3400" dirty="0" err="1" smtClean="0"/>
              <a:t>els</a:t>
            </a:r>
            <a:r>
              <a:rPr lang="es-ES" sz="3400" dirty="0" smtClean="0"/>
              <a:t> versos: «No </a:t>
            </a:r>
            <a:r>
              <a:rPr lang="es-ES" sz="3400" dirty="0" err="1"/>
              <a:t>tot</a:t>
            </a:r>
            <a:r>
              <a:rPr lang="es-ES" sz="3400" dirty="0"/>
              <a:t> </a:t>
            </a:r>
            <a:r>
              <a:rPr lang="es-ES" sz="3400" dirty="0" err="1"/>
              <a:t>serà</a:t>
            </a:r>
            <a:r>
              <a:rPr lang="es-ES" sz="3400" dirty="0"/>
              <a:t>, </a:t>
            </a:r>
            <a:r>
              <a:rPr lang="es-ES" sz="3400" dirty="0" err="1"/>
              <a:t>però</a:t>
            </a:r>
            <a:r>
              <a:rPr lang="es-ES" sz="3400" dirty="0"/>
              <a:t>, </a:t>
            </a:r>
            <a:r>
              <a:rPr lang="es-ES" sz="3400" dirty="0" err="1"/>
              <a:t>silenci</a:t>
            </a:r>
            <a:r>
              <a:rPr lang="es-ES" sz="3400" dirty="0"/>
              <a:t>. / Car </a:t>
            </a:r>
            <a:r>
              <a:rPr lang="es-ES" sz="3400" dirty="0" err="1"/>
              <a:t>diràs</a:t>
            </a:r>
            <a:r>
              <a:rPr lang="es-ES" sz="3400" dirty="0"/>
              <a:t> la </a:t>
            </a:r>
            <a:r>
              <a:rPr lang="es-ES" sz="3400" dirty="0" err="1"/>
              <a:t>paraula</a:t>
            </a:r>
            <a:r>
              <a:rPr lang="es-ES" sz="3400" dirty="0"/>
              <a:t> justa, </a:t>
            </a:r>
            <a:r>
              <a:rPr lang="es-ES" sz="3400" dirty="0" smtClean="0"/>
              <a:t>/la </a:t>
            </a:r>
            <a:r>
              <a:rPr lang="es-ES" sz="3400" dirty="0" err="1"/>
              <a:t>diràs</a:t>
            </a:r>
            <a:r>
              <a:rPr lang="es-ES" sz="3400" dirty="0"/>
              <a:t> en el </a:t>
            </a:r>
            <a:r>
              <a:rPr lang="es-ES" sz="3400" dirty="0" err="1"/>
              <a:t>moment</a:t>
            </a:r>
            <a:r>
              <a:rPr lang="es-ES" sz="3400" dirty="0"/>
              <a:t> </a:t>
            </a:r>
            <a:r>
              <a:rPr lang="es-ES" sz="3400" dirty="0" err="1"/>
              <a:t>just</a:t>
            </a:r>
            <a:r>
              <a:rPr lang="es-ES" sz="3400" dirty="0"/>
              <a:t>». </a:t>
            </a:r>
            <a:r>
              <a:rPr lang="es-ES" sz="3400" dirty="0" err="1" smtClean="0"/>
              <a:t>Així</a:t>
            </a:r>
            <a:r>
              <a:rPr lang="es-ES" sz="3400" dirty="0" smtClean="0"/>
              <a:t> </a:t>
            </a:r>
            <a:r>
              <a:rPr lang="es-ES" sz="3400" dirty="0" err="1" smtClean="0"/>
              <a:t>doncs</a:t>
            </a:r>
            <a:r>
              <a:rPr lang="es-ES" sz="3400" dirty="0" smtClean="0"/>
              <a:t>,  </a:t>
            </a:r>
            <a:r>
              <a:rPr lang="es-ES" sz="3400" dirty="0" err="1" smtClean="0"/>
              <a:t>aquest</a:t>
            </a:r>
            <a:r>
              <a:rPr lang="es-ES" sz="3400" dirty="0" smtClean="0"/>
              <a:t> poema </a:t>
            </a:r>
            <a:r>
              <a:rPr lang="es-ES" sz="3400" dirty="0" err="1" smtClean="0"/>
              <a:t>és</a:t>
            </a:r>
            <a:r>
              <a:rPr lang="es-ES" sz="3400" dirty="0" smtClean="0"/>
              <a:t> </a:t>
            </a:r>
            <a:r>
              <a:rPr lang="es-ES" sz="3400" dirty="0" err="1" smtClean="0"/>
              <a:t>representatiu</a:t>
            </a:r>
            <a:r>
              <a:rPr lang="es-ES" sz="3400" dirty="0" smtClean="0"/>
              <a:t> de la </a:t>
            </a:r>
            <a:r>
              <a:rPr lang="es-ES" sz="3400" dirty="0" err="1" smtClean="0"/>
              <a:t>temàtica</a:t>
            </a:r>
            <a:r>
              <a:rPr lang="es-ES" sz="3400" dirty="0" smtClean="0"/>
              <a:t> social de </a:t>
            </a:r>
            <a:r>
              <a:rPr lang="es-ES" sz="3400" dirty="0" err="1" smtClean="0"/>
              <a:t>l’autor</a:t>
            </a:r>
            <a:r>
              <a:rPr lang="es-ES" sz="3400" dirty="0" smtClean="0"/>
              <a:t>, </a:t>
            </a:r>
            <a:r>
              <a:rPr lang="es-ES" sz="3400" dirty="0" err="1" smtClean="0"/>
              <a:t>com</a:t>
            </a:r>
            <a:r>
              <a:rPr lang="es-ES" sz="3400" dirty="0" smtClean="0"/>
              <a:t> </a:t>
            </a:r>
            <a:r>
              <a:rPr lang="es-ES" sz="3400" dirty="0" err="1" smtClean="0"/>
              <a:t>altres</a:t>
            </a:r>
            <a:r>
              <a:rPr lang="es-ES" sz="3400" dirty="0" smtClean="0"/>
              <a:t> textos </a:t>
            </a:r>
            <a:r>
              <a:rPr lang="es-ES" sz="3400" dirty="0" err="1" smtClean="0"/>
              <a:t>ho</a:t>
            </a:r>
            <a:r>
              <a:rPr lang="es-ES" sz="3400" dirty="0" smtClean="0"/>
              <a:t> </a:t>
            </a:r>
            <a:r>
              <a:rPr lang="es-ES" sz="3400" dirty="0" err="1" smtClean="0"/>
              <a:t>són</a:t>
            </a:r>
            <a:r>
              <a:rPr lang="es-ES" sz="3400" dirty="0" smtClean="0"/>
              <a:t>  de la </a:t>
            </a:r>
            <a:r>
              <a:rPr lang="es-ES" sz="3400" dirty="0" err="1" smtClean="0"/>
              <a:t>temàtica</a:t>
            </a:r>
            <a:r>
              <a:rPr lang="es-ES" sz="3400" dirty="0" smtClean="0"/>
              <a:t> amorosa, en «</a:t>
            </a:r>
            <a:r>
              <a:rPr lang="es-ES" sz="3400" dirty="0" err="1" smtClean="0"/>
              <a:t>Els</a:t>
            </a:r>
            <a:r>
              <a:rPr lang="es-ES" sz="3400" dirty="0" smtClean="0"/>
              <a:t> </a:t>
            </a:r>
            <a:r>
              <a:rPr lang="es-ES" sz="3400" dirty="0" err="1"/>
              <a:t>amants</a:t>
            </a:r>
            <a:r>
              <a:rPr lang="es-ES" sz="3400" dirty="0" smtClean="0"/>
              <a:t>», o la </a:t>
            </a:r>
            <a:r>
              <a:rPr lang="es-ES" sz="3400" dirty="0" err="1" smtClean="0"/>
              <a:t>mort</a:t>
            </a:r>
            <a:r>
              <a:rPr lang="es-ES" sz="3400" dirty="0" smtClean="0"/>
              <a:t>, en «</a:t>
            </a:r>
            <a:r>
              <a:rPr lang="es-ES" sz="3400" dirty="0" err="1" smtClean="0"/>
              <a:t>L’estampeta</a:t>
            </a:r>
            <a:r>
              <a:rPr lang="es-ES" sz="3400" dirty="0" smtClean="0"/>
              <a:t>».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5389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sz="2400" dirty="0"/>
              <a:t>La </a:t>
            </a:r>
            <a:r>
              <a:rPr lang="es-ES" sz="2400" dirty="0" err="1"/>
              <a:t>veu</a:t>
            </a:r>
            <a:r>
              <a:rPr lang="es-ES" sz="2400" dirty="0"/>
              <a:t> </a:t>
            </a:r>
            <a:r>
              <a:rPr lang="es-ES" sz="2400" dirty="0" err="1"/>
              <a:t>poètica</a:t>
            </a:r>
            <a:r>
              <a:rPr lang="es-ES" sz="2400" dirty="0"/>
              <a:t> fa servir la </a:t>
            </a:r>
            <a:r>
              <a:rPr lang="es-ES" sz="2400" dirty="0" err="1"/>
              <a:t>segona</a:t>
            </a:r>
            <a:r>
              <a:rPr lang="es-ES" sz="2400" dirty="0"/>
              <a:t> persona en </a:t>
            </a:r>
            <a:r>
              <a:rPr lang="es-ES" sz="2400" dirty="0" err="1"/>
              <a:t>aquest</a:t>
            </a:r>
            <a:r>
              <a:rPr lang="es-ES" sz="2400" dirty="0"/>
              <a:t> poema </a:t>
            </a:r>
            <a:r>
              <a:rPr lang="es-ES" sz="2400" dirty="0" err="1" smtClean="0"/>
              <a:t>perquè</a:t>
            </a:r>
            <a:r>
              <a:rPr lang="es-ES" sz="2400" dirty="0" smtClean="0"/>
              <a:t> es </a:t>
            </a:r>
            <a:r>
              <a:rPr lang="es-ES" sz="2400" dirty="0" err="1" smtClean="0"/>
              <a:t>dirigeix</a:t>
            </a:r>
            <a:r>
              <a:rPr lang="es-ES" sz="2400" dirty="0" smtClean="0"/>
              <a:t> a un </a:t>
            </a:r>
            <a:r>
              <a:rPr lang="es-ES" sz="2400" i="1" dirty="0" smtClean="0"/>
              <a:t>tu</a:t>
            </a:r>
            <a:r>
              <a:rPr lang="es-ES" sz="2400" dirty="0" smtClean="0"/>
              <a:t> </a:t>
            </a:r>
            <a:r>
              <a:rPr lang="es-ES" sz="2400" dirty="0" err="1" smtClean="0"/>
              <a:t>amb</a:t>
            </a:r>
            <a:r>
              <a:rPr lang="es-ES" sz="2400" dirty="0" smtClean="0"/>
              <a:t> </a:t>
            </a:r>
            <a:r>
              <a:rPr lang="es-ES" sz="2400" dirty="0" err="1" smtClean="0"/>
              <a:t>qui</a:t>
            </a:r>
            <a:r>
              <a:rPr lang="es-ES" sz="2400" dirty="0" smtClean="0"/>
              <a:t> </a:t>
            </a:r>
            <a:r>
              <a:rPr lang="es-ES" sz="2400" dirty="0" err="1" smtClean="0"/>
              <a:t>s’identifica</a:t>
            </a:r>
            <a:r>
              <a:rPr lang="es-ES" sz="2400" dirty="0" smtClean="0"/>
              <a:t>, un </a:t>
            </a:r>
            <a:r>
              <a:rPr lang="es-ES" sz="2400" i="1" dirty="0" smtClean="0"/>
              <a:t>tu </a:t>
            </a:r>
            <a:r>
              <a:rPr lang="es-ES" sz="2400" dirty="0" smtClean="0"/>
              <a:t>que també forma </a:t>
            </a:r>
            <a:r>
              <a:rPr lang="es-ES" sz="2400" dirty="0" err="1" smtClean="0"/>
              <a:t>part</a:t>
            </a:r>
            <a:r>
              <a:rPr lang="es-ES" sz="2400" dirty="0" smtClean="0"/>
              <a:t> del </a:t>
            </a:r>
            <a:r>
              <a:rPr lang="es-ES" sz="2400" dirty="0" err="1" smtClean="0"/>
              <a:t>poble</a:t>
            </a:r>
            <a:r>
              <a:rPr lang="es-ES" sz="2400" dirty="0" smtClean="0"/>
              <a:t>. </a:t>
            </a:r>
            <a:r>
              <a:rPr lang="es-ES" sz="2400" dirty="0" err="1" smtClean="0"/>
              <a:t>És</a:t>
            </a:r>
            <a:r>
              <a:rPr lang="es-ES" sz="2400" dirty="0" smtClean="0"/>
              <a:t> a </a:t>
            </a:r>
            <a:r>
              <a:rPr lang="es-ES" sz="2400" dirty="0" err="1" smtClean="0"/>
              <a:t>dir</a:t>
            </a:r>
            <a:r>
              <a:rPr lang="es-ES" sz="2400" dirty="0" smtClean="0"/>
              <a:t>, la </a:t>
            </a:r>
            <a:r>
              <a:rPr lang="es-ES" sz="2400" dirty="0" err="1" smtClean="0"/>
              <a:t>veu</a:t>
            </a:r>
            <a:r>
              <a:rPr lang="es-ES" sz="2400" dirty="0" smtClean="0"/>
              <a:t> </a:t>
            </a:r>
            <a:r>
              <a:rPr lang="es-ES" sz="2400" dirty="0" err="1" smtClean="0"/>
              <a:t>poètica</a:t>
            </a:r>
            <a:r>
              <a:rPr lang="es-ES" sz="2400" dirty="0" smtClean="0"/>
              <a:t> no </a:t>
            </a:r>
            <a:r>
              <a:rPr lang="es-ES" sz="2400" dirty="0" err="1" smtClean="0"/>
              <a:t>s’expressa</a:t>
            </a:r>
            <a:r>
              <a:rPr lang="es-ES" sz="2400" dirty="0" smtClean="0"/>
              <a:t> </a:t>
            </a:r>
            <a:r>
              <a:rPr lang="es-ES" sz="2400" dirty="0" err="1" smtClean="0"/>
              <a:t>individualment</a:t>
            </a:r>
            <a:r>
              <a:rPr lang="es-ES" sz="2400" dirty="0" smtClean="0"/>
              <a:t> en primera persona </a:t>
            </a:r>
            <a:r>
              <a:rPr lang="es-ES" sz="2400" dirty="0" err="1" smtClean="0"/>
              <a:t>perquè</a:t>
            </a:r>
            <a:r>
              <a:rPr lang="es-ES" sz="2400" dirty="0" smtClean="0"/>
              <a:t> no </a:t>
            </a:r>
            <a:r>
              <a:rPr lang="es-ES" sz="2400" dirty="0" err="1" smtClean="0"/>
              <a:t>pretén</a:t>
            </a:r>
            <a:r>
              <a:rPr lang="es-ES" sz="2400" dirty="0" smtClean="0"/>
              <a:t> guiar el </a:t>
            </a:r>
            <a:r>
              <a:rPr lang="es-ES" sz="2400" dirty="0" err="1" smtClean="0"/>
              <a:t>poble</a:t>
            </a:r>
            <a:r>
              <a:rPr lang="es-ES" sz="2400" dirty="0" smtClean="0"/>
              <a:t> des </a:t>
            </a:r>
            <a:r>
              <a:rPr lang="es-ES" sz="2400" dirty="0" err="1" smtClean="0"/>
              <a:t>d’una</a:t>
            </a:r>
            <a:r>
              <a:rPr lang="es-ES" sz="2400" dirty="0" smtClean="0"/>
              <a:t> </a:t>
            </a:r>
            <a:r>
              <a:rPr lang="es-ES" sz="2400" dirty="0" err="1" smtClean="0"/>
              <a:t>posició</a:t>
            </a:r>
            <a:r>
              <a:rPr lang="es-ES" sz="2400" dirty="0" smtClean="0"/>
              <a:t> de </a:t>
            </a:r>
            <a:r>
              <a:rPr lang="es-ES" sz="2400" dirty="0" err="1" smtClean="0"/>
              <a:t>superioritat</a:t>
            </a:r>
            <a:r>
              <a:rPr lang="es-ES" sz="2400" dirty="0" smtClean="0"/>
              <a:t>. </a:t>
            </a:r>
            <a:r>
              <a:rPr lang="es-ES" sz="2400" dirty="0" err="1" smtClean="0"/>
              <a:t>Així</a:t>
            </a:r>
            <a:r>
              <a:rPr lang="es-ES" sz="2400" dirty="0" smtClean="0"/>
              <a:t> </a:t>
            </a:r>
            <a:r>
              <a:rPr lang="es-ES" sz="2400" dirty="0" err="1" smtClean="0"/>
              <a:t>doncs</a:t>
            </a:r>
            <a:r>
              <a:rPr lang="es-ES" sz="2400" dirty="0" smtClean="0"/>
              <a:t>, </a:t>
            </a:r>
            <a:r>
              <a:rPr lang="es-ES" sz="2400" dirty="0" err="1"/>
              <a:t>l</a:t>
            </a:r>
            <a:r>
              <a:rPr lang="es-ES" sz="2400" dirty="0" err="1" smtClean="0"/>
              <a:t>’ús</a:t>
            </a:r>
            <a:r>
              <a:rPr lang="es-ES" sz="2400" dirty="0" smtClean="0"/>
              <a:t> </a:t>
            </a:r>
            <a:r>
              <a:rPr lang="es-ES" sz="2400" dirty="0"/>
              <a:t>de la </a:t>
            </a:r>
            <a:r>
              <a:rPr lang="es-ES" sz="2400" dirty="0" err="1"/>
              <a:t>segona</a:t>
            </a:r>
            <a:r>
              <a:rPr lang="es-ES" sz="2400" dirty="0"/>
              <a:t> persona </a:t>
            </a:r>
            <a:r>
              <a:rPr lang="es-ES" sz="2400" dirty="0" err="1" smtClean="0"/>
              <a:t>és</a:t>
            </a:r>
            <a:r>
              <a:rPr lang="es-ES" sz="2400" dirty="0" smtClean="0"/>
              <a:t> un </a:t>
            </a:r>
            <a:r>
              <a:rPr lang="es-ES" sz="2400" dirty="0" err="1" smtClean="0"/>
              <a:t>mecanisme</a:t>
            </a:r>
            <a:r>
              <a:rPr lang="es-ES" sz="2400" dirty="0" smtClean="0"/>
              <a:t> que </a:t>
            </a:r>
            <a:r>
              <a:rPr lang="es-ES" sz="2400" dirty="0" err="1" smtClean="0"/>
              <a:t>situa</a:t>
            </a:r>
            <a:r>
              <a:rPr lang="es-ES" sz="2400" dirty="0" smtClean="0"/>
              <a:t> </a:t>
            </a:r>
            <a:r>
              <a:rPr lang="es-ES" sz="2400" dirty="0"/>
              <a:t>la </a:t>
            </a:r>
            <a:r>
              <a:rPr lang="es-ES" sz="2400" dirty="0" err="1"/>
              <a:t>veu</a:t>
            </a:r>
            <a:r>
              <a:rPr lang="es-ES" sz="2400" dirty="0"/>
              <a:t> </a:t>
            </a:r>
            <a:r>
              <a:rPr lang="es-ES" sz="2400" dirty="0" err="1"/>
              <a:t>poètica</a:t>
            </a:r>
            <a:r>
              <a:rPr lang="es-ES" sz="2400" dirty="0"/>
              <a:t> i </a:t>
            </a:r>
            <a:r>
              <a:rPr lang="es-ES" sz="2400" dirty="0" smtClean="0"/>
              <a:t>el </a:t>
            </a:r>
            <a:r>
              <a:rPr lang="es-ES" sz="2400" dirty="0" err="1" smtClean="0"/>
              <a:t>poble</a:t>
            </a:r>
            <a:r>
              <a:rPr lang="es-ES" sz="2400" dirty="0" smtClean="0"/>
              <a:t> </a:t>
            </a:r>
            <a:r>
              <a:rPr lang="es-ES" sz="2400" dirty="0"/>
              <a:t>a </a:t>
            </a:r>
            <a:r>
              <a:rPr lang="es-ES" sz="2400" dirty="0" err="1"/>
              <a:t>qui</a:t>
            </a:r>
            <a:r>
              <a:rPr lang="es-ES" sz="2400" dirty="0"/>
              <a:t> es </a:t>
            </a:r>
            <a:r>
              <a:rPr lang="es-ES" sz="2400" dirty="0" err="1"/>
              <a:t>dirigeix</a:t>
            </a:r>
            <a:r>
              <a:rPr lang="es-ES" sz="2400" dirty="0"/>
              <a:t> al </a:t>
            </a:r>
            <a:r>
              <a:rPr lang="es-ES" sz="2400" dirty="0" err="1"/>
              <a:t>mateix</a:t>
            </a:r>
            <a:r>
              <a:rPr lang="es-ES" sz="2400" dirty="0"/>
              <a:t> </a:t>
            </a:r>
            <a:r>
              <a:rPr lang="es-ES" sz="2400" dirty="0" err="1"/>
              <a:t>nivell</a:t>
            </a:r>
            <a:r>
              <a:rPr lang="es-ES" sz="2400" dirty="0"/>
              <a:t> </a:t>
            </a:r>
            <a:r>
              <a:rPr lang="es-ES" sz="2400" dirty="0" err="1"/>
              <a:t>perquè</a:t>
            </a:r>
            <a:r>
              <a:rPr lang="es-ES" sz="2400" dirty="0"/>
              <a:t> el poeta, a </a:t>
            </a:r>
            <a:r>
              <a:rPr lang="es-ES" sz="2400" dirty="0" err="1"/>
              <a:t>més</a:t>
            </a:r>
            <a:r>
              <a:rPr lang="es-ES" sz="2400" dirty="0"/>
              <a:t> de poeta, també </a:t>
            </a:r>
            <a:r>
              <a:rPr lang="es-ES" sz="2400" dirty="0" err="1"/>
              <a:t>és</a:t>
            </a:r>
            <a:r>
              <a:rPr lang="es-ES" sz="2400" dirty="0"/>
              <a:t> </a:t>
            </a:r>
            <a:r>
              <a:rPr lang="es-ES" sz="2400" dirty="0" err="1" smtClean="0"/>
              <a:t>poble</a:t>
            </a:r>
            <a:r>
              <a:rPr lang="es-ES" sz="2400" dirty="0" smtClean="0"/>
              <a:t> </a:t>
            </a:r>
            <a:r>
              <a:rPr lang="es-ES" sz="2400" dirty="0" err="1" smtClean="0"/>
              <a:t>com</a:t>
            </a:r>
            <a:r>
              <a:rPr lang="es-ES" sz="2400" dirty="0" smtClean="0"/>
              <a:t> </a:t>
            </a:r>
            <a:r>
              <a:rPr lang="es-ES" sz="2400" dirty="0"/>
              <a:t>es </a:t>
            </a:r>
            <a:r>
              <a:rPr lang="es-ES" sz="2400" dirty="0" err="1"/>
              <a:t>veu</a:t>
            </a:r>
            <a:r>
              <a:rPr lang="es-ES" sz="2400" dirty="0"/>
              <a:t> en </a:t>
            </a:r>
            <a:r>
              <a:rPr lang="es-ES" sz="2400" dirty="0" err="1"/>
              <a:t>aquest</a:t>
            </a:r>
            <a:r>
              <a:rPr lang="es-ES" sz="2400" dirty="0"/>
              <a:t> </a:t>
            </a:r>
            <a:r>
              <a:rPr lang="es-ES" sz="2400" dirty="0" err="1"/>
              <a:t>vers</a:t>
            </a:r>
            <a:r>
              <a:rPr lang="es-ES" sz="2400" dirty="0"/>
              <a:t>: </a:t>
            </a:r>
            <a:r>
              <a:rPr lang="es-ES" sz="2400" dirty="0" smtClean="0"/>
              <a:t>«</a:t>
            </a:r>
            <a:r>
              <a:rPr lang="es-ES" sz="2400" dirty="0" err="1"/>
              <a:t>Allò</a:t>
            </a:r>
            <a:r>
              <a:rPr lang="es-ES" sz="2400" dirty="0"/>
              <a:t> que val </a:t>
            </a:r>
            <a:r>
              <a:rPr lang="es-ES" sz="2400" dirty="0" err="1"/>
              <a:t>és</a:t>
            </a:r>
            <a:r>
              <a:rPr lang="es-ES" sz="2400" dirty="0"/>
              <a:t> la </a:t>
            </a:r>
            <a:r>
              <a:rPr lang="es-ES" sz="2400" dirty="0" err="1" smtClean="0"/>
              <a:t>consciència</a:t>
            </a:r>
            <a:r>
              <a:rPr lang="es-ES" sz="2400" dirty="0" smtClean="0"/>
              <a:t> /de </a:t>
            </a:r>
            <a:r>
              <a:rPr lang="es-ES" sz="2400" dirty="0"/>
              <a:t>no ser res si no </a:t>
            </a:r>
            <a:r>
              <a:rPr lang="es-ES" sz="2400" dirty="0" err="1"/>
              <a:t>s’és</a:t>
            </a:r>
            <a:r>
              <a:rPr lang="es-ES" sz="2400" dirty="0"/>
              <a:t> </a:t>
            </a:r>
            <a:r>
              <a:rPr lang="es-ES" sz="2400" dirty="0" err="1"/>
              <a:t>poble</a:t>
            </a:r>
            <a:r>
              <a:rPr lang="es-ES" sz="2400" dirty="0" smtClean="0"/>
              <a:t>».</a:t>
            </a:r>
            <a:endParaRPr lang="es-ES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81484" y="302243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es-ES" sz="2400" b="1" cap="none" dirty="0" smtClean="0">
                <a:solidFill>
                  <a:schemeClr val="accent1"/>
                </a:solidFill>
              </a:rPr>
              <a:t>3.a) A 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qui</a:t>
            </a:r>
            <a:r>
              <a:rPr lang="es-ES" sz="2400" b="1" cap="none" dirty="0" smtClean="0">
                <a:solidFill>
                  <a:schemeClr val="accent1"/>
                </a:solidFill>
              </a:rPr>
              <a:t> es 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dirigeix</a:t>
            </a:r>
            <a:r>
              <a:rPr lang="es-ES" sz="2400" b="1" cap="none" dirty="0" smtClean="0">
                <a:solidFill>
                  <a:schemeClr val="accent1"/>
                </a:solidFill>
              </a:rPr>
              <a:t> la 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veu</a:t>
            </a:r>
            <a:r>
              <a:rPr lang="es-ES" sz="2400" b="1" cap="none" dirty="0" smtClean="0">
                <a:solidFill>
                  <a:schemeClr val="accent1"/>
                </a:solidFill>
              </a:rPr>
              <a:t> 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poètica</a:t>
            </a:r>
            <a:r>
              <a:rPr lang="es-ES" sz="2400" b="1" cap="none" dirty="0" smtClean="0">
                <a:solidFill>
                  <a:schemeClr val="accent1"/>
                </a:solidFill>
              </a:rPr>
              <a:t> en 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aquest</a:t>
            </a:r>
            <a:r>
              <a:rPr lang="es-ES" sz="2400" b="1" cap="none" dirty="0" smtClean="0">
                <a:solidFill>
                  <a:schemeClr val="accent1"/>
                </a:solidFill>
              </a:rPr>
              <a:t> 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fragment</a:t>
            </a:r>
            <a:r>
              <a:rPr lang="es-ES" sz="2400" b="1" cap="none" dirty="0" smtClean="0">
                <a:solidFill>
                  <a:schemeClr val="accent1"/>
                </a:solidFill>
              </a:rPr>
              <a:t>? Per 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què</a:t>
            </a:r>
            <a:r>
              <a:rPr lang="es-ES" sz="2400" b="1" cap="none" dirty="0" smtClean="0">
                <a:solidFill>
                  <a:schemeClr val="accent1"/>
                </a:solidFill>
              </a:rPr>
              <a:t> 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creus</a:t>
            </a:r>
            <a:r>
              <a:rPr lang="es-ES" sz="2400" b="1" cap="none" dirty="0" smtClean="0">
                <a:solidFill>
                  <a:schemeClr val="accent1"/>
                </a:solidFill>
              </a:rPr>
              <a:t> que 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l’autor</a:t>
            </a:r>
            <a:r>
              <a:rPr lang="es-ES" sz="2400" b="1" cap="none" dirty="0" smtClean="0">
                <a:solidFill>
                  <a:schemeClr val="accent1"/>
                </a:solidFill>
              </a:rPr>
              <a:t> fa servir la 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segona</a:t>
            </a:r>
            <a:r>
              <a:rPr lang="es-ES" sz="2400" b="1" cap="none" dirty="0">
                <a:solidFill>
                  <a:schemeClr val="accent1"/>
                </a:solidFill>
              </a:rPr>
              <a:t> </a:t>
            </a:r>
            <a:r>
              <a:rPr lang="es-ES" sz="2400" b="1" cap="none" dirty="0" smtClean="0">
                <a:solidFill>
                  <a:schemeClr val="accent1"/>
                </a:solidFill>
              </a:rPr>
              <a:t>persona i no la primera persona, 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com</a:t>
            </a:r>
            <a:r>
              <a:rPr lang="es-ES" sz="2400" b="1" cap="none" dirty="0" smtClean="0">
                <a:solidFill>
                  <a:schemeClr val="accent1"/>
                </a:solidFill>
              </a:rPr>
              <a:t> 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és</a:t>
            </a:r>
            <a:r>
              <a:rPr lang="es-ES" sz="2400" b="1" cap="none" dirty="0" smtClean="0">
                <a:solidFill>
                  <a:schemeClr val="accent1"/>
                </a:solidFill>
              </a:rPr>
              <a:t> habitual en la 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poesia</a:t>
            </a:r>
            <a:r>
              <a:rPr lang="es-ES" sz="2400" b="1" cap="none" dirty="0" smtClean="0">
                <a:solidFill>
                  <a:schemeClr val="accent1"/>
                </a:solidFill>
              </a:rPr>
              <a:t>?</a:t>
            </a:r>
            <a:endParaRPr lang="es-ES" sz="2400" b="1" cap="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2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21217" y="2015732"/>
            <a:ext cx="10650828" cy="34506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200" dirty="0" err="1"/>
              <a:t>Aquest</a:t>
            </a:r>
            <a:r>
              <a:rPr lang="es-ES" sz="2200" dirty="0"/>
              <a:t> poema </a:t>
            </a:r>
            <a:r>
              <a:rPr lang="es-ES" sz="2200" dirty="0" err="1"/>
              <a:t>és</a:t>
            </a:r>
            <a:r>
              <a:rPr lang="es-ES" sz="2200" dirty="0"/>
              <a:t> un </a:t>
            </a:r>
            <a:r>
              <a:rPr lang="es-ES" sz="2200" dirty="0" err="1"/>
              <a:t>dels</a:t>
            </a:r>
            <a:r>
              <a:rPr lang="es-ES" sz="2200" dirty="0"/>
              <a:t> </a:t>
            </a:r>
            <a:r>
              <a:rPr lang="es-ES" sz="2200" dirty="0" err="1"/>
              <a:t>màxims</a:t>
            </a:r>
            <a:r>
              <a:rPr lang="es-ES" sz="2200" dirty="0"/>
              <a:t> </a:t>
            </a:r>
            <a:r>
              <a:rPr lang="es-ES" sz="2200" dirty="0" err="1"/>
              <a:t>exponents</a:t>
            </a:r>
            <a:r>
              <a:rPr lang="es-ES" sz="2200" dirty="0"/>
              <a:t> de la </a:t>
            </a:r>
            <a:r>
              <a:rPr lang="es-ES" sz="2200" dirty="0" err="1"/>
              <a:t>poesia</a:t>
            </a:r>
            <a:r>
              <a:rPr lang="es-ES" sz="2200" dirty="0"/>
              <a:t> social de </a:t>
            </a:r>
            <a:r>
              <a:rPr lang="es-ES" sz="2200" dirty="0" err="1"/>
              <a:t>l’autor</a:t>
            </a:r>
            <a:r>
              <a:rPr lang="es-ES" sz="2200" dirty="0"/>
              <a:t> </a:t>
            </a:r>
            <a:r>
              <a:rPr lang="es-ES" sz="2200" dirty="0" smtClean="0"/>
              <a:t>i, també</a:t>
            </a:r>
            <a:r>
              <a:rPr lang="es-ES" sz="2200" dirty="0"/>
              <a:t>, de la </a:t>
            </a:r>
            <a:r>
              <a:rPr lang="es-ES" sz="2200" dirty="0" err="1" smtClean="0"/>
              <a:t>seua</a:t>
            </a:r>
            <a:r>
              <a:rPr lang="es-ES" sz="2200" dirty="0" smtClean="0"/>
              <a:t> </a:t>
            </a:r>
            <a:r>
              <a:rPr lang="es-ES" sz="2200" dirty="0" err="1" smtClean="0"/>
              <a:t>poètica</a:t>
            </a:r>
            <a:r>
              <a:rPr lang="es-ES" sz="2200" dirty="0" smtClean="0"/>
              <a:t> </a:t>
            </a:r>
            <a:r>
              <a:rPr lang="es-ES" sz="2200" dirty="0"/>
              <a:t>en general. </a:t>
            </a:r>
            <a:r>
              <a:rPr lang="es-ES" sz="2200" dirty="0" err="1" smtClean="0"/>
              <a:t>És</a:t>
            </a:r>
            <a:r>
              <a:rPr lang="es-ES" sz="2200" dirty="0" smtClean="0"/>
              <a:t> </a:t>
            </a:r>
            <a:r>
              <a:rPr lang="es-ES" sz="2200" dirty="0"/>
              <a:t>una </a:t>
            </a:r>
            <a:r>
              <a:rPr lang="es-ES" sz="2200" dirty="0" err="1"/>
              <a:t>declaració</a:t>
            </a:r>
            <a:r>
              <a:rPr lang="es-ES" sz="2200" dirty="0"/>
              <a:t> de </a:t>
            </a:r>
            <a:r>
              <a:rPr lang="es-ES" sz="2200" dirty="0" err="1"/>
              <a:t>principis</a:t>
            </a:r>
            <a:r>
              <a:rPr lang="es-ES" sz="2200" dirty="0"/>
              <a:t> </a:t>
            </a:r>
            <a:r>
              <a:rPr lang="es-ES" sz="2200" dirty="0" smtClean="0"/>
              <a:t>del </a:t>
            </a:r>
            <a:r>
              <a:rPr lang="es-ES" sz="2200" dirty="0" err="1" smtClean="0"/>
              <a:t>component</a:t>
            </a:r>
            <a:r>
              <a:rPr lang="es-ES" sz="2200" dirty="0" smtClean="0"/>
              <a:t> </a:t>
            </a:r>
            <a:r>
              <a:rPr lang="es-ES" sz="2200" dirty="0" err="1"/>
              <a:t>cívic</a:t>
            </a:r>
            <a:r>
              <a:rPr lang="es-ES" sz="2200" dirty="0"/>
              <a:t> de </a:t>
            </a:r>
            <a:r>
              <a:rPr lang="es-ES" sz="2200" dirty="0" err="1"/>
              <a:t>l’autor</a:t>
            </a:r>
            <a:r>
              <a:rPr lang="es-ES" sz="2200" dirty="0"/>
              <a:t>, que es </a:t>
            </a:r>
            <a:r>
              <a:rPr lang="es-ES" sz="2200" dirty="0" err="1"/>
              <a:t>mantindrà</a:t>
            </a:r>
            <a:r>
              <a:rPr lang="es-ES" sz="2200" dirty="0"/>
              <a:t> </a:t>
            </a:r>
            <a:r>
              <a:rPr lang="es-ES" sz="2200" dirty="0" err="1"/>
              <a:t>constant</a:t>
            </a:r>
            <a:r>
              <a:rPr lang="es-ES" sz="2200" dirty="0"/>
              <a:t> al </a:t>
            </a:r>
            <a:r>
              <a:rPr lang="es-ES" sz="2200" dirty="0" err="1"/>
              <a:t>llarg</a:t>
            </a:r>
            <a:r>
              <a:rPr lang="es-ES" sz="2200" dirty="0"/>
              <a:t> de tota la </a:t>
            </a:r>
            <a:r>
              <a:rPr lang="es-ES" sz="2200" dirty="0" err="1"/>
              <a:t>seua</a:t>
            </a:r>
            <a:r>
              <a:rPr lang="es-ES" sz="2200" dirty="0"/>
              <a:t> </a:t>
            </a:r>
            <a:r>
              <a:rPr lang="es-ES" sz="2200" dirty="0" smtClean="0"/>
              <a:t>obra </a:t>
            </a:r>
            <a:r>
              <a:rPr lang="es-ES" sz="2200" dirty="0" err="1" smtClean="0"/>
              <a:t>poètica</a:t>
            </a:r>
            <a:r>
              <a:rPr lang="es-ES" sz="2200" dirty="0" smtClean="0"/>
              <a:t>. </a:t>
            </a:r>
            <a:r>
              <a:rPr lang="es-ES" sz="2200" dirty="0" err="1" smtClean="0"/>
              <a:t>Aquest</a:t>
            </a:r>
            <a:r>
              <a:rPr lang="es-ES" sz="2200" dirty="0" smtClean="0"/>
              <a:t> poema de postguerra </a:t>
            </a:r>
            <a:r>
              <a:rPr lang="es-ES" sz="2200" dirty="0" err="1" smtClean="0"/>
              <a:t>marcarà</a:t>
            </a:r>
            <a:r>
              <a:rPr lang="es-ES" sz="2200" dirty="0" smtClean="0"/>
              <a:t> la </a:t>
            </a:r>
            <a:r>
              <a:rPr lang="es-ES" sz="2200" dirty="0" err="1" smtClean="0"/>
              <a:t>trajectòria</a:t>
            </a:r>
            <a:r>
              <a:rPr lang="es-ES" sz="2200" dirty="0" smtClean="0"/>
              <a:t> de </a:t>
            </a:r>
            <a:r>
              <a:rPr lang="es-ES" sz="2200" dirty="0" err="1" smtClean="0"/>
              <a:t>l’autor</a:t>
            </a:r>
            <a:r>
              <a:rPr lang="es-ES" sz="2200" dirty="0" smtClean="0"/>
              <a:t> </a:t>
            </a:r>
            <a:r>
              <a:rPr lang="es-ES" sz="2200" dirty="0" err="1" smtClean="0"/>
              <a:t>com</a:t>
            </a:r>
            <a:r>
              <a:rPr lang="es-ES" sz="2200" dirty="0" smtClean="0"/>
              <a:t> a poeta </a:t>
            </a:r>
            <a:r>
              <a:rPr lang="es-ES" sz="2200" dirty="0" err="1" smtClean="0"/>
              <a:t>compromés</a:t>
            </a:r>
            <a:r>
              <a:rPr lang="es-ES" sz="2200" dirty="0"/>
              <a:t> </a:t>
            </a:r>
            <a:r>
              <a:rPr lang="es-ES" sz="2200" dirty="0" smtClean="0"/>
              <a:t>des </a:t>
            </a:r>
            <a:r>
              <a:rPr lang="es-ES" sz="2200" dirty="0" err="1" smtClean="0"/>
              <a:t>dels</a:t>
            </a:r>
            <a:r>
              <a:rPr lang="es-ES" sz="2200" dirty="0" smtClean="0"/>
              <a:t> </a:t>
            </a:r>
            <a:r>
              <a:rPr lang="es-ES" sz="2200" dirty="0" err="1" smtClean="0"/>
              <a:t>anys</a:t>
            </a:r>
            <a:r>
              <a:rPr lang="es-ES" sz="2200" dirty="0" smtClean="0"/>
              <a:t> </a:t>
            </a:r>
            <a:r>
              <a:rPr lang="es-ES" sz="2200" dirty="0" err="1" smtClean="0"/>
              <a:t>cinquanta</a:t>
            </a:r>
            <a:r>
              <a:rPr lang="es-ES" sz="2200" dirty="0" smtClean="0"/>
              <a:t> </a:t>
            </a:r>
            <a:r>
              <a:rPr lang="es-ES" sz="2200" dirty="0" err="1" smtClean="0"/>
              <a:t>fins</a:t>
            </a:r>
            <a:r>
              <a:rPr lang="es-ES" sz="2200" dirty="0" smtClean="0"/>
              <a:t> al final de la </a:t>
            </a:r>
            <a:r>
              <a:rPr lang="es-ES" sz="2200" dirty="0" err="1" smtClean="0"/>
              <a:t>seua</a:t>
            </a:r>
            <a:r>
              <a:rPr lang="es-ES" sz="2200" dirty="0" smtClean="0"/>
              <a:t> obra, </a:t>
            </a:r>
            <a:r>
              <a:rPr lang="es-ES" sz="2200" dirty="0" err="1" smtClean="0"/>
              <a:t>als</a:t>
            </a:r>
            <a:r>
              <a:rPr lang="es-ES" sz="2200" dirty="0" smtClean="0"/>
              <a:t> </a:t>
            </a:r>
            <a:r>
              <a:rPr lang="es-ES" sz="2200" dirty="0" err="1" smtClean="0"/>
              <a:t>anys</a:t>
            </a:r>
            <a:r>
              <a:rPr lang="es-ES" sz="2200" dirty="0" smtClean="0"/>
              <a:t> </a:t>
            </a:r>
            <a:r>
              <a:rPr lang="es-ES" sz="2200" dirty="0" err="1" smtClean="0"/>
              <a:t>setanta</a:t>
            </a:r>
            <a:r>
              <a:rPr lang="es-ES" sz="2200" dirty="0" smtClean="0"/>
              <a:t>,  </a:t>
            </a:r>
            <a:r>
              <a:rPr lang="es-ES" sz="2200" dirty="0" err="1" smtClean="0"/>
              <a:t>amb</a:t>
            </a:r>
            <a:r>
              <a:rPr lang="es-ES" sz="2200" dirty="0" smtClean="0"/>
              <a:t> </a:t>
            </a:r>
            <a:r>
              <a:rPr lang="es-ES" sz="2200" i="1" dirty="0" smtClean="0"/>
              <a:t>Mural del País </a:t>
            </a:r>
            <a:r>
              <a:rPr lang="es-ES" sz="2200" i="1" dirty="0" err="1" smtClean="0"/>
              <a:t>Valencià</a:t>
            </a:r>
            <a:r>
              <a:rPr lang="es-ES" sz="2200" dirty="0" smtClean="0"/>
              <a:t>.  En </a:t>
            </a:r>
            <a:r>
              <a:rPr lang="es-ES" sz="2200" dirty="0" err="1" smtClean="0"/>
              <a:t>aquest</a:t>
            </a:r>
            <a:r>
              <a:rPr lang="es-ES" sz="2200" dirty="0" smtClean="0"/>
              <a:t> </a:t>
            </a:r>
            <a:r>
              <a:rPr lang="es-ES" sz="2200" dirty="0" err="1" smtClean="0"/>
              <a:t>sentit</a:t>
            </a:r>
            <a:r>
              <a:rPr lang="es-ES" sz="2200" dirty="0" smtClean="0"/>
              <a:t>, «</a:t>
            </a:r>
            <a:r>
              <a:rPr lang="es-ES" sz="2200" dirty="0" err="1" smtClean="0"/>
              <a:t>Assumiràs</a:t>
            </a:r>
            <a:r>
              <a:rPr lang="es-ES" sz="2200" dirty="0" smtClean="0"/>
              <a:t>» </a:t>
            </a:r>
            <a:r>
              <a:rPr lang="es-ES" sz="2200" dirty="0" err="1" smtClean="0"/>
              <a:t>és</a:t>
            </a:r>
            <a:r>
              <a:rPr lang="es-ES" sz="2200" dirty="0" smtClean="0"/>
              <a:t> un poema de </a:t>
            </a:r>
            <a:r>
              <a:rPr lang="es-ES" sz="2200" dirty="0" err="1" smtClean="0"/>
              <a:t>resistència</a:t>
            </a:r>
            <a:r>
              <a:rPr lang="es-ES" sz="2200" dirty="0" smtClean="0"/>
              <a:t> en </a:t>
            </a:r>
            <a:r>
              <a:rPr lang="es-ES" sz="2200" dirty="0" err="1" smtClean="0"/>
              <a:t>els</a:t>
            </a:r>
            <a:r>
              <a:rPr lang="es-ES" sz="2200" dirty="0" smtClean="0"/>
              <a:t> </a:t>
            </a:r>
            <a:r>
              <a:rPr lang="es-ES" sz="2200" dirty="0" err="1" smtClean="0"/>
              <a:t>anys</a:t>
            </a:r>
            <a:r>
              <a:rPr lang="es-ES" sz="2200" dirty="0" smtClean="0"/>
              <a:t> en </a:t>
            </a:r>
            <a:r>
              <a:rPr lang="es-ES" sz="2200" dirty="0" err="1" smtClean="0"/>
              <a:t>què</a:t>
            </a:r>
            <a:r>
              <a:rPr lang="es-ES" sz="2200" dirty="0" smtClean="0"/>
              <a:t> es va </a:t>
            </a:r>
            <a:r>
              <a:rPr lang="es-ES" sz="2200" dirty="0" err="1" smtClean="0"/>
              <a:t>escriure</a:t>
            </a:r>
            <a:r>
              <a:rPr lang="es-ES" sz="2200" dirty="0" smtClean="0"/>
              <a:t> (1956-1958) i </a:t>
            </a:r>
            <a:r>
              <a:rPr lang="es-ES" sz="2200" dirty="0" err="1" smtClean="0"/>
              <a:t>posteriorment</a:t>
            </a:r>
            <a:r>
              <a:rPr lang="es-ES" sz="2200" dirty="0" smtClean="0"/>
              <a:t>, en publicar-se en 1971, </a:t>
            </a:r>
            <a:r>
              <a:rPr lang="es-ES" sz="2200" dirty="0" err="1" smtClean="0"/>
              <a:t>és</a:t>
            </a:r>
            <a:r>
              <a:rPr lang="es-ES" sz="2200" dirty="0" smtClean="0"/>
              <a:t> un </a:t>
            </a:r>
            <a:r>
              <a:rPr lang="es-ES" sz="2200" dirty="0" err="1" smtClean="0"/>
              <a:t>cant</a:t>
            </a:r>
            <a:r>
              <a:rPr lang="es-ES" sz="2200" dirty="0" smtClean="0"/>
              <a:t> </a:t>
            </a:r>
            <a:r>
              <a:rPr lang="es-ES" sz="2200" dirty="0" err="1" smtClean="0"/>
              <a:t>d’esperança</a:t>
            </a:r>
            <a:r>
              <a:rPr lang="es-ES" sz="2200" dirty="0" smtClean="0"/>
              <a:t> en un </a:t>
            </a:r>
            <a:r>
              <a:rPr lang="es-ES" sz="2200" dirty="0" err="1" smtClean="0"/>
              <a:t>futur</a:t>
            </a:r>
            <a:r>
              <a:rPr lang="es-ES" sz="2200" dirty="0" smtClean="0"/>
              <a:t> </a:t>
            </a:r>
            <a:r>
              <a:rPr lang="es-ES" sz="2200" dirty="0" err="1" smtClean="0"/>
              <a:t>fora</a:t>
            </a:r>
            <a:r>
              <a:rPr lang="es-ES" sz="2200" dirty="0" smtClean="0"/>
              <a:t> del </a:t>
            </a:r>
            <a:r>
              <a:rPr lang="es-ES" sz="2200" dirty="0" err="1" smtClean="0"/>
              <a:t>règim</a:t>
            </a:r>
            <a:r>
              <a:rPr lang="es-ES" sz="2200" dirty="0" smtClean="0"/>
              <a:t> dictatorial.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01521" y="405274"/>
            <a:ext cx="9970359" cy="1049235"/>
          </a:xfrm>
        </p:spPr>
        <p:txBody>
          <a:bodyPr>
            <a:noAutofit/>
          </a:bodyPr>
          <a:lstStyle/>
          <a:p>
            <a:pPr algn="ctr"/>
            <a:r>
              <a:rPr lang="es-ES" sz="2400" b="1" cap="none" dirty="0" smtClean="0">
                <a:solidFill>
                  <a:schemeClr val="accent1"/>
                </a:solidFill>
              </a:rPr>
              <a:t>3. b) </a:t>
            </a:r>
            <a:r>
              <a:rPr lang="es-ES" sz="2400" b="1" cap="none" dirty="0" err="1">
                <a:solidFill>
                  <a:schemeClr val="accent1"/>
                </a:solidFill>
              </a:rPr>
              <a:t>S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itua</a:t>
            </a:r>
            <a:r>
              <a:rPr lang="es-ES" sz="2400" b="1" cap="none" dirty="0" smtClean="0">
                <a:solidFill>
                  <a:schemeClr val="accent1"/>
                </a:solidFill>
              </a:rPr>
              <a:t> 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aquest</a:t>
            </a:r>
            <a:r>
              <a:rPr lang="es-ES" sz="2400" b="1" cap="none" dirty="0" smtClean="0">
                <a:solidFill>
                  <a:schemeClr val="accent1"/>
                </a:solidFill>
              </a:rPr>
              <a:t> poema en la 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trajectòria</a:t>
            </a:r>
            <a:r>
              <a:rPr lang="es-ES" sz="2400" b="1" cap="none" dirty="0" smtClean="0">
                <a:solidFill>
                  <a:schemeClr val="accent1"/>
                </a:solidFill>
              </a:rPr>
              <a:t> de 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l’autor</a:t>
            </a:r>
            <a:r>
              <a:rPr lang="es-ES" sz="2400" b="1" cap="none" dirty="0" smtClean="0">
                <a:solidFill>
                  <a:schemeClr val="accent1"/>
                </a:solidFill>
              </a:rPr>
              <a:t>. 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És</a:t>
            </a:r>
            <a:r>
              <a:rPr lang="es-ES" sz="2400" b="1" cap="none" dirty="0">
                <a:solidFill>
                  <a:schemeClr val="accent1"/>
                </a:solidFill>
              </a:rPr>
              <a:t> 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representatiu</a:t>
            </a:r>
            <a:r>
              <a:rPr lang="es-ES" sz="2400" b="1" cap="none" dirty="0" smtClean="0">
                <a:solidFill>
                  <a:schemeClr val="accent1"/>
                </a:solidFill>
              </a:rPr>
              <a:t> 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d’alguna</a:t>
            </a:r>
            <a:r>
              <a:rPr lang="es-ES" sz="2400" b="1" cap="none" dirty="0" smtClean="0">
                <a:solidFill>
                  <a:schemeClr val="accent1"/>
                </a:solidFill>
              </a:rPr>
              <a:t> 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orientació</a:t>
            </a:r>
            <a:r>
              <a:rPr lang="es-ES" sz="2400" b="1" cap="none" dirty="0" smtClean="0">
                <a:solidFill>
                  <a:schemeClr val="accent1"/>
                </a:solidFill>
              </a:rPr>
              <a:t> del 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seu</a:t>
            </a:r>
            <a:r>
              <a:rPr lang="es-ES" sz="2400" b="1" cap="none" dirty="0" smtClean="0">
                <a:solidFill>
                  <a:schemeClr val="accent1"/>
                </a:solidFill>
              </a:rPr>
              <a:t> 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món</a:t>
            </a:r>
            <a:r>
              <a:rPr lang="es-ES" sz="2400" b="1" cap="none" dirty="0" smtClean="0">
                <a:solidFill>
                  <a:schemeClr val="accent1"/>
                </a:solidFill>
              </a:rPr>
              <a:t> </a:t>
            </a:r>
            <a:r>
              <a:rPr lang="es-ES" sz="2400" b="1" cap="none" dirty="0" err="1" smtClean="0">
                <a:solidFill>
                  <a:schemeClr val="accent1"/>
                </a:solidFill>
              </a:rPr>
              <a:t>literari</a:t>
            </a:r>
            <a:r>
              <a:rPr lang="es-ES" sz="2400" b="1" cap="none" dirty="0" smtClean="0">
                <a:solidFill>
                  <a:schemeClr val="accent1"/>
                </a:solidFill>
              </a:rPr>
              <a:t>? </a:t>
            </a:r>
            <a:endParaRPr lang="es-ES" sz="2400" b="1" cap="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26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TEXTOS SOBRE ELS QUALS TREBALLAR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2015732"/>
            <a:ext cx="10370415" cy="3450613"/>
          </a:xfrm>
        </p:spPr>
        <p:txBody>
          <a:bodyPr rtlCol="0">
            <a:normAutofit fontScale="92500" lnSpcReduction="10000"/>
          </a:bodyPr>
          <a:lstStyle/>
          <a:p>
            <a:pPr marL="0" lvl="0" indent="0" algn="ctr" rtl="0">
              <a:buNone/>
            </a:pPr>
            <a:r>
              <a:rPr lang="es-ES" sz="24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10 POEMES DE </a:t>
            </a:r>
            <a:r>
              <a:rPr lang="es-ES" sz="2400" i="1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LLIBRE DE MERAVELLES </a:t>
            </a:r>
            <a:r>
              <a:rPr lang="es-ES" sz="24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(1956-1958) [1971]</a:t>
            </a:r>
          </a:p>
          <a:p>
            <a:pPr marL="0" lvl="0" indent="0">
              <a:buNone/>
            </a:pPr>
            <a:r>
              <a:rPr lang="es-ES" sz="2400" dirty="0">
                <a:ea typeface="Tahoma" panose="020B0604030504040204" pitchFamily="34" charset="0"/>
                <a:cs typeface="Tahoma" panose="020B0604030504040204" pitchFamily="34" charset="0"/>
              </a:rPr>
              <a:t>«Un entre </a:t>
            </a:r>
            <a:r>
              <a:rPr lang="es-E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tants</a:t>
            </a:r>
            <a:r>
              <a:rPr lang="es-E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com</a:t>
            </a:r>
            <a:r>
              <a:rPr lang="es-E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400" dirty="0">
                <a:ea typeface="Tahoma" panose="020B0604030504040204" pitchFamily="34" charset="0"/>
                <a:cs typeface="Tahoma" panose="020B0604030504040204" pitchFamily="34" charset="0"/>
              </a:rPr>
              <a:t>esperen i callen</a:t>
            </a:r>
            <a:r>
              <a:rPr lang="es-E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s-ES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              «</a:t>
            </a:r>
            <a:r>
              <a:rPr lang="es-E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L’estampeta</a:t>
            </a:r>
            <a:r>
              <a:rPr lang="es-E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0" lvl="0" indent="0">
              <a:buNone/>
            </a:pPr>
            <a:r>
              <a:rPr lang="es-E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s-ES" sz="2400" dirty="0" err="1">
                <a:ea typeface="Tahoma" panose="020B0604030504040204" pitchFamily="34" charset="0"/>
                <a:cs typeface="Tahoma" panose="020B0604030504040204" pitchFamily="34" charset="0"/>
              </a:rPr>
              <a:t>Temps</a:t>
            </a:r>
            <a:r>
              <a:rPr lang="es-E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»                                                              «</a:t>
            </a:r>
            <a:r>
              <a:rPr lang="es-E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Cant</a:t>
            </a:r>
            <a:r>
              <a:rPr lang="es-E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s-E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Vicent</a:t>
            </a:r>
            <a:r>
              <a:rPr lang="es-E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»      </a:t>
            </a:r>
          </a:p>
          <a:p>
            <a:pPr marL="0" lvl="0" indent="0">
              <a:buNone/>
            </a:pPr>
            <a:r>
              <a:rPr lang="es-E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s-ES" sz="2400" dirty="0"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es-ES" sz="2400" dirty="0" err="1">
                <a:ea typeface="Tahoma" panose="020B0604030504040204" pitchFamily="34" charset="0"/>
                <a:cs typeface="Tahoma" panose="020B0604030504040204" pitchFamily="34" charset="0"/>
              </a:rPr>
              <a:t>escric</a:t>
            </a:r>
            <a:r>
              <a:rPr lang="es-ES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400" dirty="0" err="1">
                <a:ea typeface="Tahoma" panose="020B0604030504040204" pitchFamily="34" charset="0"/>
                <a:cs typeface="Tahoma" panose="020B0604030504040204" pitchFamily="34" charset="0"/>
              </a:rPr>
              <a:t>èglogues</a:t>
            </a:r>
            <a:r>
              <a:rPr lang="es-E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» 			      «</a:t>
            </a:r>
            <a:r>
              <a:rPr lang="es-E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Ací</a:t>
            </a:r>
            <a:r>
              <a:rPr lang="es-E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</a:p>
          <a:p>
            <a:pPr marL="0" lvl="0" indent="0">
              <a:buNone/>
            </a:pPr>
            <a:r>
              <a:rPr lang="es-E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s-ES" sz="2400" dirty="0" err="1">
                <a:ea typeface="Tahoma" panose="020B0604030504040204" pitchFamily="34" charset="0"/>
                <a:cs typeface="Tahoma" panose="020B0604030504040204" pitchFamily="34" charset="0"/>
              </a:rPr>
              <a:t>Demà</a:t>
            </a:r>
            <a:r>
              <a:rPr lang="es-ES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400" dirty="0" err="1">
                <a:ea typeface="Tahoma" panose="020B0604030504040204" pitchFamily="34" charset="0"/>
                <a:cs typeface="Tahoma" panose="020B0604030504040204" pitchFamily="34" charset="0"/>
              </a:rPr>
              <a:t>serà</a:t>
            </a:r>
            <a:r>
              <a:rPr lang="es-ES" sz="2400" dirty="0">
                <a:ea typeface="Tahoma" panose="020B0604030504040204" pitchFamily="34" charset="0"/>
                <a:cs typeface="Tahoma" panose="020B0604030504040204" pitchFamily="34" charset="0"/>
              </a:rPr>
              <a:t> una </a:t>
            </a:r>
            <a:r>
              <a:rPr lang="es-ES" sz="2400" dirty="0" err="1">
                <a:ea typeface="Tahoma" panose="020B0604030504040204" pitchFamily="34" charset="0"/>
                <a:cs typeface="Tahoma" panose="020B0604030504040204" pitchFamily="34" charset="0"/>
              </a:rPr>
              <a:t>cançó</a:t>
            </a:r>
            <a:r>
              <a:rPr lang="es-E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s-ES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		                 «</a:t>
            </a:r>
            <a:r>
              <a:rPr lang="es-ES" sz="2400" dirty="0"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lang="es-ES" sz="2400" dirty="0" err="1">
                <a:ea typeface="Tahoma" panose="020B0604030504040204" pitchFamily="34" charset="0"/>
                <a:cs typeface="Tahoma" panose="020B0604030504040204" pitchFamily="34" charset="0"/>
              </a:rPr>
              <a:t>exemple</a:t>
            </a:r>
            <a:r>
              <a:rPr lang="es-E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0" indent="0">
              <a:buNone/>
            </a:pPr>
            <a:r>
              <a:rPr lang="es-E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s-ES" sz="2400" dirty="0" err="1">
                <a:ea typeface="Tahoma" panose="020B0604030504040204" pitchFamily="34" charset="0"/>
                <a:cs typeface="Tahoma" panose="020B0604030504040204" pitchFamily="34" charset="0"/>
              </a:rPr>
              <a:t>Els</a:t>
            </a:r>
            <a:r>
              <a:rPr lang="es-ES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400" dirty="0" err="1">
                <a:ea typeface="Tahoma" panose="020B0604030504040204" pitchFamily="34" charset="0"/>
                <a:cs typeface="Tahoma" panose="020B0604030504040204" pitchFamily="34" charset="0"/>
              </a:rPr>
              <a:t>amants</a:t>
            </a:r>
            <a:r>
              <a:rPr lang="es-E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s-ES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					      «</a:t>
            </a:r>
            <a:r>
              <a:rPr lang="es-ES" sz="2400" dirty="0" err="1">
                <a:ea typeface="Tahoma" panose="020B0604030504040204" pitchFamily="34" charset="0"/>
                <a:cs typeface="Tahoma" panose="020B0604030504040204" pitchFamily="34" charset="0"/>
              </a:rPr>
              <a:t>Assumiràs</a:t>
            </a:r>
            <a:r>
              <a:rPr lang="es-ES" sz="2400" dirty="0"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s-ES" sz="2400" dirty="0" err="1">
                <a:ea typeface="Tahoma" panose="020B0604030504040204" pitchFamily="34" charset="0"/>
                <a:cs typeface="Tahoma" panose="020B0604030504040204" pitchFamily="34" charset="0"/>
              </a:rPr>
              <a:t>veu</a:t>
            </a:r>
            <a:r>
              <a:rPr lang="es-ES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d’un</a:t>
            </a:r>
            <a:r>
              <a:rPr lang="es-ES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poble</a:t>
            </a:r>
            <a:r>
              <a:rPr lang="es-E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0" indent="0">
              <a:buNone/>
            </a:pPr>
            <a:r>
              <a:rPr lang="es-E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					</a:t>
            </a:r>
            <a:endParaRPr lang="es-ES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es-ES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:a16="http://schemas.microsoft.com/office/drawing/2014/main" xmlns="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42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91113" y="298383"/>
            <a:ext cx="4397428" cy="569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a-ES" dirty="0" smtClean="0"/>
              <a:t> </a:t>
            </a:r>
            <a:endParaRPr lang="es-ES" dirty="0" smtClean="0"/>
          </a:p>
          <a:p>
            <a:r>
              <a:rPr lang="ca-ES" i="1" dirty="0" smtClean="0"/>
              <a:t>La figura retòrica dominant al text és l’anàfora. El sintagma “Un entre tants” es repeteix al llarg del poema de manera obsessiva, fins a constituir-ne el principi estructurador. </a:t>
            </a:r>
            <a:r>
              <a:rPr lang="ca-ES" dirty="0" smtClean="0"/>
              <a:t>També estructura la primera part del llibre.</a:t>
            </a:r>
            <a:r>
              <a:rPr lang="ca-ES" i="1" dirty="0" smtClean="0"/>
              <a:t> El model genèric en què se s’inspira és el de la lletania. Hem de pensar que en el context d’escriptura de la postguerra el res del rosari tenia una gran vigència, i Estellés sembla </a:t>
            </a:r>
            <a:r>
              <a:rPr lang="ca-ES" i="1" dirty="0" err="1" smtClean="0"/>
              <a:t>haver-se</a:t>
            </a:r>
            <a:r>
              <a:rPr lang="ca-ES" i="1" dirty="0" smtClean="0"/>
              <a:t> inspirat en la resposta del cor “Ora pro </a:t>
            </a:r>
            <a:r>
              <a:rPr lang="ca-ES" i="1" dirty="0" err="1" smtClean="0"/>
              <a:t>nobis</a:t>
            </a:r>
            <a:r>
              <a:rPr lang="ca-ES" i="1" dirty="0" smtClean="0"/>
              <a:t>” a l’oficiant. El més important, en l’adaptació que en fa Estellés, és el capgirament del missatge religiós originari, que es converteix en un compromís amb el seu poble.  </a:t>
            </a:r>
            <a:endParaRPr lang="es-ES" dirty="0" smtClean="0"/>
          </a:p>
          <a:p>
            <a:pPr>
              <a:buNone/>
            </a:pPr>
            <a:r>
              <a:rPr lang="ca-ES" i="1" dirty="0" smtClean="0"/>
              <a:t> 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1300" cap="none" dirty="0" smtClean="0"/>
              <a:t> </a:t>
            </a:r>
            <a:r>
              <a:rPr lang="ca-ES" sz="18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3-a)</a:t>
            </a:r>
            <a:r>
              <a:rPr lang="ca-ES" sz="1800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a-ES" sz="18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Identifica una figura retòrica (metàfora, comparació…) que trobes en aquest fragment i explica què aporta al text. quines altres figures retòriques són habituals en </a:t>
            </a:r>
            <a:r>
              <a:rPr lang="ca-ES" sz="1800" b="1" i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llibre de meravelles</a:t>
            </a:r>
            <a:r>
              <a:rPr lang="ca-ES" sz="18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 relaciona-les amb l’estil de Vicent </a:t>
            </a:r>
            <a:r>
              <a:rPr lang="ca-ES" sz="18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ca-ES" sz="18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ndrés </a:t>
            </a:r>
            <a:r>
              <a:rPr lang="ca-ES" sz="18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ca-ES" sz="18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stellés.</a:t>
            </a:r>
            <a:r>
              <a:rPr lang="es-ES" sz="1800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s-ES" sz="1800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endParaRPr lang="es-ES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i="1" dirty="0" smtClean="0"/>
              <a:t>La temática del </a:t>
            </a:r>
            <a:r>
              <a:rPr lang="es-ES" i="1" dirty="0" err="1" smtClean="0"/>
              <a:t>fragment</a:t>
            </a:r>
            <a:r>
              <a:rPr lang="es-ES" i="1" dirty="0" smtClean="0"/>
              <a:t> es vincula </a:t>
            </a:r>
            <a:r>
              <a:rPr lang="es-ES" i="1" dirty="0" err="1" smtClean="0"/>
              <a:t>amb</a:t>
            </a:r>
            <a:r>
              <a:rPr lang="es-ES" i="1" dirty="0" smtClean="0"/>
              <a:t> el </a:t>
            </a:r>
            <a:r>
              <a:rPr lang="es-ES" i="1" dirty="0" err="1" smtClean="0"/>
              <a:t>compromís</a:t>
            </a:r>
            <a:r>
              <a:rPr lang="es-ES" i="1" dirty="0" smtClean="0"/>
              <a:t> </a:t>
            </a:r>
            <a:r>
              <a:rPr lang="es-ES" i="1" dirty="0" err="1" smtClean="0"/>
              <a:t>polític</a:t>
            </a:r>
            <a:r>
              <a:rPr lang="es-ES" i="1" dirty="0" smtClean="0"/>
              <a:t> del poeta </a:t>
            </a:r>
            <a:r>
              <a:rPr lang="es-ES" i="1" dirty="0" err="1" smtClean="0"/>
              <a:t>amb</a:t>
            </a:r>
            <a:r>
              <a:rPr lang="es-ES" i="1" dirty="0" smtClean="0"/>
              <a:t> el </a:t>
            </a:r>
            <a:r>
              <a:rPr lang="es-ES" i="1" dirty="0" err="1" smtClean="0"/>
              <a:t>seu</a:t>
            </a:r>
            <a:r>
              <a:rPr lang="es-ES" i="1" dirty="0" smtClean="0"/>
              <a:t> </a:t>
            </a:r>
            <a:r>
              <a:rPr lang="es-ES" i="1" dirty="0" err="1" smtClean="0"/>
              <a:t>poble</a:t>
            </a:r>
            <a:r>
              <a:rPr lang="es-ES" i="1" dirty="0" smtClean="0"/>
              <a:t>. </a:t>
            </a:r>
            <a:r>
              <a:rPr lang="es-ES" i="1" dirty="0" err="1" smtClean="0"/>
              <a:t>Junt</a:t>
            </a:r>
            <a:r>
              <a:rPr lang="es-ES" i="1" dirty="0" smtClean="0"/>
              <a:t> </a:t>
            </a:r>
            <a:r>
              <a:rPr lang="es-ES" i="1" dirty="0" err="1" smtClean="0"/>
              <a:t>amb</a:t>
            </a:r>
            <a:r>
              <a:rPr lang="es-ES" i="1" dirty="0" smtClean="0"/>
              <a:t> el tema de </a:t>
            </a:r>
            <a:r>
              <a:rPr lang="es-ES" i="1" dirty="0" err="1" smtClean="0"/>
              <a:t>l’amor</a:t>
            </a:r>
            <a:r>
              <a:rPr lang="es-ES" i="1" dirty="0" smtClean="0"/>
              <a:t>, la </a:t>
            </a:r>
            <a:r>
              <a:rPr lang="es-ES" i="1" dirty="0" err="1" smtClean="0"/>
              <a:t>mort</a:t>
            </a:r>
            <a:r>
              <a:rPr lang="es-ES" i="1" dirty="0" smtClean="0"/>
              <a:t> i la </a:t>
            </a:r>
            <a:r>
              <a:rPr lang="es-ES" i="1" dirty="0" err="1" smtClean="0"/>
              <a:t>crònica</a:t>
            </a:r>
            <a:r>
              <a:rPr lang="es-ES" i="1" dirty="0" smtClean="0"/>
              <a:t> de la postguerra, </a:t>
            </a:r>
            <a:r>
              <a:rPr lang="es-ES" i="1" dirty="0" err="1" smtClean="0"/>
              <a:t>aquest</a:t>
            </a:r>
            <a:r>
              <a:rPr lang="es-ES" i="1" dirty="0" smtClean="0"/>
              <a:t> </a:t>
            </a:r>
            <a:r>
              <a:rPr lang="es-ES" i="1" dirty="0" err="1" smtClean="0"/>
              <a:t>és</a:t>
            </a:r>
            <a:r>
              <a:rPr lang="es-ES" i="1" dirty="0" smtClean="0"/>
              <a:t> un </a:t>
            </a:r>
            <a:r>
              <a:rPr lang="es-ES" i="1" dirty="0" err="1" smtClean="0"/>
              <a:t>dels</a:t>
            </a:r>
            <a:r>
              <a:rPr lang="es-ES" i="1" dirty="0" smtClean="0"/>
              <a:t> temes </a:t>
            </a:r>
            <a:r>
              <a:rPr lang="es-ES" i="1" dirty="0" err="1" smtClean="0"/>
              <a:t>més</a:t>
            </a:r>
            <a:r>
              <a:rPr lang="es-ES" i="1" dirty="0" smtClean="0"/>
              <a:t> </a:t>
            </a:r>
            <a:r>
              <a:rPr lang="es-ES" i="1" dirty="0" err="1" smtClean="0"/>
              <a:t>importants</a:t>
            </a:r>
            <a:r>
              <a:rPr lang="es-ES" i="1" dirty="0" smtClean="0"/>
              <a:t> de </a:t>
            </a:r>
            <a:r>
              <a:rPr lang="es-ES" i="1" dirty="0" err="1" smtClean="0"/>
              <a:t>l’autor</a:t>
            </a:r>
            <a:r>
              <a:rPr lang="es-ES" i="1" dirty="0" smtClean="0"/>
              <a:t>. En </a:t>
            </a:r>
            <a:r>
              <a:rPr lang="es-ES" dirty="0" err="1" smtClean="0"/>
              <a:t>Llibre</a:t>
            </a:r>
            <a:r>
              <a:rPr lang="es-ES" dirty="0" smtClean="0"/>
              <a:t> de </a:t>
            </a:r>
            <a:r>
              <a:rPr lang="es-ES" dirty="0" err="1" smtClean="0"/>
              <a:t>meravelles</a:t>
            </a:r>
            <a:r>
              <a:rPr lang="es-ES" dirty="0" smtClean="0"/>
              <a:t>, </a:t>
            </a:r>
            <a:r>
              <a:rPr lang="es-ES" i="1" dirty="0" smtClean="0"/>
              <a:t>que en </a:t>
            </a:r>
            <a:r>
              <a:rPr lang="es-ES" i="1" dirty="0" err="1" smtClean="0"/>
              <a:t>certa</a:t>
            </a:r>
            <a:r>
              <a:rPr lang="es-ES" i="1" dirty="0" smtClean="0"/>
              <a:t> manera resulta la </a:t>
            </a:r>
            <a:r>
              <a:rPr lang="es-ES" i="1" dirty="0" err="1" smtClean="0"/>
              <a:t>culminació</a:t>
            </a:r>
            <a:r>
              <a:rPr lang="es-ES" i="1" dirty="0" smtClean="0"/>
              <a:t> i </a:t>
            </a:r>
            <a:r>
              <a:rPr lang="es-ES" i="1" dirty="0" err="1" smtClean="0"/>
              <a:t>i</a:t>
            </a:r>
            <a:r>
              <a:rPr lang="es-ES" i="1" dirty="0" smtClean="0"/>
              <a:t> la </a:t>
            </a:r>
            <a:r>
              <a:rPr lang="es-ES" i="1" dirty="0" err="1" smtClean="0"/>
              <a:t>millor</a:t>
            </a:r>
            <a:r>
              <a:rPr lang="es-ES" i="1" dirty="0" smtClean="0"/>
              <a:t> </a:t>
            </a:r>
            <a:r>
              <a:rPr lang="es-ES" i="1" dirty="0" err="1" smtClean="0"/>
              <a:t>expressió</a:t>
            </a:r>
            <a:r>
              <a:rPr lang="es-ES" i="1" dirty="0" smtClean="0"/>
              <a:t> de la </a:t>
            </a:r>
            <a:r>
              <a:rPr lang="es-ES" i="1" dirty="0" err="1" smtClean="0"/>
              <a:t>poesia</a:t>
            </a:r>
            <a:r>
              <a:rPr lang="es-ES" i="1" dirty="0" smtClean="0"/>
              <a:t> de </a:t>
            </a:r>
            <a:r>
              <a:rPr lang="es-ES" i="1" dirty="0" err="1" smtClean="0"/>
              <a:t>l’autor</a:t>
            </a:r>
            <a:r>
              <a:rPr lang="es-ES" i="1" dirty="0" smtClean="0"/>
              <a:t>,  </a:t>
            </a:r>
            <a:r>
              <a:rPr lang="es-ES" i="1" dirty="0" err="1" smtClean="0"/>
              <a:t>podem</a:t>
            </a:r>
            <a:r>
              <a:rPr lang="es-ES" i="1" dirty="0" smtClean="0"/>
              <a:t> </a:t>
            </a:r>
            <a:r>
              <a:rPr lang="es-ES" i="1" dirty="0" err="1" smtClean="0"/>
              <a:t>trobar</a:t>
            </a:r>
            <a:r>
              <a:rPr lang="es-ES" i="1" dirty="0" smtClean="0"/>
              <a:t> </a:t>
            </a:r>
            <a:r>
              <a:rPr lang="es-ES" i="1" dirty="0" err="1" smtClean="0"/>
              <a:t>tots</a:t>
            </a:r>
            <a:r>
              <a:rPr lang="es-ES" i="1" dirty="0" smtClean="0"/>
              <a:t> </a:t>
            </a:r>
            <a:r>
              <a:rPr lang="es-ES" i="1" dirty="0" err="1" smtClean="0"/>
              <a:t>aquests</a:t>
            </a:r>
            <a:r>
              <a:rPr lang="es-ES" i="1" dirty="0" smtClean="0"/>
              <a:t> temes. </a:t>
            </a:r>
            <a:r>
              <a:rPr lang="es-ES" i="1" dirty="0" err="1" smtClean="0"/>
              <a:t>Especialment</a:t>
            </a:r>
            <a:r>
              <a:rPr lang="es-ES" i="1" dirty="0" smtClean="0"/>
              <a:t> en la primera i la tercera </a:t>
            </a:r>
            <a:r>
              <a:rPr lang="es-ES" i="1" dirty="0" err="1" smtClean="0"/>
              <a:t>part</a:t>
            </a:r>
            <a:r>
              <a:rPr lang="es-ES" i="1" dirty="0" smtClean="0"/>
              <a:t>. En la primera, que du per </a:t>
            </a:r>
            <a:r>
              <a:rPr lang="es-ES" i="1" dirty="0" err="1" smtClean="0"/>
              <a:t>títol</a:t>
            </a:r>
            <a:r>
              <a:rPr lang="es-ES" i="1" dirty="0" smtClean="0"/>
              <a:t> “</a:t>
            </a:r>
            <a:r>
              <a:rPr lang="es-ES" i="1" dirty="0" err="1" smtClean="0"/>
              <a:t>Teoria</a:t>
            </a:r>
            <a:r>
              <a:rPr lang="es-ES" i="1" dirty="0" smtClean="0"/>
              <a:t> i </a:t>
            </a:r>
            <a:r>
              <a:rPr lang="es-ES" i="1" dirty="0" err="1" smtClean="0"/>
              <a:t>pràctica</a:t>
            </a:r>
            <a:r>
              <a:rPr lang="es-ES" i="1" dirty="0" smtClean="0"/>
              <a:t> de la flor natural”, es </a:t>
            </a:r>
            <a:r>
              <a:rPr lang="es-ES" i="1" dirty="0" err="1" smtClean="0"/>
              <a:t>produix</a:t>
            </a:r>
            <a:r>
              <a:rPr lang="es-ES" i="1" dirty="0" smtClean="0"/>
              <a:t> </a:t>
            </a:r>
            <a:r>
              <a:rPr lang="es-ES" i="1" dirty="0" err="1" smtClean="0"/>
              <a:t>l’assumpció</a:t>
            </a:r>
            <a:r>
              <a:rPr lang="es-ES" i="1" dirty="0" smtClean="0"/>
              <a:t> del </a:t>
            </a:r>
            <a:r>
              <a:rPr lang="es-ES" i="1" dirty="0" err="1" smtClean="0"/>
              <a:t>seu</a:t>
            </a:r>
            <a:r>
              <a:rPr lang="es-ES" i="1" dirty="0" smtClean="0"/>
              <a:t> </a:t>
            </a:r>
            <a:r>
              <a:rPr lang="es-ES" i="1" dirty="0" err="1" smtClean="0"/>
              <a:t>compromís</a:t>
            </a:r>
            <a:r>
              <a:rPr lang="es-ES" i="1" dirty="0" smtClean="0"/>
              <a:t> en un </a:t>
            </a:r>
            <a:r>
              <a:rPr lang="es-ES" i="1" dirty="0" err="1" smtClean="0"/>
              <a:t>present</a:t>
            </a:r>
            <a:r>
              <a:rPr lang="es-ES" i="1" dirty="0" smtClean="0"/>
              <a:t> de </a:t>
            </a:r>
            <a:r>
              <a:rPr lang="es-ES" i="1" dirty="0" err="1" smtClean="0"/>
              <a:t>repressió</a:t>
            </a:r>
            <a:r>
              <a:rPr lang="es-ES" i="1" dirty="0" smtClean="0"/>
              <a:t> (el de la postguerra). En la tercera </a:t>
            </a:r>
            <a:r>
              <a:rPr lang="es-ES" i="1" dirty="0" err="1" smtClean="0"/>
              <a:t>part</a:t>
            </a:r>
            <a:r>
              <a:rPr lang="es-ES" i="1" dirty="0" smtClean="0"/>
              <a:t> (“</a:t>
            </a:r>
            <a:r>
              <a:rPr lang="es-ES" i="1" dirty="0" err="1" smtClean="0"/>
              <a:t>Propietats</a:t>
            </a:r>
            <a:r>
              <a:rPr lang="es-ES" i="1" dirty="0" smtClean="0"/>
              <a:t> de la pena”), el </a:t>
            </a:r>
            <a:r>
              <a:rPr lang="es-ES" i="1" dirty="0" err="1" smtClean="0"/>
              <a:t>compromís</a:t>
            </a:r>
            <a:r>
              <a:rPr lang="es-ES" i="1" dirty="0" smtClean="0"/>
              <a:t> es </a:t>
            </a:r>
            <a:r>
              <a:rPr lang="es-ES" i="1" dirty="0" err="1" smtClean="0"/>
              <a:t>projecta</a:t>
            </a:r>
            <a:r>
              <a:rPr lang="es-ES" i="1" dirty="0" smtClean="0"/>
              <a:t> </a:t>
            </a:r>
            <a:r>
              <a:rPr lang="es-ES" i="1" dirty="0" err="1" smtClean="0"/>
              <a:t>cap</a:t>
            </a:r>
            <a:r>
              <a:rPr lang="es-ES" i="1" dirty="0" smtClean="0"/>
              <a:t> al </a:t>
            </a:r>
            <a:r>
              <a:rPr lang="es-ES" i="1" dirty="0" err="1" smtClean="0"/>
              <a:t>futur</a:t>
            </a:r>
            <a:r>
              <a:rPr lang="es-ES" i="1" dirty="0" smtClean="0"/>
              <a:t>, </a:t>
            </a:r>
            <a:r>
              <a:rPr lang="es-ES" i="1" dirty="0" err="1" smtClean="0"/>
              <a:t>amb</a:t>
            </a:r>
            <a:r>
              <a:rPr lang="es-ES" i="1" dirty="0" smtClean="0"/>
              <a:t> </a:t>
            </a:r>
            <a:r>
              <a:rPr lang="es-ES" i="1" dirty="0" err="1" smtClean="0"/>
              <a:t>l’esperança</a:t>
            </a:r>
            <a:r>
              <a:rPr lang="es-ES" i="1" dirty="0" smtClean="0"/>
              <a:t> </a:t>
            </a:r>
            <a:r>
              <a:rPr lang="es-ES" i="1" dirty="0" err="1" smtClean="0"/>
              <a:t>d’un</a:t>
            </a:r>
            <a:r>
              <a:rPr lang="es-ES" i="1" dirty="0" smtClean="0"/>
              <a:t> </a:t>
            </a:r>
            <a:r>
              <a:rPr lang="es-ES" i="1" dirty="0" err="1" smtClean="0"/>
              <a:t>futur</a:t>
            </a:r>
            <a:r>
              <a:rPr lang="es-ES" i="1" dirty="0" smtClean="0"/>
              <a:t> </a:t>
            </a:r>
            <a:r>
              <a:rPr lang="es-ES" i="1" dirty="0" err="1" smtClean="0"/>
              <a:t>millor</a:t>
            </a:r>
            <a:r>
              <a:rPr lang="es-ES" i="1" dirty="0" smtClean="0"/>
              <a:t> per al </a:t>
            </a:r>
            <a:r>
              <a:rPr lang="es-ES" i="1" dirty="0" err="1" smtClean="0"/>
              <a:t>poble</a:t>
            </a:r>
            <a:r>
              <a:rPr lang="es-ES" i="1" dirty="0" smtClean="0"/>
              <a:t> </a:t>
            </a:r>
            <a:r>
              <a:rPr lang="es-ES" i="1" dirty="0" err="1" smtClean="0"/>
              <a:t>valencià</a:t>
            </a:r>
            <a:r>
              <a:rPr lang="es-ES" i="1" dirty="0" smtClean="0"/>
              <a:t>.  </a:t>
            </a:r>
            <a:endParaRPr lang="es-ES" dirty="0" smtClean="0"/>
          </a:p>
          <a:p>
            <a:r>
              <a:rPr lang="es-ES" i="1" smtClean="0"/>
              <a:t> </a:t>
            </a:r>
            <a:endParaRPr lang="es-ES" smtClean="0"/>
          </a:p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3-a) Quina </a:t>
            </a:r>
            <a:r>
              <a:rPr lang="es-ES" sz="18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temàtica</a:t>
            </a:r>
            <a:r>
              <a:rPr lang="es-ES" sz="18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pròpia</a:t>
            </a:r>
            <a:r>
              <a:rPr lang="es-ES" sz="18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s-ES" sz="18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l’obra</a:t>
            </a:r>
            <a:r>
              <a:rPr lang="es-ES" sz="18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es </a:t>
            </a:r>
            <a:r>
              <a:rPr lang="es-ES" sz="18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veu</a:t>
            </a:r>
            <a:r>
              <a:rPr lang="es-ES" sz="18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en </a:t>
            </a:r>
            <a:r>
              <a:rPr lang="es-ES" sz="18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aquest</a:t>
            </a:r>
            <a:r>
              <a:rPr lang="es-ES" sz="18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fragment</a:t>
            </a:r>
            <a:r>
              <a:rPr lang="es-ES" sz="18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 </a:t>
            </a:r>
            <a:r>
              <a:rPr lang="es-ES" sz="18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quines</a:t>
            </a:r>
            <a:r>
              <a:rPr lang="es-ES" sz="18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altres</a:t>
            </a:r>
            <a:r>
              <a:rPr lang="es-ES" sz="18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temàtiques</a:t>
            </a:r>
            <a:r>
              <a:rPr lang="es-ES" sz="18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són</a:t>
            </a:r>
            <a:r>
              <a:rPr lang="es-ES" sz="18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característiques</a:t>
            </a:r>
            <a:r>
              <a:rPr lang="es-ES" sz="18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d’aquesta</a:t>
            </a:r>
            <a:r>
              <a:rPr lang="es-ES" sz="18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obra?</a:t>
            </a:r>
            <a:br>
              <a:rPr lang="es-ES" sz="18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endParaRPr lang="es-ES" sz="1800" b="1" cap="none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16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s-ES" sz="16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-b. </a:t>
            </a:r>
            <a:r>
              <a:rPr lang="es-ES" sz="16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s-ES" sz="16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uins</a:t>
            </a:r>
            <a:r>
              <a:rPr lang="es-ES" sz="16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altres</a:t>
            </a:r>
            <a:r>
              <a:rPr lang="es-ES" sz="16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autors</a:t>
            </a:r>
            <a:r>
              <a:rPr lang="es-ES" sz="16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o autores destaquen en el </a:t>
            </a:r>
            <a:r>
              <a:rPr lang="es-ES" sz="16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context</a:t>
            </a:r>
            <a:r>
              <a:rPr lang="es-ES" sz="16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d’escriptura</a:t>
            </a:r>
            <a:r>
              <a:rPr lang="es-ES" sz="16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s-ES" sz="16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l’obra</a:t>
            </a:r>
            <a:r>
              <a:rPr lang="es-ES" sz="16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s-ES" sz="16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dins</a:t>
            </a:r>
            <a:r>
              <a:rPr lang="es-ES" sz="16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del </a:t>
            </a:r>
            <a:r>
              <a:rPr lang="es-ES" sz="16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gènere</a:t>
            </a:r>
            <a:r>
              <a:rPr lang="es-ES" sz="16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)? (</a:t>
            </a:r>
            <a:r>
              <a:rPr lang="es-ES" sz="16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mínim</a:t>
            </a:r>
            <a:r>
              <a:rPr lang="es-ES" sz="16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2 </a:t>
            </a:r>
            <a:r>
              <a:rPr lang="es-ES" sz="16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autors</a:t>
            </a:r>
            <a:r>
              <a:rPr lang="es-ES" sz="16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/es) aporta alguna dada sobre </a:t>
            </a:r>
            <a:r>
              <a:rPr lang="es-ES" sz="16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l’obra</a:t>
            </a:r>
            <a:r>
              <a:rPr lang="es-ES" sz="16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(obres </a:t>
            </a:r>
            <a:r>
              <a:rPr lang="es-ES" sz="16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destacades</a:t>
            </a:r>
            <a:r>
              <a:rPr lang="es-ES" sz="16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i/o </a:t>
            </a:r>
            <a:r>
              <a:rPr lang="es-ES" sz="16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característiques</a:t>
            </a:r>
            <a:r>
              <a:rPr lang="es-ES" sz="16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bàsiques</a:t>
            </a:r>
            <a:r>
              <a:rPr lang="es-ES" sz="16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s-ES" sz="16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d’aquests</a:t>
            </a:r>
            <a:r>
              <a:rPr lang="es-ES" sz="16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altres</a:t>
            </a:r>
            <a:r>
              <a:rPr lang="es-ES" sz="16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b="1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autors</a:t>
            </a:r>
            <a:r>
              <a:rPr lang="es-ES" sz="16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o autores.</a:t>
            </a:r>
            <a:br>
              <a:rPr lang="es-ES" sz="16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s-ES" sz="1800" cap="none" dirty="0" smtClean="0">
                <a:latin typeface="Calibri" pitchFamily="34" charset="0"/>
                <a:cs typeface="Calibri" pitchFamily="34" charset="0"/>
              </a:rPr>
              <a:t> </a:t>
            </a:r>
            <a:br>
              <a:rPr lang="es-ES" sz="1800" cap="none" dirty="0" smtClean="0">
                <a:latin typeface="Calibri" pitchFamily="34" charset="0"/>
                <a:cs typeface="Calibri" pitchFamily="34" charset="0"/>
              </a:rPr>
            </a:br>
            <a:r>
              <a:rPr lang="es-ES" sz="1800" cap="non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1800" cap="none" dirty="0" smtClean="0">
                <a:latin typeface="Calibri" pitchFamily="34" charset="0"/>
                <a:cs typeface="Calibri" pitchFamily="34" charset="0"/>
              </a:rPr>
            </a:br>
            <a:r>
              <a:rPr lang="es-ES" sz="1800" cap="non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1800" cap="none" dirty="0" smtClean="0">
                <a:latin typeface="Calibri" pitchFamily="34" charset="0"/>
                <a:cs typeface="Calibri" pitchFamily="34" charset="0"/>
              </a:rPr>
            </a:br>
            <a:r>
              <a:rPr lang="es-ES" sz="1800" cap="non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1800" cap="none" dirty="0" smtClean="0">
                <a:latin typeface="Calibri" pitchFamily="34" charset="0"/>
                <a:cs typeface="Calibri" pitchFamily="34" charset="0"/>
              </a:rPr>
            </a:br>
            <a:r>
              <a:rPr lang="es-ES" sz="1800" cap="none" dirty="0" err="1" smtClean="0">
                <a:latin typeface="Calibri" pitchFamily="34" charset="0"/>
                <a:cs typeface="Calibri" pitchFamily="34" charset="0"/>
              </a:rPr>
              <a:t>E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stellés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escriu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cap="none" dirty="0" err="1" smtClean="0">
                <a:latin typeface="Calibri" pitchFamily="34" charset="0"/>
                <a:cs typeface="Calibri" pitchFamily="34" charset="0"/>
              </a:rPr>
              <a:t>Llibre</a:t>
            </a:r>
            <a:r>
              <a:rPr lang="es-ES" sz="1800" cap="none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s-ES" sz="1800" cap="none" dirty="0" err="1" smtClean="0">
                <a:latin typeface="Calibri" pitchFamily="34" charset="0"/>
                <a:cs typeface="Calibri" pitchFamily="34" charset="0"/>
              </a:rPr>
              <a:t>meravelles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entre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els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anys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1956-1958.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són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els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anys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què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en la literatura catalana el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postsimbolisme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dominant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fins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aleshores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començava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a ser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substituït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pel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realisme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històric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, que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fou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hegemònic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en la literatura catalana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fins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als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anys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setanta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. 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tot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i que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estellés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posseeix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un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veu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molt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personal,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podem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detectar en el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seu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estil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alguns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trets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d’aquest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corrent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com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ara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l’ús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d’un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llenguatge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col·loquial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i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directe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, la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importància</a:t>
            </a: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 de la </a:t>
            </a:r>
            <a:r>
              <a:rPr lang="es-ES" sz="1800" i="1" cap="none" dirty="0" err="1" smtClean="0">
                <a:latin typeface="Calibri" pitchFamily="34" charset="0"/>
                <a:cs typeface="Calibri" pitchFamily="34" charset="0"/>
              </a:rPr>
              <a:t>quotidianitat</a:t>
            </a:r>
            <a:r>
              <a:rPr lang="ca-ES" sz="1800" i="1" cap="none" dirty="0" smtClean="0">
                <a:latin typeface="Calibri" pitchFamily="34" charset="0"/>
                <a:cs typeface="Calibri" pitchFamily="34" charset="0"/>
              </a:rPr>
              <a:t> el predomini dels discurs </a:t>
            </a:r>
            <a:r>
              <a:rPr lang="ca-ES" sz="1800" i="1" cap="none" dirty="0" err="1" smtClean="0">
                <a:latin typeface="Calibri" pitchFamily="34" charset="0"/>
                <a:cs typeface="Calibri" pitchFamily="34" charset="0"/>
              </a:rPr>
              <a:t>historiconarratiu</a:t>
            </a:r>
            <a:r>
              <a:rPr lang="ca-ES" sz="1800" i="1" cap="none" dirty="0" smtClean="0">
                <a:latin typeface="Calibri" pitchFamily="34" charset="0"/>
                <a:cs typeface="Calibri" pitchFamily="34" charset="0"/>
              </a:rPr>
              <a:t> sobre el </a:t>
            </a:r>
            <a:r>
              <a:rPr lang="ca-ES" sz="1800" i="1" cap="none" dirty="0" err="1" smtClean="0">
                <a:latin typeface="Calibri" pitchFamily="34" charset="0"/>
                <a:cs typeface="Calibri" pitchFamily="34" charset="0"/>
              </a:rPr>
              <a:t>miticosimbòlic</a:t>
            </a:r>
            <a:r>
              <a:rPr lang="ca-ES" sz="1800" i="1" cap="none" dirty="0" smtClean="0">
                <a:latin typeface="Calibri" pitchFamily="34" charset="0"/>
                <a:cs typeface="Calibri" pitchFamily="34" charset="0"/>
              </a:rPr>
              <a:t>, la voluntat d’arribar a un públic majoritari o el  compromís social i nacional. un autor que com estellés assimilà d’una manera molt personal aquestes característiques fou Martí i Pol.</a:t>
            </a:r>
            <a:br>
              <a:rPr lang="ca-ES" sz="1800" i="1" cap="none" dirty="0" smtClean="0">
                <a:latin typeface="Calibri" pitchFamily="34" charset="0"/>
                <a:cs typeface="Calibri" pitchFamily="34" charset="0"/>
              </a:rPr>
            </a:br>
            <a:r>
              <a:rPr lang="ca-ES" sz="1800" i="1" cap="non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ca-ES" sz="1800" i="1" cap="none" dirty="0" smtClean="0">
                <a:latin typeface="Calibri" pitchFamily="34" charset="0"/>
                <a:cs typeface="Calibri" pitchFamily="34" charset="0"/>
              </a:rPr>
            </a:br>
            <a:r>
              <a:rPr lang="ca-ES" sz="1800" i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cap="non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1800" cap="none" dirty="0" smtClean="0">
                <a:latin typeface="Calibri" pitchFamily="34" charset="0"/>
                <a:cs typeface="Calibri" pitchFamily="34" charset="0"/>
              </a:rPr>
            </a:br>
            <a:r>
              <a:rPr lang="es-ES" sz="1800" i="1" cap="none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s-ES" sz="1800" cap="non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1800" cap="none" dirty="0" smtClean="0">
                <a:latin typeface="Calibri" pitchFamily="34" charset="0"/>
                <a:cs typeface="Calibri" pitchFamily="34" charset="0"/>
              </a:rPr>
            </a:br>
            <a:r>
              <a:rPr lang="es-ES" sz="1800" b="1" cap="none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s-ES" sz="1800" cap="non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1800" cap="none" dirty="0" smtClean="0">
                <a:latin typeface="Calibri" pitchFamily="34" charset="0"/>
                <a:cs typeface="Calibri" pitchFamily="34" charset="0"/>
              </a:rPr>
            </a:br>
            <a:r>
              <a:rPr lang="es-ES" sz="1800" cap="none" dirty="0" smtClean="0">
                <a:latin typeface="Calibri" pitchFamily="34" charset="0"/>
                <a:cs typeface="Calibri" pitchFamily="34" charset="0"/>
              </a:rPr>
              <a:t> </a:t>
            </a:r>
            <a:br>
              <a:rPr lang="es-ES" sz="1800" cap="none" dirty="0" smtClean="0">
                <a:latin typeface="Calibri" pitchFamily="34" charset="0"/>
                <a:cs typeface="Calibri" pitchFamily="34" charset="0"/>
              </a:rPr>
            </a:br>
            <a:r>
              <a:rPr lang="es-ES" sz="1800" cap="none" dirty="0" smtClean="0">
                <a:latin typeface="Calibri" pitchFamily="34" charset="0"/>
                <a:cs typeface="Calibri" pitchFamily="34" charset="0"/>
              </a:rPr>
              <a:t> </a:t>
            </a:r>
            <a:br>
              <a:rPr lang="es-ES" sz="1800" cap="none" dirty="0" smtClean="0">
                <a:latin typeface="Calibri" pitchFamily="34" charset="0"/>
                <a:cs typeface="Calibri" pitchFamily="34" charset="0"/>
              </a:rPr>
            </a:br>
            <a:endParaRPr lang="es-ES" sz="1800" cap="none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dirty="0" smtClean="0"/>
              <a:t>Pérez Montaner, Jaume &amp; Salvador, Vicent (1981): </a:t>
            </a:r>
            <a:r>
              <a:rPr lang="ca-ES" i="1" dirty="0" smtClean="0"/>
              <a:t>Una aproximació a Vicent Andrés Estellés</a:t>
            </a:r>
            <a:r>
              <a:rPr lang="ca-ES" dirty="0" smtClean="0"/>
              <a:t>, 3i4, València.</a:t>
            </a:r>
          </a:p>
          <a:p>
            <a:pPr marL="0" indent="0">
              <a:buNone/>
            </a:pPr>
            <a:r>
              <a:rPr lang="ca-ES" dirty="0"/>
              <a:t>Carbó, </a:t>
            </a:r>
            <a:r>
              <a:rPr lang="ca-ES" dirty="0" smtClean="0"/>
              <a:t>Ferran (2009) «</a:t>
            </a:r>
            <a:r>
              <a:rPr lang="es-ES" dirty="0" err="1"/>
              <a:t>Vicent</a:t>
            </a:r>
            <a:r>
              <a:rPr lang="es-ES" dirty="0"/>
              <a:t> Andrés </a:t>
            </a:r>
            <a:r>
              <a:rPr lang="es-ES" dirty="0" err="1"/>
              <a:t>Estellés</a:t>
            </a:r>
            <a:r>
              <a:rPr lang="ca-ES" dirty="0" smtClean="0"/>
              <a:t>» dins Enric Bou (</a:t>
            </a:r>
            <a:r>
              <a:rPr lang="ca-ES" dirty="0" err="1" smtClean="0"/>
              <a:t>coord</a:t>
            </a:r>
            <a:r>
              <a:rPr lang="ca-ES" dirty="0" smtClean="0"/>
              <a:t>.) </a:t>
            </a:r>
            <a:r>
              <a:rPr lang="ca-ES" i="1" dirty="0" smtClean="0"/>
              <a:t>Panoràmica </a:t>
            </a:r>
            <a:r>
              <a:rPr lang="ca-ES" i="1" dirty="0"/>
              <a:t>crítica de la literatura catalana</a:t>
            </a:r>
            <a:r>
              <a:rPr lang="ca-ES" i="1" dirty="0" smtClean="0"/>
              <a:t>,</a:t>
            </a:r>
            <a:r>
              <a:rPr lang="es-ES" i="1" dirty="0" smtClean="0"/>
              <a:t> </a:t>
            </a:r>
            <a:r>
              <a:rPr lang="es-ES" i="1" dirty="0"/>
              <a:t>De la postguerra a </a:t>
            </a:r>
            <a:r>
              <a:rPr lang="es-ES" i="1" dirty="0" err="1" smtClean="0"/>
              <a:t>l'actualitat</a:t>
            </a:r>
            <a:r>
              <a:rPr lang="ca-ES" i="1" dirty="0" smtClean="0"/>
              <a:t>,</a:t>
            </a:r>
            <a:r>
              <a:rPr lang="ca-ES" dirty="0" smtClean="0"/>
              <a:t> Vol. VI</a:t>
            </a:r>
            <a:r>
              <a:rPr lang="ca-ES" dirty="0"/>
              <a:t>, </a:t>
            </a:r>
            <a:r>
              <a:rPr lang="ca-ES" dirty="0" smtClean="0"/>
              <a:t> Vicens Vives, Barcelona, pàg</a:t>
            </a:r>
            <a:r>
              <a:rPr lang="ca-ES" dirty="0"/>
              <a:t>. 498-514</a:t>
            </a:r>
            <a:r>
              <a:rPr lang="ca-ES" dirty="0" smtClean="0"/>
              <a:t>.</a:t>
            </a:r>
          </a:p>
          <a:p>
            <a:pPr marL="0" indent="0">
              <a:buNone/>
            </a:pPr>
            <a:r>
              <a:rPr lang="ca-ES" dirty="0" smtClean="0"/>
              <a:t>Carbó, Ferran (2018) </a:t>
            </a:r>
            <a:r>
              <a:rPr lang="ca-ES" i="1" dirty="0" smtClean="0"/>
              <a:t>Els versos dels calaixos. Sobre Llibre de meravelles de Vicent Andrés Estellés</a:t>
            </a:r>
            <a:r>
              <a:rPr lang="ca-ES" dirty="0" smtClean="0"/>
              <a:t>, València, PUV.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Bibliografia bàsica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5959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0"/>
          </p:nvPr>
        </p:nvSpPr>
        <p:spPr>
          <a:xfrm>
            <a:off x="321568" y="1316766"/>
            <a:ext cx="11870432" cy="3994316"/>
          </a:xfrm>
        </p:spPr>
        <p:txBody>
          <a:bodyPr/>
          <a:lstStyle/>
          <a:p>
            <a:r>
              <a:rPr lang="es-ES" sz="2100" dirty="0" smtClean="0"/>
              <a:t>MÚSICA</a:t>
            </a:r>
          </a:p>
          <a:p>
            <a:endParaRPr lang="es-ES" sz="2100" dirty="0"/>
          </a:p>
          <a:p>
            <a:r>
              <a:rPr lang="es-ES" sz="2100" dirty="0" err="1" smtClean="0"/>
              <a:t>Quan</a:t>
            </a:r>
            <a:r>
              <a:rPr lang="es-ES" sz="2100" dirty="0" smtClean="0"/>
              <a:t> </a:t>
            </a:r>
            <a:r>
              <a:rPr lang="es-ES" sz="2100" dirty="0" err="1"/>
              <a:t>caminàvem</a:t>
            </a:r>
            <a:r>
              <a:rPr lang="es-ES" sz="2100" dirty="0"/>
              <a:t> – </a:t>
            </a:r>
            <a:r>
              <a:rPr lang="es-ES" sz="2100" dirty="0" err="1"/>
              <a:t>Aspencat</a:t>
            </a:r>
            <a:r>
              <a:rPr lang="es-ES" sz="2100" dirty="0"/>
              <a:t> [https://</a:t>
            </a:r>
            <a:r>
              <a:rPr lang="es-ES" sz="2100" dirty="0" smtClean="0"/>
              <a:t>www.youtube.com/watch?v=oCH1hBaZtEQ]</a:t>
            </a:r>
          </a:p>
          <a:p>
            <a:r>
              <a:rPr lang="es-ES" sz="2100" dirty="0" smtClean="0"/>
              <a:t>Versos </a:t>
            </a:r>
            <a:r>
              <a:rPr lang="es-ES" sz="2100" dirty="0" err="1" smtClean="0"/>
              <a:t>musicats</a:t>
            </a:r>
            <a:r>
              <a:rPr lang="es-ES" sz="2100" dirty="0"/>
              <a:t> – Atupa [https://www.youtube.com/watch?v=MCxJL1biG4o</a:t>
            </a:r>
            <a:r>
              <a:rPr lang="es-ES" sz="2100" dirty="0" smtClean="0"/>
              <a:t>]</a:t>
            </a:r>
          </a:p>
          <a:p>
            <a:r>
              <a:rPr lang="es-ES" sz="2100" dirty="0" smtClean="0"/>
              <a:t>No </a:t>
            </a:r>
            <a:r>
              <a:rPr lang="es-ES" sz="2100" dirty="0" err="1" smtClean="0"/>
              <a:t>hem</a:t>
            </a:r>
            <a:r>
              <a:rPr lang="es-ES" sz="2100" dirty="0" smtClean="0"/>
              <a:t> </a:t>
            </a:r>
            <a:r>
              <a:rPr lang="es-ES" sz="2100" dirty="0" err="1" smtClean="0"/>
              <a:t>oblidat</a:t>
            </a:r>
            <a:r>
              <a:rPr lang="es-ES" sz="2100" dirty="0" smtClean="0"/>
              <a:t> – </a:t>
            </a:r>
            <a:r>
              <a:rPr lang="es-ES" sz="2100" dirty="0" err="1" smtClean="0"/>
              <a:t>Obrint</a:t>
            </a:r>
            <a:r>
              <a:rPr lang="es-ES" sz="2100" dirty="0"/>
              <a:t> Pas [https://www.youtube.com/watch?v=2hfAifj4CZc</a:t>
            </a:r>
            <a:r>
              <a:rPr lang="es-ES" sz="2100" dirty="0" smtClean="0"/>
              <a:t>]</a:t>
            </a:r>
          </a:p>
          <a:p>
            <a:r>
              <a:rPr lang="es-ES" sz="2100" dirty="0" smtClean="0"/>
              <a:t>La vida </a:t>
            </a:r>
            <a:r>
              <a:rPr lang="es-ES" sz="2100" dirty="0" err="1" smtClean="0"/>
              <a:t>sense</a:t>
            </a:r>
            <a:r>
              <a:rPr lang="es-ES" sz="2100" dirty="0" smtClean="0"/>
              <a:t> tu – </a:t>
            </a:r>
            <a:r>
              <a:rPr lang="es-ES" sz="2100" dirty="0" err="1" smtClean="0"/>
              <a:t>Obrint</a:t>
            </a:r>
            <a:r>
              <a:rPr lang="es-ES" sz="2100" dirty="0"/>
              <a:t> Pas [https://www.youtube.com/watch?v=_k5_HmjxPwQ</a:t>
            </a:r>
            <a:r>
              <a:rPr lang="es-ES" sz="2100" dirty="0" smtClean="0"/>
              <a:t>]</a:t>
            </a:r>
          </a:p>
          <a:p>
            <a:r>
              <a:rPr lang="es-ES" sz="2100" dirty="0" err="1" smtClean="0"/>
              <a:t>Camals</a:t>
            </a:r>
            <a:r>
              <a:rPr lang="es-ES" sz="2100" dirty="0" smtClean="0"/>
              <a:t> </a:t>
            </a:r>
            <a:r>
              <a:rPr lang="es-ES" sz="2100" dirty="0" err="1" smtClean="0"/>
              <a:t>mullats</a:t>
            </a:r>
            <a:r>
              <a:rPr lang="es-ES" sz="2100" dirty="0" smtClean="0"/>
              <a:t> – La </a:t>
            </a:r>
            <a:r>
              <a:rPr lang="es-ES" sz="2100" dirty="0" err="1" smtClean="0"/>
              <a:t>gossa</a:t>
            </a:r>
            <a:r>
              <a:rPr lang="es-ES" sz="2100" dirty="0"/>
              <a:t> sorda [https://www.youtube.com/watch?v=k4HWww-KLSQ]</a:t>
            </a:r>
            <a:endParaRPr lang="es-ES" sz="2100" dirty="0" smtClean="0"/>
          </a:p>
          <a:p>
            <a:endParaRPr lang="es-ES" sz="2100" dirty="0"/>
          </a:p>
          <a:p>
            <a:endParaRPr lang="es-ES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99456" y="164637"/>
            <a:ext cx="10465163" cy="94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altLang="ko-KR" sz="5300" b="1" dirty="0" smtClean="0">
                <a:solidFill>
                  <a:schemeClr val="accent2">
                    <a:lumMod val="50000"/>
                  </a:schemeClr>
                </a:solidFill>
                <a:latin typeface="Bodoni MT Black" pitchFamily="18" charset="0"/>
                <a:ea typeface="맑은 고딕" pitchFamily="50" charset="-127"/>
                <a:cs typeface="Arial" pitchFamily="34" charset="0"/>
              </a:rPr>
              <a:t>Material </a:t>
            </a:r>
            <a:r>
              <a:rPr lang="en-US" altLang="ko-KR" sz="5300" b="1" dirty="0" err="1" smtClean="0">
                <a:solidFill>
                  <a:schemeClr val="accent2">
                    <a:lumMod val="50000"/>
                  </a:schemeClr>
                </a:solidFill>
                <a:latin typeface="Bodoni MT Black" pitchFamily="18" charset="0"/>
                <a:ea typeface="맑은 고딕" pitchFamily="50" charset="-127"/>
                <a:cs typeface="Arial" pitchFamily="34" charset="0"/>
              </a:rPr>
              <a:t>complementari</a:t>
            </a:r>
            <a:endParaRPr lang="en-US" altLang="ko-KR" sz="5300" b="1" dirty="0" smtClean="0">
              <a:solidFill>
                <a:schemeClr val="accent2">
                  <a:lumMod val="50000"/>
                </a:schemeClr>
              </a:solidFill>
              <a:latin typeface="Bodoni MT Black" pitchFamily="18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8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FOTOGRAFIA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  <a:hlinkClick r:id="rId2"/>
              </a:rPr>
              <a:t> </a:t>
            </a:r>
            <a:r>
              <a:rPr lang="es-ES" i="1" dirty="0" err="1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  <a:hlinkClick r:id="rId2"/>
              </a:rPr>
              <a:t>Fotografia</a:t>
            </a:r>
            <a:r>
              <a:rPr lang="es-ES" i="1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  <a:hlinkClick r:id="rId2"/>
              </a:rPr>
              <a:t>: </a:t>
            </a:r>
            <a:r>
              <a:rPr lang="es-ES" i="1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La mirada </a:t>
            </a:r>
            <a:r>
              <a:rPr lang="es-ES" i="1" dirty="0" err="1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d'un</a:t>
            </a:r>
            <a:r>
              <a:rPr lang="es-ES" i="1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 poeta</a:t>
            </a:r>
            <a:r>
              <a:rPr lang="es-ES" i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endParaRPr lang="es-ES" dirty="0"/>
          </a:p>
        </p:txBody>
      </p:sp>
      <p:pic>
        <p:nvPicPr>
          <p:cNvPr id="5" name="Picture 2" descr="https://lh3.googleusercontent.com/QQJ3M1D50Fnw0lQhH_90UV8ZGGGISKI4wHwtj9EcbcWUzGJefFQdV6NNLu17inviu_buXqPma6Ao3kz2gHuLjr2dI7Eh0gt58EU2fXedqqEtSI40W7AHmG8bbAU5Vyls-18cNaGL1e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32" t="14162" r="17156" b="6040"/>
          <a:stretch/>
        </p:blipFill>
        <p:spPr bwMode="auto">
          <a:xfrm>
            <a:off x="5801411" y="2346277"/>
            <a:ext cx="5439771" cy="356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0"/>
          </p:nvPr>
        </p:nvSpPr>
        <p:spPr>
          <a:xfrm>
            <a:off x="541173" y="1508787"/>
            <a:ext cx="11329259" cy="5184576"/>
          </a:xfrm>
        </p:spPr>
        <p:txBody>
          <a:bodyPr/>
          <a:lstStyle/>
          <a:p>
            <a:r>
              <a:rPr lang="es-ES" sz="2400" b="1" dirty="0" err="1" smtClean="0"/>
              <a:t>Coneixem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l’autor</a:t>
            </a:r>
            <a:r>
              <a:rPr lang="es-ES" sz="2400" b="1" dirty="0" smtClean="0"/>
              <a:t> per a </a:t>
            </a:r>
            <a:r>
              <a:rPr lang="es-ES" sz="2400" b="1" dirty="0" err="1" smtClean="0"/>
              <a:t>entendre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millor</a:t>
            </a:r>
            <a:r>
              <a:rPr lang="es-ES" sz="2400" b="1" dirty="0" smtClean="0"/>
              <a:t> el </a:t>
            </a:r>
            <a:r>
              <a:rPr lang="es-ES" sz="2400" b="1" dirty="0" err="1" smtClean="0"/>
              <a:t>contingut</a:t>
            </a:r>
            <a:endParaRPr lang="es-ES" sz="2400" b="1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1100" dirty="0" smtClean="0"/>
              <a:t>		</a:t>
            </a: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/>
          <a:srcRect l="14562" t="17801" r="37401" b="17800"/>
          <a:stretch/>
        </p:blipFill>
        <p:spPr>
          <a:xfrm>
            <a:off x="3887755" y="2372883"/>
            <a:ext cx="2951284" cy="222555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056107" y="2468894"/>
            <a:ext cx="5039883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s-ES" sz="2100" dirty="0" smtClean="0">
                <a:solidFill>
                  <a:schemeClr val="accent2">
                    <a:lumMod val="75000"/>
                  </a:schemeClr>
                </a:solidFill>
              </a:rPr>
              <a:t>· Montserrat Roig 1977 </a:t>
            </a:r>
            <a:r>
              <a:rPr lang="es-ES" sz="21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entrevista</a:t>
            </a:r>
            <a:r>
              <a:rPr lang="es-ES" sz="2100" dirty="0" smtClean="0">
                <a:solidFill>
                  <a:schemeClr val="accent2">
                    <a:lumMod val="75000"/>
                  </a:schemeClr>
                </a:solidFill>
              </a:rPr>
              <a:t>  en </a:t>
            </a:r>
            <a:r>
              <a:rPr lang="es-ES" sz="2100" i="1" dirty="0" err="1" smtClean="0">
                <a:solidFill>
                  <a:schemeClr val="accent2">
                    <a:lumMod val="75000"/>
                  </a:schemeClr>
                </a:solidFill>
              </a:rPr>
              <a:t>Personatges</a:t>
            </a:r>
            <a:r>
              <a:rPr lang="es-ES" sz="2100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ES" sz="2100" dirty="0" smtClean="0">
                <a:solidFill>
                  <a:schemeClr val="accent2">
                    <a:lumMod val="75000"/>
                  </a:schemeClr>
                </a:solidFill>
              </a:rPr>
              <a:t>TVE</a:t>
            </a:r>
          </a:p>
          <a:p>
            <a:r>
              <a:rPr lang="es-ES" sz="2100" dirty="0" smtClean="0">
                <a:solidFill>
                  <a:schemeClr val="accent2">
                    <a:lumMod val="75000"/>
                  </a:schemeClr>
                </a:solidFill>
              </a:rPr>
              <a:t>- Josep </a:t>
            </a:r>
            <a:r>
              <a:rPr lang="es-ES" sz="2100" dirty="0" err="1" smtClean="0">
                <a:solidFill>
                  <a:schemeClr val="accent2">
                    <a:lumMod val="75000"/>
                  </a:schemeClr>
                </a:solidFill>
              </a:rPr>
              <a:t>Maria</a:t>
            </a:r>
            <a:r>
              <a:rPr lang="es-ES" sz="2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100" dirty="0" err="1" smtClean="0">
                <a:solidFill>
                  <a:schemeClr val="accent2">
                    <a:lumMod val="75000"/>
                  </a:schemeClr>
                </a:solidFill>
              </a:rPr>
              <a:t>Espinàs</a:t>
            </a:r>
            <a:r>
              <a:rPr lang="es-ES" sz="2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100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entrevista</a:t>
            </a:r>
            <a:r>
              <a:rPr lang="es-ES" sz="2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100" dirty="0" err="1" smtClean="0">
                <a:solidFill>
                  <a:schemeClr val="accent2">
                    <a:lumMod val="75000"/>
                  </a:schemeClr>
                </a:solidFill>
              </a:rPr>
              <a:t>Estellés</a:t>
            </a:r>
            <a:r>
              <a:rPr lang="es-ES" sz="2100" dirty="0" smtClean="0">
                <a:solidFill>
                  <a:schemeClr val="accent2">
                    <a:lumMod val="75000"/>
                  </a:schemeClr>
                </a:solidFill>
              </a:rPr>
              <a:t>  en </a:t>
            </a:r>
            <a:r>
              <a:rPr lang="es-ES" sz="2100" i="1" dirty="0" err="1" smtClean="0">
                <a:solidFill>
                  <a:schemeClr val="accent2">
                    <a:lumMod val="75000"/>
                  </a:schemeClr>
                </a:solidFill>
              </a:rPr>
              <a:t>Identitats</a:t>
            </a:r>
            <a:r>
              <a:rPr lang="es-ES" sz="2100" dirty="0" smtClean="0">
                <a:solidFill>
                  <a:schemeClr val="accent2">
                    <a:lumMod val="75000"/>
                  </a:schemeClr>
                </a:solidFill>
              </a:rPr>
              <a:t>, TV3 1987</a:t>
            </a:r>
            <a:endParaRPr lang="es-ES" sz="2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199456" y="164637"/>
            <a:ext cx="10465163" cy="94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altLang="ko-KR" sz="5300" b="1" dirty="0" err="1" smtClean="0">
                <a:solidFill>
                  <a:schemeClr val="accent2">
                    <a:lumMod val="50000"/>
                  </a:schemeClr>
                </a:solidFill>
                <a:latin typeface="Bodoni MT Black" pitchFamily="18" charset="0"/>
                <a:ea typeface="맑은 고딕" pitchFamily="50" charset="-127"/>
                <a:cs typeface="Arial" pitchFamily="34" charset="0"/>
              </a:rPr>
              <a:t>Entrevistes</a:t>
            </a:r>
            <a:endParaRPr lang="en-US" altLang="ko-KR" sz="5300" b="1" dirty="0" smtClean="0">
              <a:solidFill>
                <a:schemeClr val="accent2">
                  <a:lumMod val="50000"/>
                </a:schemeClr>
              </a:solidFill>
              <a:latin typeface="Bodoni MT Black" pitchFamily="18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212090" y="3798222"/>
            <a:ext cx="3755894" cy="206209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- </a:t>
            </a:r>
            <a:r>
              <a:rPr lang="es-ES" dirty="0" err="1"/>
              <a:t>Com</a:t>
            </a:r>
            <a:r>
              <a:rPr lang="es-ES" dirty="0"/>
              <a:t> era </a:t>
            </a:r>
            <a:r>
              <a:rPr lang="es-ES" dirty="0" err="1"/>
              <a:t>Vicent</a:t>
            </a:r>
            <a:r>
              <a:rPr lang="es-ES" dirty="0"/>
              <a:t> Andrés </a:t>
            </a:r>
            <a:r>
              <a:rPr lang="es-ES" dirty="0" err="1"/>
              <a:t>Estellés</a:t>
            </a:r>
            <a:r>
              <a:rPr lang="es-ES" dirty="0"/>
              <a:t>?</a:t>
            </a:r>
          </a:p>
          <a:p>
            <a:r>
              <a:rPr lang="es-ES" dirty="0"/>
              <a:t>- Quina actitud té </a:t>
            </a:r>
            <a:r>
              <a:rPr lang="es-ES" dirty="0" err="1"/>
              <a:t>davant</a:t>
            </a:r>
            <a:r>
              <a:rPr lang="es-ES" dirty="0"/>
              <a:t> la vida?</a:t>
            </a:r>
          </a:p>
          <a:p>
            <a:pPr marL="380990" indent="-380990">
              <a:buFontTx/>
              <a:buChar char="-"/>
            </a:pPr>
            <a:r>
              <a:rPr lang="es-ES" dirty="0" err="1" smtClean="0"/>
              <a:t>Què</a:t>
            </a:r>
            <a:r>
              <a:rPr lang="es-ES" dirty="0" smtClean="0"/>
              <a:t> </a:t>
            </a:r>
            <a:r>
              <a:rPr lang="es-ES" dirty="0"/>
              <a:t>li </a:t>
            </a:r>
            <a:r>
              <a:rPr lang="es-ES" dirty="0" err="1"/>
              <a:t>preocupava</a:t>
            </a:r>
            <a:r>
              <a:rPr lang="es-ES" dirty="0" smtClean="0"/>
              <a:t>?</a:t>
            </a:r>
          </a:p>
          <a:p>
            <a:pPr marL="380990" indent="-380990">
              <a:buFontTx/>
              <a:buChar char="-"/>
            </a:pPr>
            <a:r>
              <a:rPr lang="es-ES" dirty="0" smtClean="0"/>
              <a:t>Té </a:t>
            </a:r>
            <a:r>
              <a:rPr lang="es-ES" dirty="0" err="1" smtClean="0"/>
              <a:t>això</a:t>
            </a:r>
            <a:r>
              <a:rPr lang="es-ES" dirty="0" smtClean="0"/>
              <a:t> </a:t>
            </a:r>
            <a:r>
              <a:rPr lang="es-ES" dirty="0" err="1" smtClean="0"/>
              <a:t>relació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</a:p>
          <a:p>
            <a:r>
              <a:rPr lang="es-ES" dirty="0"/>
              <a:t> </a:t>
            </a:r>
            <a:r>
              <a:rPr lang="es-ES" dirty="0" smtClean="0"/>
              <a:t>  </a:t>
            </a:r>
            <a:r>
              <a:rPr lang="es-ES" dirty="0" err="1" smtClean="0"/>
              <a:t>els</a:t>
            </a:r>
            <a:r>
              <a:rPr lang="es-ES" dirty="0" smtClean="0"/>
              <a:t> temes que </a:t>
            </a:r>
            <a:r>
              <a:rPr lang="es-ES" dirty="0" err="1" smtClean="0"/>
              <a:t>tracta</a:t>
            </a:r>
            <a:r>
              <a:rPr lang="es-ES" dirty="0" smtClean="0"/>
              <a:t>?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87859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recitals</a:t>
            </a:r>
            <a:endParaRPr lang="es-ES" dirty="0"/>
          </a:p>
        </p:txBody>
      </p:sp>
      <p:sp>
        <p:nvSpPr>
          <p:cNvPr id="5" name="AutoShape 2" descr="blob:https://web.whatsapp.com/d0c8522b-5946-46a3-ac66-1e43e0732b4f"/>
          <p:cNvSpPr>
            <a:spLocks noGrp="1" noChangeAspect="1" noChangeArrowheads="1"/>
          </p:cNvSpPr>
          <p:nvPr>
            <p:ph idx="4294967295"/>
          </p:nvPr>
        </p:nvSpPr>
        <p:spPr bwMode="auto">
          <a:xfrm>
            <a:off x="0" y="1797050"/>
            <a:ext cx="11328400" cy="3994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endParaRPr lang="es-ES" sz="2100" dirty="0"/>
          </a:p>
          <a:p>
            <a:r>
              <a:rPr lang="es-ES" sz="2100" dirty="0" err="1" smtClean="0"/>
              <a:t>Els</a:t>
            </a:r>
            <a:r>
              <a:rPr lang="es-ES" sz="2100" dirty="0" smtClean="0"/>
              <a:t> </a:t>
            </a:r>
            <a:r>
              <a:rPr lang="es-ES" sz="2100" dirty="0" err="1"/>
              <a:t>amants</a:t>
            </a:r>
            <a:r>
              <a:rPr lang="es-ES" sz="2100" dirty="0"/>
              <a:t> – </a:t>
            </a:r>
            <a:r>
              <a:rPr lang="es-ES" sz="2100" dirty="0" err="1"/>
              <a:t>Estellés</a:t>
            </a:r>
            <a:r>
              <a:rPr lang="es-ES" sz="2100" dirty="0"/>
              <a:t> de </a:t>
            </a:r>
            <a:r>
              <a:rPr lang="es-ES" sz="2100" dirty="0" err="1"/>
              <a:t>mà</a:t>
            </a:r>
            <a:r>
              <a:rPr lang="es-ES" sz="2100" dirty="0"/>
              <a:t> en </a:t>
            </a:r>
            <a:r>
              <a:rPr lang="es-ES" sz="2100" dirty="0" err="1"/>
              <a:t>mà</a:t>
            </a:r>
            <a:r>
              <a:rPr lang="es-ES" sz="2100" dirty="0"/>
              <a:t> [https://www.youtube.com/watch?v=s9cQNNDqdUk]</a:t>
            </a:r>
          </a:p>
          <a:p>
            <a:r>
              <a:rPr lang="es-ES" sz="2100" dirty="0" err="1"/>
              <a:t>Els</a:t>
            </a:r>
            <a:r>
              <a:rPr lang="es-ES" sz="2100" dirty="0"/>
              <a:t> </a:t>
            </a:r>
            <a:r>
              <a:rPr lang="es-ES" sz="2100" dirty="0" err="1"/>
              <a:t>amants</a:t>
            </a:r>
            <a:r>
              <a:rPr lang="es-ES" sz="2100" dirty="0"/>
              <a:t> – </a:t>
            </a:r>
            <a:r>
              <a:rPr lang="es-ES" sz="2100" dirty="0" err="1"/>
              <a:t>Ovidi</a:t>
            </a:r>
            <a:r>
              <a:rPr lang="es-ES" sz="2100" dirty="0"/>
              <a:t> </a:t>
            </a:r>
            <a:r>
              <a:rPr lang="es-ES" sz="2100" dirty="0" err="1"/>
              <a:t>Montllor</a:t>
            </a:r>
            <a:r>
              <a:rPr lang="es-ES" sz="2100" dirty="0"/>
              <a:t> [https://www.youtube.com/watch?v=2ptTQJmK1i0]</a:t>
            </a:r>
          </a:p>
          <a:p>
            <a:r>
              <a:rPr lang="es-ES" sz="2100" dirty="0" err="1"/>
              <a:t>Els</a:t>
            </a:r>
            <a:r>
              <a:rPr lang="es-ES" sz="2100" dirty="0"/>
              <a:t> </a:t>
            </a:r>
            <a:r>
              <a:rPr lang="es-ES" sz="2100" dirty="0" err="1"/>
              <a:t>amants</a:t>
            </a:r>
            <a:r>
              <a:rPr lang="es-ES" sz="2100" dirty="0"/>
              <a:t> – Pau </a:t>
            </a:r>
            <a:r>
              <a:rPr lang="es-ES" sz="2100" dirty="0" err="1"/>
              <a:t>Alabajos</a:t>
            </a:r>
            <a:r>
              <a:rPr lang="es-ES" sz="2100" dirty="0"/>
              <a:t> [https://www.youtube.com/watch?v=RnBMtCGrs08]</a:t>
            </a:r>
          </a:p>
          <a:p>
            <a:r>
              <a:rPr lang="es-ES" sz="2100" dirty="0" err="1" smtClean="0"/>
              <a:t>Assumiràs</a:t>
            </a:r>
            <a:r>
              <a:rPr lang="es-ES" sz="2100" dirty="0" smtClean="0"/>
              <a:t> </a:t>
            </a:r>
            <a:r>
              <a:rPr lang="es-ES" sz="2100" dirty="0"/>
              <a:t>la </a:t>
            </a:r>
            <a:r>
              <a:rPr lang="es-ES" sz="2100" dirty="0" err="1"/>
              <a:t>veu</a:t>
            </a:r>
            <a:r>
              <a:rPr lang="es-ES" sz="2100" dirty="0"/>
              <a:t> </a:t>
            </a:r>
            <a:r>
              <a:rPr lang="es-ES" sz="2100" dirty="0" err="1"/>
              <a:t>d’un</a:t>
            </a:r>
            <a:r>
              <a:rPr lang="es-ES" sz="2100" dirty="0"/>
              <a:t> </a:t>
            </a:r>
            <a:r>
              <a:rPr lang="es-ES" sz="2100" dirty="0" err="1"/>
              <a:t>poble</a:t>
            </a:r>
            <a:r>
              <a:rPr lang="es-ES" sz="2100" dirty="0"/>
              <a:t> – </a:t>
            </a:r>
            <a:r>
              <a:rPr lang="es-ES" sz="2100" dirty="0" err="1"/>
              <a:t>Estellés</a:t>
            </a:r>
            <a:r>
              <a:rPr lang="es-ES" sz="2100" dirty="0"/>
              <a:t> de </a:t>
            </a:r>
            <a:r>
              <a:rPr lang="es-ES" sz="2100" dirty="0" err="1"/>
              <a:t>mà</a:t>
            </a:r>
            <a:r>
              <a:rPr lang="es-ES" sz="2100" dirty="0"/>
              <a:t> en </a:t>
            </a:r>
            <a:r>
              <a:rPr lang="es-ES" sz="2100" dirty="0" err="1"/>
              <a:t>mà</a:t>
            </a:r>
            <a:r>
              <a:rPr lang="es-ES" sz="2100" dirty="0"/>
              <a:t> [https://www.youtube.com/watch?v=c5LCcBfFMtM&amp;list=PLped4odhqeogE4YTZvzyVxe7gyt950bSP&amp;index=6]</a:t>
            </a:r>
          </a:p>
          <a:p>
            <a:r>
              <a:rPr lang="es-ES" sz="2100" dirty="0" err="1"/>
              <a:t>M’estime</a:t>
            </a:r>
            <a:r>
              <a:rPr lang="es-ES" sz="2100" dirty="0"/>
              <a:t> </a:t>
            </a:r>
            <a:r>
              <a:rPr lang="es-ES" sz="2100" dirty="0" err="1"/>
              <a:t>molt</a:t>
            </a:r>
            <a:r>
              <a:rPr lang="es-ES" sz="2100" dirty="0"/>
              <a:t> el </a:t>
            </a:r>
            <a:r>
              <a:rPr lang="es-ES" sz="2100" dirty="0" err="1"/>
              <a:t>meu</a:t>
            </a:r>
            <a:r>
              <a:rPr lang="es-ES" sz="2100" dirty="0"/>
              <a:t> país – </a:t>
            </a:r>
            <a:r>
              <a:rPr lang="es-ES" sz="2100" dirty="0" err="1"/>
              <a:t>Estellés</a:t>
            </a:r>
            <a:r>
              <a:rPr lang="es-ES" sz="2100" dirty="0"/>
              <a:t> de </a:t>
            </a:r>
            <a:r>
              <a:rPr lang="es-ES" sz="2100" dirty="0" err="1"/>
              <a:t>mà</a:t>
            </a:r>
            <a:r>
              <a:rPr lang="es-ES" sz="2100" dirty="0"/>
              <a:t> en </a:t>
            </a:r>
            <a:r>
              <a:rPr lang="es-ES" sz="2100" dirty="0" err="1"/>
              <a:t>mà</a:t>
            </a:r>
            <a:r>
              <a:rPr lang="es-ES" sz="2100" dirty="0"/>
              <a:t> [https://www.youtube.com/watch?v=lfqGYjI7P84]</a:t>
            </a:r>
          </a:p>
          <a:p>
            <a:r>
              <a:rPr lang="es-ES" sz="2100" dirty="0"/>
              <a:t>Postal – Pau </a:t>
            </a:r>
            <a:r>
              <a:rPr lang="es-ES" sz="2100" dirty="0" err="1"/>
              <a:t>Alabajos</a:t>
            </a:r>
            <a:r>
              <a:rPr lang="es-ES" sz="2100" dirty="0"/>
              <a:t> [https://www.youtube.com/watch?v=b-e_hGI6Xiw]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8601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DOCUMENTALS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4294967295"/>
          </p:nvPr>
        </p:nvSpPr>
        <p:spPr>
          <a:xfrm>
            <a:off x="0" y="1892300"/>
            <a:ext cx="11328400" cy="3994150"/>
          </a:xfrm>
        </p:spPr>
        <p:txBody>
          <a:bodyPr>
            <a:normAutofit fontScale="92500"/>
          </a:bodyPr>
          <a:lstStyle/>
          <a:p>
            <a:endParaRPr lang="es-ES" sz="2400" dirty="0" smtClean="0"/>
          </a:p>
          <a:p>
            <a:endParaRPr lang="es-ES" sz="2400" dirty="0"/>
          </a:p>
          <a:p>
            <a:r>
              <a:rPr lang="es-ES" sz="2400" i="1" dirty="0"/>
              <a:t>La mirada </a:t>
            </a:r>
            <a:r>
              <a:rPr lang="es-ES" sz="2400" i="1" dirty="0" err="1"/>
              <a:t>d’un</a:t>
            </a:r>
            <a:r>
              <a:rPr lang="es-ES" sz="2400" i="1" dirty="0"/>
              <a:t> poeta</a:t>
            </a:r>
            <a:r>
              <a:rPr lang="es-ES" sz="2400" dirty="0"/>
              <a:t> – AVL [http://www.upv.es/entidades/SPNL/info/U0775284.pdf]</a:t>
            </a:r>
            <a:endParaRPr lang="es-ES" sz="2400" i="1" dirty="0"/>
          </a:p>
          <a:p>
            <a:endParaRPr lang="es-ES" sz="2400" dirty="0" smtClean="0"/>
          </a:p>
          <a:p>
            <a:r>
              <a:rPr lang="es-ES" sz="2400" i="1" dirty="0" err="1" smtClean="0"/>
              <a:t>Homenatges</a:t>
            </a:r>
            <a:r>
              <a:rPr lang="es-ES" sz="2400" i="1" dirty="0" smtClean="0"/>
              <a:t> </a:t>
            </a:r>
            <a:r>
              <a:rPr lang="es-ES" sz="2400" dirty="0" smtClean="0"/>
              <a:t>– </a:t>
            </a:r>
            <a:r>
              <a:rPr lang="es-ES" sz="2400" dirty="0" err="1" smtClean="0"/>
              <a:t>Àpunt</a:t>
            </a:r>
            <a:r>
              <a:rPr lang="es-ES" sz="2400" dirty="0"/>
              <a:t> [https://www.youtube.com/watch?v=Tvefuhbf0DQ</a:t>
            </a:r>
            <a:r>
              <a:rPr lang="es-ES" sz="2400" dirty="0" smtClean="0"/>
              <a:t>]</a:t>
            </a:r>
          </a:p>
          <a:p>
            <a:endParaRPr lang="es-ES" sz="2400" dirty="0"/>
          </a:p>
          <a:p>
            <a:r>
              <a:rPr lang="es-ES" sz="2400" i="1" dirty="0" smtClean="0"/>
              <a:t>Poeta de </a:t>
            </a:r>
            <a:r>
              <a:rPr lang="es-ES" sz="2400" i="1" dirty="0" err="1" smtClean="0"/>
              <a:t>meravelles</a:t>
            </a:r>
            <a:r>
              <a:rPr lang="es-ES" sz="2400" dirty="0"/>
              <a:t> – Canal9 [https://www.youtube.com/watch?v=G21raQjcPZw]</a:t>
            </a:r>
            <a:endParaRPr lang="es-ES" sz="2400" i="1" dirty="0" smtClean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2911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err="1" smtClean="0"/>
              <a:t>Possibles</a:t>
            </a:r>
            <a:r>
              <a:rPr lang="es-ES" dirty="0" smtClean="0"/>
              <a:t> preguntes sobre </a:t>
            </a:r>
            <a:r>
              <a:rPr lang="es-ES" dirty="0" err="1" smtClean="0"/>
              <a:t>els</a:t>
            </a:r>
            <a:r>
              <a:rPr lang="es-ES" dirty="0" smtClean="0"/>
              <a:t> textos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lvl="0" indent="0" algn="ctr" rtl="0">
              <a:buNone/>
            </a:pPr>
            <a:r>
              <a:rPr lang="es-ES" sz="24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PREGUNTA 3</a:t>
            </a:r>
            <a:endParaRPr lang="es-ES" sz="24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2998574" y="2479589"/>
            <a:ext cx="2800864" cy="823784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6264876" y="2479589"/>
            <a:ext cx="3002692" cy="778476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669587" y="3382026"/>
            <a:ext cx="52389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3.a) Relativa a </a:t>
            </a:r>
            <a:r>
              <a:rPr lang="es-ES" sz="2400" dirty="0" err="1" smtClean="0"/>
              <a:t>l’anàlisi</a:t>
            </a:r>
            <a:r>
              <a:rPr lang="es-ES" sz="2400" dirty="0" smtClean="0"/>
              <a:t> de </a:t>
            </a:r>
            <a:r>
              <a:rPr lang="es-ES" sz="2400" dirty="0" err="1" smtClean="0"/>
              <a:t>l’obra</a:t>
            </a:r>
            <a:r>
              <a:rPr lang="es-ES" sz="2400" dirty="0" smtClean="0"/>
              <a:t>/</a:t>
            </a:r>
            <a:r>
              <a:rPr lang="es-ES" sz="2400" dirty="0" err="1" smtClean="0"/>
              <a:t>fragment</a:t>
            </a:r>
            <a:endParaRPr lang="es-ES" sz="2400" dirty="0" smtClean="0"/>
          </a:p>
          <a:p>
            <a:endParaRPr lang="es-ES" sz="2400" dirty="0"/>
          </a:p>
          <a:p>
            <a:pPr marL="285750" indent="-285750">
              <a:buFontTx/>
              <a:buChar char="-"/>
            </a:pPr>
            <a:r>
              <a:rPr lang="es-ES" sz="2400" dirty="0" err="1" smtClean="0"/>
              <a:t>Contingut</a:t>
            </a:r>
            <a:r>
              <a:rPr lang="es-ES" sz="2400" dirty="0" smtClean="0"/>
              <a:t> o </a:t>
            </a:r>
            <a:r>
              <a:rPr lang="es-ES" sz="2400" dirty="0" err="1" smtClean="0"/>
              <a:t>temàtica</a:t>
            </a:r>
            <a:endParaRPr lang="es-ES" sz="2400" dirty="0" smtClean="0"/>
          </a:p>
          <a:p>
            <a:pPr marL="285750" indent="-285750">
              <a:buFontTx/>
              <a:buChar char="-"/>
            </a:pPr>
            <a:r>
              <a:rPr lang="es-ES" sz="2400" dirty="0" smtClean="0"/>
              <a:t>Forma  (estil, recursos, etc.)</a:t>
            </a:r>
            <a:endParaRPr lang="es-ES" sz="2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7451125" y="3371706"/>
            <a:ext cx="43941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3.a) Relativa a la </a:t>
            </a:r>
            <a:r>
              <a:rPr lang="es-ES" sz="2400" dirty="0" err="1" smtClean="0"/>
              <a:t>contextualització</a:t>
            </a:r>
            <a:endParaRPr lang="es-ES" sz="2400" dirty="0" smtClean="0"/>
          </a:p>
          <a:p>
            <a:endParaRPr lang="es-ES" sz="2400" dirty="0"/>
          </a:p>
          <a:p>
            <a:pPr marL="285750" indent="-285750">
              <a:buFontTx/>
              <a:buChar char="-"/>
            </a:pPr>
            <a:r>
              <a:rPr lang="es-ES" sz="2400" dirty="0" smtClean="0"/>
              <a:t>Marc </a:t>
            </a:r>
            <a:r>
              <a:rPr lang="es-ES" sz="2400" dirty="0" err="1" smtClean="0"/>
              <a:t>històric</a:t>
            </a:r>
            <a:r>
              <a:rPr lang="es-ES" sz="2400" dirty="0" smtClean="0"/>
              <a:t> i cultural</a:t>
            </a:r>
          </a:p>
          <a:p>
            <a:pPr marL="285750" indent="-285750">
              <a:buFontTx/>
              <a:buChar char="-"/>
            </a:pPr>
            <a:r>
              <a:rPr lang="es-ES" sz="2400" dirty="0" err="1" smtClean="0"/>
              <a:t>Situació</a:t>
            </a:r>
            <a:r>
              <a:rPr lang="es-ES" sz="2400" dirty="0" smtClean="0"/>
              <a:t> en </a:t>
            </a:r>
            <a:r>
              <a:rPr lang="es-ES" sz="2400" dirty="0" err="1" smtClean="0"/>
              <a:t>l’obra</a:t>
            </a:r>
            <a:r>
              <a:rPr lang="es-ES" sz="2400" dirty="0" smtClean="0"/>
              <a:t> de </a:t>
            </a:r>
            <a:r>
              <a:rPr lang="es-ES" sz="2400" dirty="0" err="1" smtClean="0"/>
              <a:t>l’autor</a:t>
            </a:r>
            <a:r>
              <a:rPr lang="es-ES" sz="24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s-ES" sz="2400" dirty="0" err="1" smtClean="0"/>
              <a:t>Altres</a:t>
            </a:r>
            <a:r>
              <a:rPr lang="es-ES" sz="2400" dirty="0" smtClean="0"/>
              <a:t> </a:t>
            </a:r>
            <a:r>
              <a:rPr lang="es-ES" sz="2400" dirty="0" err="1" smtClean="0"/>
              <a:t>autors</a:t>
            </a:r>
            <a:r>
              <a:rPr lang="es-ES" sz="2400" dirty="0"/>
              <a:t> </a:t>
            </a:r>
            <a:r>
              <a:rPr lang="es-ES" sz="2400" dirty="0" smtClean="0"/>
              <a:t>i autores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2449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000" dirty="0" smtClean="0"/>
              <a:t>Pregunta: </a:t>
            </a:r>
            <a:r>
              <a:rPr lang="es-ES" sz="4000" dirty="0" err="1" smtClean="0"/>
              <a:t>Text</a:t>
            </a:r>
            <a:r>
              <a:rPr lang="es-ES" sz="4000" dirty="0" smtClean="0"/>
              <a:t> breu.10 </a:t>
            </a:r>
            <a:r>
              <a:rPr lang="es-ES" sz="4000" dirty="0" err="1" smtClean="0"/>
              <a:t>ratlles</a:t>
            </a:r>
            <a:endParaRPr lang="es-ES" sz="4000" dirty="0" smtClean="0"/>
          </a:p>
          <a:p>
            <a:endParaRPr lang="es-ES" sz="4000" dirty="0" smtClean="0"/>
          </a:p>
          <a:p>
            <a:r>
              <a:rPr lang="es-ES" sz="4000" dirty="0" err="1" smtClean="0"/>
              <a:t>Resposta</a:t>
            </a:r>
            <a:r>
              <a:rPr lang="es-ES" sz="4000" dirty="0" smtClean="0"/>
              <a:t>: 100 </a:t>
            </a:r>
            <a:r>
              <a:rPr lang="es-ES" sz="4000" dirty="0" err="1" smtClean="0"/>
              <a:t>paraules</a:t>
            </a:r>
            <a:r>
              <a:rPr lang="es-ES" sz="4000" dirty="0" smtClean="0"/>
              <a:t> per pregunta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r>
              <a:rPr lang="es-ES" dirty="0" err="1" smtClean="0"/>
              <a:t>Possibilitats</a:t>
            </a:r>
            <a:r>
              <a:rPr lang="es-ES" dirty="0" smtClean="0"/>
              <a:t> pregunta </a:t>
            </a:r>
            <a:r>
              <a:rPr lang="ca-ES" dirty="0" smtClean="0"/>
              <a:t>3</a:t>
            </a:r>
            <a:r>
              <a:rPr lang="ca-ES" dirty="0"/>
              <a:t>. a)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099" y="1738648"/>
            <a:ext cx="9738539" cy="4327302"/>
          </a:xfrm>
        </p:spPr>
        <p:txBody>
          <a:bodyPr rtlCol="0">
            <a:normAutofit/>
          </a:bodyPr>
          <a:lstStyle/>
          <a:p>
            <a:pPr marL="0" lvl="0" indent="0">
              <a:buNone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Pregunta 3.a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Relativa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s-ES" sz="2800" b="1" dirty="0" err="1">
                <a:solidFill>
                  <a:schemeClr val="accent1">
                    <a:lumMod val="75000"/>
                  </a:schemeClr>
                </a:solidFill>
              </a:rPr>
              <a:t>l’anàlisi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</a:rPr>
              <a:t>l’obra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</a:rPr>
              <a:t>fragment</a:t>
            </a:r>
            <a:endParaRPr lang="es-E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s-ES" dirty="0"/>
          </a:p>
          <a:p>
            <a:pPr marL="0" lvl="0" indent="0">
              <a:buNone/>
            </a:pPr>
            <a:r>
              <a:rPr lang="es-ES" sz="2600" dirty="0" err="1" smtClean="0"/>
              <a:t>Contingut</a:t>
            </a:r>
            <a:r>
              <a:rPr lang="es-ES" sz="2600" dirty="0" smtClean="0"/>
              <a:t>:</a:t>
            </a:r>
          </a:p>
          <a:p>
            <a:pPr marL="0" lvl="0" indent="0">
              <a:buNone/>
            </a:pPr>
            <a:r>
              <a:rPr lang="ca-ES" sz="2600" dirty="0"/>
              <a:t>	</a:t>
            </a:r>
            <a:r>
              <a:rPr lang="ca-ES" sz="2600" dirty="0" smtClean="0"/>
              <a:t>- temàtica/temàtiques</a:t>
            </a:r>
          </a:p>
          <a:p>
            <a:pPr marL="0" lvl="0" indent="0">
              <a:buNone/>
            </a:pPr>
            <a:r>
              <a:rPr lang="ca-ES" sz="2600" dirty="0"/>
              <a:t>	</a:t>
            </a:r>
            <a:r>
              <a:rPr lang="ca-ES" sz="2600" dirty="0" smtClean="0"/>
              <a:t>- a què es refereix</a:t>
            </a:r>
          </a:p>
          <a:p>
            <a:pPr marL="0" lvl="0" indent="0">
              <a:buNone/>
            </a:pPr>
            <a:r>
              <a:rPr lang="ca-ES" sz="2600" dirty="0"/>
              <a:t>	</a:t>
            </a:r>
            <a:r>
              <a:rPr lang="ca-ES" sz="2600" dirty="0" smtClean="0"/>
              <a:t>- espai i temps</a:t>
            </a:r>
          </a:p>
          <a:p>
            <a:pPr marL="0" lvl="0" indent="0">
              <a:buNone/>
            </a:pPr>
            <a:r>
              <a:rPr lang="ca-ES" sz="2600" dirty="0" smtClean="0"/>
              <a:t>	- etc</a:t>
            </a:r>
            <a:r>
              <a:rPr lang="ca-ES" sz="2600" dirty="0"/>
              <a:t>.</a:t>
            </a:r>
            <a:endParaRPr lang="es-ES" sz="2600" dirty="0" smtClean="0"/>
          </a:p>
          <a:p>
            <a:pPr marL="0" lvl="0" indent="0">
              <a:buNone/>
            </a:pPr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7701565" y="3142444"/>
            <a:ext cx="32583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000" dirty="0" smtClean="0">
                <a:latin typeface="Broadway" pitchFamily="82" charset="0"/>
              </a:rPr>
              <a:t>AMOR/SEXUALITAT</a:t>
            </a:r>
          </a:p>
          <a:p>
            <a:pPr>
              <a:lnSpc>
                <a:spcPct val="150000"/>
              </a:lnSpc>
            </a:pPr>
            <a:r>
              <a:rPr lang="ca-ES" sz="2000" dirty="0" smtClean="0">
                <a:latin typeface="Broadway" pitchFamily="82" charset="0"/>
              </a:rPr>
              <a:t>MORT</a:t>
            </a:r>
          </a:p>
          <a:p>
            <a:pPr>
              <a:lnSpc>
                <a:spcPct val="150000"/>
              </a:lnSpc>
            </a:pPr>
            <a:r>
              <a:rPr lang="ca-ES" sz="2000" dirty="0" smtClean="0">
                <a:latin typeface="Broadway" pitchFamily="82" charset="0"/>
              </a:rPr>
              <a:t>LLUITA SOCIAL</a:t>
            </a:r>
          </a:p>
          <a:p>
            <a:pPr>
              <a:lnSpc>
                <a:spcPct val="150000"/>
              </a:lnSpc>
            </a:pPr>
            <a:r>
              <a:rPr lang="ca-ES" sz="2000" dirty="0" smtClean="0">
                <a:latin typeface="Broadway" pitchFamily="82" charset="0"/>
              </a:rPr>
              <a:t>CIUTAT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latin typeface="Broadway" pitchFamily="82" charset="0"/>
              </a:rPr>
              <a:t>PÀTRIA …</a:t>
            </a:r>
            <a:endParaRPr lang="es-ES" sz="2000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93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294363" y="2015732"/>
            <a:ext cx="9603275" cy="39471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600" b="1" dirty="0">
                <a:solidFill>
                  <a:schemeClr val="accent1">
                    <a:lumMod val="75000"/>
                  </a:schemeClr>
                </a:solidFill>
              </a:rPr>
              <a:t>Pregunta 3.a) </a:t>
            </a:r>
            <a:r>
              <a:rPr lang="es-ES" sz="26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s-ES" sz="2600" b="1" dirty="0">
                <a:solidFill>
                  <a:schemeClr val="accent1">
                    <a:lumMod val="75000"/>
                  </a:schemeClr>
                </a:solidFill>
              </a:rPr>
              <a:t>Relativa a </a:t>
            </a:r>
            <a:r>
              <a:rPr lang="es-ES" sz="2600" b="1" dirty="0" err="1">
                <a:solidFill>
                  <a:schemeClr val="accent1">
                    <a:lumMod val="75000"/>
                  </a:schemeClr>
                </a:solidFill>
              </a:rPr>
              <a:t>l’anàlisi</a:t>
            </a:r>
            <a:r>
              <a:rPr lang="es-ES" sz="2600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s-ES" sz="2600" b="1" dirty="0" err="1">
                <a:solidFill>
                  <a:schemeClr val="accent1">
                    <a:lumMod val="75000"/>
                  </a:schemeClr>
                </a:solidFill>
              </a:rPr>
              <a:t>l’obra</a:t>
            </a:r>
            <a:r>
              <a:rPr lang="es-ES" sz="2600" b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s-ES" sz="2600" b="1" dirty="0" err="1">
                <a:solidFill>
                  <a:schemeClr val="accent1">
                    <a:lumMod val="75000"/>
                  </a:schemeClr>
                </a:solidFill>
              </a:rPr>
              <a:t>fragment</a:t>
            </a:r>
            <a:endParaRPr lang="es-ES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ca-ES" sz="2400" dirty="0" smtClean="0"/>
          </a:p>
          <a:p>
            <a:pPr marL="0" lvl="0" indent="0">
              <a:buNone/>
            </a:pPr>
            <a:r>
              <a:rPr lang="ca-ES" sz="2600" dirty="0" smtClean="0"/>
              <a:t>Forma</a:t>
            </a:r>
          </a:p>
          <a:p>
            <a:pPr marL="0" lvl="0" indent="0">
              <a:buNone/>
            </a:pPr>
            <a:r>
              <a:rPr lang="ca-ES" sz="2600" dirty="0"/>
              <a:t>	</a:t>
            </a:r>
            <a:r>
              <a:rPr lang="ca-ES" sz="2600" dirty="0" smtClean="0"/>
              <a:t>- mètrica</a:t>
            </a:r>
          </a:p>
          <a:p>
            <a:pPr marL="0" lvl="0" indent="0">
              <a:buNone/>
            </a:pPr>
            <a:r>
              <a:rPr lang="ca-ES" sz="2600" dirty="0"/>
              <a:t>	</a:t>
            </a:r>
            <a:r>
              <a:rPr lang="ca-ES" sz="2600" dirty="0" smtClean="0"/>
              <a:t>- figures retòriques</a:t>
            </a:r>
          </a:p>
          <a:p>
            <a:pPr marL="0" lvl="0" indent="0">
              <a:buNone/>
            </a:pPr>
            <a:r>
              <a:rPr lang="ca-ES" sz="2600" dirty="0"/>
              <a:t>	</a:t>
            </a:r>
            <a:r>
              <a:rPr lang="ca-ES" sz="2600" dirty="0" smtClean="0"/>
              <a:t>- subgènere/modalitat poètica</a:t>
            </a:r>
          </a:p>
          <a:p>
            <a:pPr marL="0" lvl="0" indent="0">
              <a:buNone/>
            </a:pPr>
            <a:r>
              <a:rPr lang="ca-ES" sz="2600" dirty="0"/>
              <a:t>	</a:t>
            </a:r>
            <a:r>
              <a:rPr lang="ca-ES" sz="2600" dirty="0" smtClean="0"/>
              <a:t>- etc.</a:t>
            </a:r>
            <a:endParaRPr lang="es-ES" sz="2600" dirty="0" smtClean="0"/>
          </a:p>
          <a:p>
            <a:pPr lvl="0"/>
            <a:endParaRPr lang="es-ES" dirty="0"/>
          </a:p>
          <a:p>
            <a:pPr lvl="0"/>
            <a:endParaRPr lang="es-ES" dirty="0" smtClean="0"/>
          </a:p>
          <a:p>
            <a:pPr lvl="0"/>
            <a:endParaRPr lang="es-ES" dirty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Possibilitats</a:t>
            </a:r>
            <a:r>
              <a:rPr lang="es-ES" dirty="0"/>
              <a:t> pregunta </a:t>
            </a:r>
            <a:r>
              <a:rPr lang="ca-ES" dirty="0"/>
              <a:t>3. a)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6693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0761" y="1964217"/>
            <a:ext cx="11204619" cy="3450613"/>
          </a:xfrm>
        </p:spPr>
        <p:txBody>
          <a:bodyPr>
            <a:normAutofit/>
          </a:bodyPr>
          <a:lstStyle/>
          <a:p>
            <a:pPr lvl="0" algn="just"/>
            <a:r>
              <a:rPr lang="es-ES" sz="2600" dirty="0" err="1"/>
              <a:t>Quins</a:t>
            </a:r>
            <a:r>
              <a:rPr lang="es-ES" sz="2600" dirty="0"/>
              <a:t> </a:t>
            </a:r>
            <a:r>
              <a:rPr lang="es-ES" sz="2600" dirty="0" err="1"/>
              <a:t>referents</a:t>
            </a:r>
            <a:r>
              <a:rPr lang="es-ES" sz="2600" dirty="0"/>
              <a:t> o </a:t>
            </a:r>
            <a:r>
              <a:rPr lang="es-ES" sz="2600" dirty="0" err="1"/>
              <a:t>elements</a:t>
            </a:r>
            <a:r>
              <a:rPr lang="es-ES" sz="2600" dirty="0"/>
              <a:t> de la </a:t>
            </a:r>
            <a:r>
              <a:rPr lang="es-ES" sz="2600" dirty="0" err="1"/>
              <a:t>realitat</a:t>
            </a:r>
            <a:r>
              <a:rPr lang="es-ES" sz="2600" dirty="0"/>
              <a:t> </a:t>
            </a:r>
            <a:r>
              <a:rPr lang="es-ES" sz="2600" dirty="0" err="1"/>
              <a:t>trobem</a:t>
            </a:r>
            <a:r>
              <a:rPr lang="es-ES" sz="2600" dirty="0"/>
              <a:t> (persones, </a:t>
            </a:r>
            <a:r>
              <a:rPr lang="es-ES" sz="2600" dirty="0" err="1"/>
              <a:t>noms</a:t>
            </a:r>
            <a:r>
              <a:rPr lang="es-ES" sz="2600" dirty="0"/>
              <a:t> de </a:t>
            </a:r>
            <a:r>
              <a:rPr lang="es-ES" sz="2600" dirty="0" err="1"/>
              <a:t>lloc</a:t>
            </a:r>
            <a:r>
              <a:rPr lang="es-ES" sz="2600" dirty="0"/>
              <a:t>, </a:t>
            </a:r>
            <a:r>
              <a:rPr lang="es-ES" sz="2600" dirty="0" err="1" smtClean="0"/>
              <a:t>esdeveniments</a:t>
            </a:r>
            <a:r>
              <a:rPr lang="es-ES" sz="2600" dirty="0" smtClean="0"/>
              <a:t>, </a:t>
            </a:r>
            <a:r>
              <a:rPr lang="es-ES" sz="2600" dirty="0" err="1" smtClean="0"/>
              <a:t>objectes</a:t>
            </a:r>
            <a:r>
              <a:rPr lang="es-ES" sz="2600" dirty="0"/>
              <a:t>…) en </a:t>
            </a:r>
            <a:r>
              <a:rPr lang="es-ES" sz="2600" dirty="0" err="1"/>
              <a:t>aquest</a:t>
            </a:r>
            <a:r>
              <a:rPr lang="es-ES" sz="2600" dirty="0"/>
              <a:t> </a:t>
            </a:r>
            <a:r>
              <a:rPr lang="es-ES" sz="2600" dirty="0" err="1"/>
              <a:t>fragment</a:t>
            </a:r>
            <a:r>
              <a:rPr lang="es-ES" sz="2600" dirty="0"/>
              <a:t>? </a:t>
            </a:r>
            <a:r>
              <a:rPr lang="es-ES" sz="2600" dirty="0" err="1"/>
              <a:t>Tenen</a:t>
            </a:r>
            <a:r>
              <a:rPr lang="es-ES" sz="2600" dirty="0"/>
              <a:t> </a:t>
            </a:r>
            <a:r>
              <a:rPr lang="es-ES" sz="2600" dirty="0" err="1"/>
              <a:t>relació</a:t>
            </a:r>
            <a:r>
              <a:rPr lang="es-ES" sz="2600" dirty="0"/>
              <a:t> </a:t>
            </a:r>
            <a:r>
              <a:rPr lang="es-ES" sz="2600" dirty="0" err="1"/>
              <a:t>amb</a:t>
            </a:r>
            <a:r>
              <a:rPr lang="es-ES" sz="2600" dirty="0"/>
              <a:t> el </a:t>
            </a:r>
            <a:r>
              <a:rPr lang="es-ES" sz="2600" dirty="0" err="1"/>
              <a:t>marc</a:t>
            </a:r>
            <a:r>
              <a:rPr lang="es-ES" sz="2600" dirty="0"/>
              <a:t> espaciotemporal general de </a:t>
            </a:r>
            <a:r>
              <a:rPr lang="es-ES" sz="2600" dirty="0" err="1" smtClean="0"/>
              <a:t>l’obra</a:t>
            </a:r>
            <a:r>
              <a:rPr lang="es-ES" sz="2600" dirty="0" smtClean="0"/>
              <a:t> (</a:t>
            </a:r>
            <a:r>
              <a:rPr lang="es-ES" sz="2600" dirty="0" err="1" smtClean="0"/>
              <a:t>època</a:t>
            </a:r>
            <a:r>
              <a:rPr lang="es-ES" sz="2600" dirty="0" smtClean="0"/>
              <a:t> </a:t>
            </a:r>
            <a:r>
              <a:rPr lang="es-ES" sz="2600" dirty="0"/>
              <a:t>i </a:t>
            </a:r>
            <a:r>
              <a:rPr lang="es-ES" sz="2600" dirty="0" err="1"/>
              <a:t>espais</a:t>
            </a:r>
            <a:r>
              <a:rPr lang="es-ES" sz="2600" dirty="0" smtClean="0"/>
              <a:t>)?</a:t>
            </a:r>
          </a:p>
          <a:p>
            <a:pPr marL="0" lvl="0" indent="0" algn="just">
              <a:buNone/>
            </a:pPr>
            <a:endParaRPr lang="es-ES" sz="2600" dirty="0" smtClean="0"/>
          </a:p>
          <a:p>
            <a:pPr lvl="0" algn="just"/>
            <a:r>
              <a:rPr lang="es-ES" sz="2600" dirty="0"/>
              <a:t>Quina </a:t>
            </a:r>
            <a:r>
              <a:rPr lang="es-ES" sz="2600" dirty="0" err="1"/>
              <a:t>temàtica</a:t>
            </a:r>
            <a:r>
              <a:rPr lang="es-ES" sz="2600" dirty="0"/>
              <a:t> </a:t>
            </a:r>
            <a:r>
              <a:rPr lang="es-ES" sz="2600" dirty="0" err="1"/>
              <a:t>pròpia</a:t>
            </a:r>
            <a:r>
              <a:rPr lang="es-ES" sz="2600" dirty="0"/>
              <a:t> de </a:t>
            </a:r>
            <a:r>
              <a:rPr lang="es-ES" sz="2600" dirty="0" err="1"/>
              <a:t>l’obra</a:t>
            </a:r>
            <a:r>
              <a:rPr lang="es-ES" sz="2600" dirty="0"/>
              <a:t> es </a:t>
            </a:r>
            <a:r>
              <a:rPr lang="es-ES" sz="2600" dirty="0" err="1"/>
              <a:t>veu</a:t>
            </a:r>
            <a:r>
              <a:rPr lang="es-ES" sz="2600" dirty="0"/>
              <a:t> en </a:t>
            </a:r>
            <a:r>
              <a:rPr lang="es-ES" sz="2600" dirty="0" err="1"/>
              <a:t>aquest</a:t>
            </a:r>
            <a:r>
              <a:rPr lang="es-ES" sz="2600" dirty="0"/>
              <a:t> </a:t>
            </a:r>
            <a:r>
              <a:rPr lang="es-ES" sz="2600" dirty="0" err="1"/>
              <a:t>fragment</a:t>
            </a:r>
            <a:r>
              <a:rPr lang="es-ES" sz="2600" dirty="0"/>
              <a:t>? </a:t>
            </a:r>
            <a:r>
              <a:rPr lang="es-ES" sz="2600" dirty="0" err="1"/>
              <a:t>Quines</a:t>
            </a:r>
            <a:r>
              <a:rPr lang="es-ES" sz="2600" dirty="0"/>
              <a:t> </a:t>
            </a:r>
            <a:r>
              <a:rPr lang="es-ES" sz="2600" dirty="0" err="1"/>
              <a:t>altres</a:t>
            </a:r>
            <a:r>
              <a:rPr lang="es-ES" sz="2600" dirty="0"/>
              <a:t> </a:t>
            </a:r>
            <a:r>
              <a:rPr lang="es-ES" sz="2600" dirty="0" err="1"/>
              <a:t>temàtiques</a:t>
            </a:r>
            <a:r>
              <a:rPr lang="es-ES" sz="2600" dirty="0"/>
              <a:t> </a:t>
            </a:r>
            <a:r>
              <a:rPr lang="es-ES" sz="2600" dirty="0" err="1" smtClean="0"/>
              <a:t>són</a:t>
            </a:r>
            <a:r>
              <a:rPr lang="es-ES" sz="2600" dirty="0" smtClean="0"/>
              <a:t> </a:t>
            </a:r>
            <a:r>
              <a:rPr lang="es-ES" sz="2600" dirty="0" err="1" smtClean="0"/>
              <a:t>característiques</a:t>
            </a:r>
            <a:r>
              <a:rPr lang="es-ES" sz="2600" dirty="0" smtClean="0"/>
              <a:t> </a:t>
            </a:r>
            <a:r>
              <a:rPr lang="es-ES" sz="2600" dirty="0" err="1"/>
              <a:t>d’aquesta</a:t>
            </a:r>
            <a:r>
              <a:rPr lang="es-ES" sz="2600" dirty="0"/>
              <a:t> obra?</a:t>
            </a:r>
          </a:p>
          <a:p>
            <a:pPr lvl="0"/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Exemples pregunta 3. a)       	</a:t>
            </a:r>
            <a:r>
              <a:rPr lang="ca-ES" b="1" dirty="0" smtClean="0">
                <a:solidFill>
                  <a:schemeClr val="accent1">
                    <a:lumMod val="75000"/>
                  </a:schemeClr>
                </a:solidFill>
              </a:rPr>
              <a:t>CONTINGUT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22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34851" y="2015732"/>
            <a:ext cx="11256135" cy="3450613"/>
          </a:xfrm>
        </p:spPr>
        <p:txBody>
          <a:bodyPr>
            <a:noAutofit/>
          </a:bodyPr>
          <a:lstStyle/>
          <a:p>
            <a:pPr algn="just"/>
            <a:r>
              <a:rPr lang="es-ES" dirty="0" err="1"/>
              <a:t>Analitza</a:t>
            </a:r>
            <a:r>
              <a:rPr lang="es-ES" dirty="0"/>
              <a:t> la </a:t>
            </a:r>
            <a:r>
              <a:rPr lang="es-ES" dirty="0" err="1"/>
              <a:t>mètrica</a:t>
            </a:r>
            <a:r>
              <a:rPr lang="es-ES" dirty="0"/>
              <a:t> </a:t>
            </a:r>
            <a:r>
              <a:rPr lang="es-ES" dirty="0" err="1"/>
              <a:t>d’aquest</a:t>
            </a:r>
            <a:r>
              <a:rPr lang="es-ES" dirty="0"/>
              <a:t> </a:t>
            </a:r>
            <a:r>
              <a:rPr lang="es-ES" dirty="0" err="1"/>
              <a:t>fragment</a:t>
            </a:r>
            <a:r>
              <a:rPr lang="es-ES" dirty="0"/>
              <a:t>. Quina </a:t>
            </a:r>
            <a:r>
              <a:rPr lang="es-ES" dirty="0" err="1"/>
              <a:t>és</a:t>
            </a:r>
            <a:r>
              <a:rPr lang="es-ES" dirty="0"/>
              <a:t> la </a:t>
            </a:r>
            <a:r>
              <a:rPr lang="es-ES" dirty="0" err="1"/>
              <a:t>mètrica</a:t>
            </a:r>
            <a:r>
              <a:rPr lang="es-ES" dirty="0"/>
              <a:t> </a:t>
            </a:r>
            <a:r>
              <a:rPr lang="es-ES" dirty="0" err="1"/>
              <a:t>dominant</a:t>
            </a:r>
            <a:r>
              <a:rPr lang="es-ES" dirty="0"/>
              <a:t> en </a:t>
            </a:r>
            <a:r>
              <a:rPr lang="es-ES" dirty="0" err="1"/>
              <a:t>Llibre</a:t>
            </a:r>
            <a:r>
              <a:rPr lang="es-ES" dirty="0"/>
              <a:t> de </a:t>
            </a:r>
            <a:r>
              <a:rPr lang="es-ES" dirty="0" err="1"/>
              <a:t>meravelles</a:t>
            </a:r>
            <a:r>
              <a:rPr lang="es-ES" dirty="0"/>
              <a:t>? Hi </a:t>
            </a:r>
            <a:r>
              <a:rPr lang="es-ES" dirty="0" smtClean="0"/>
              <a:t>ha </a:t>
            </a:r>
            <a:r>
              <a:rPr lang="es-ES" dirty="0" err="1" smtClean="0"/>
              <a:t>altres</a:t>
            </a:r>
            <a:r>
              <a:rPr lang="es-ES" dirty="0" smtClean="0"/>
              <a:t> </a:t>
            </a:r>
            <a:r>
              <a:rPr lang="es-ES" dirty="0"/>
              <a:t>formes </a:t>
            </a:r>
            <a:r>
              <a:rPr lang="es-ES" dirty="0" err="1"/>
              <a:t>mètriques</a:t>
            </a:r>
            <a:r>
              <a:rPr lang="es-ES" dirty="0"/>
              <a:t> en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poemes</a:t>
            </a:r>
            <a:r>
              <a:rPr lang="es-ES" dirty="0"/>
              <a:t> </a:t>
            </a:r>
            <a:r>
              <a:rPr lang="es-ES" dirty="0" err="1"/>
              <a:t>seleccionats</a:t>
            </a:r>
            <a:r>
              <a:rPr lang="es-ES" dirty="0"/>
              <a:t> </a:t>
            </a:r>
            <a:r>
              <a:rPr lang="es-ES" dirty="0" err="1"/>
              <a:t>d’aquest</a:t>
            </a:r>
            <a:r>
              <a:rPr lang="es-ES" dirty="0"/>
              <a:t> </a:t>
            </a:r>
            <a:r>
              <a:rPr lang="es-ES" dirty="0" err="1"/>
              <a:t>llibre</a:t>
            </a:r>
            <a:r>
              <a:rPr lang="es-ES" dirty="0" smtClean="0"/>
              <a:t>?</a:t>
            </a:r>
          </a:p>
          <a:p>
            <a:pPr algn="just">
              <a:buNone/>
            </a:pPr>
            <a:r>
              <a:rPr lang="es-ES" dirty="0" smtClean="0"/>
              <a:t> </a:t>
            </a:r>
          </a:p>
          <a:p>
            <a:pPr algn="just"/>
            <a:r>
              <a:rPr lang="es-ES" dirty="0"/>
              <a:t>Identifica una figura </a:t>
            </a:r>
            <a:r>
              <a:rPr lang="es-ES" dirty="0" err="1"/>
              <a:t>retòrica</a:t>
            </a:r>
            <a:r>
              <a:rPr lang="es-ES" dirty="0"/>
              <a:t> (</a:t>
            </a:r>
            <a:r>
              <a:rPr lang="es-ES" dirty="0" err="1"/>
              <a:t>metàfora</a:t>
            </a:r>
            <a:r>
              <a:rPr lang="es-ES" dirty="0"/>
              <a:t>, </a:t>
            </a:r>
            <a:r>
              <a:rPr lang="es-ES" dirty="0" err="1"/>
              <a:t>comparació</a:t>
            </a:r>
            <a:r>
              <a:rPr lang="es-ES" dirty="0"/>
              <a:t>…) que </a:t>
            </a:r>
            <a:r>
              <a:rPr lang="es-ES" dirty="0" err="1"/>
              <a:t>trobes</a:t>
            </a:r>
            <a:r>
              <a:rPr lang="es-ES" dirty="0"/>
              <a:t> en </a:t>
            </a:r>
            <a:r>
              <a:rPr lang="es-ES" dirty="0" err="1"/>
              <a:t>aquest</a:t>
            </a:r>
            <a:r>
              <a:rPr lang="es-ES" dirty="0"/>
              <a:t> </a:t>
            </a:r>
            <a:r>
              <a:rPr lang="es-ES" dirty="0" err="1"/>
              <a:t>fragment</a:t>
            </a:r>
            <a:r>
              <a:rPr lang="es-ES" dirty="0"/>
              <a:t> i explica </a:t>
            </a:r>
            <a:r>
              <a:rPr lang="es-ES" dirty="0" err="1" smtClean="0"/>
              <a:t>què</a:t>
            </a:r>
            <a:r>
              <a:rPr lang="es-ES" dirty="0" smtClean="0"/>
              <a:t> aporta </a:t>
            </a:r>
            <a:r>
              <a:rPr lang="es-ES" dirty="0"/>
              <a:t>al </a:t>
            </a:r>
            <a:r>
              <a:rPr lang="es-ES" dirty="0" err="1"/>
              <a:t>text</a:t>
            </a:r>
            <a:r>
              <a:rPr lang="es-ES" dirty="0"/>
              <a:t>. </a:t>
            </a:r>
            <a:r>
              <a:rPr lang="es-ES" dirty="0" err="1"/>
              <a:t>Quines</a:t>
            </a:r>
            <a:r>
              <a:rPr lang="es-ES" dirty="0"/>
              <a:t> </a:t>
            </a:r>
            <a:r>
              <a:rPr lang="es-ES" dirty="0" err="1"/>
              <a:t>altres</a:t>
            </a:r>
            <a:r>
              <a:rPr lang="es-ES" dirty="0"/>
              <a:t> figures </a:t>
            </a:r>
            <a:r>
              <a:rPr lang="es-ES" dirty="0" err="1"/>
              <a:t>retòriques</a:t>
            </a:r>
            <a:r>
              <a:rPr lang="es-ES" dirty="0"/>
              <a:t> </a:t>
            </a:r>
            <a:r>
              <a:rPr lang="es-ES" dirty="0" err="1"/>
              <a:t>són</a:t>
            </a:r>
            <a:r>
              <a:rPr lang="es-ES" dirty="0"/>
              <a:t> </a:t>
            </a:r>
            <a:r>
              <a:rPr lang="es-ES" dirty="0" err="1"/>
              <a:t>habituals</a:t>
            </a:r>
            <a:r>
              <a:rPr lang="es-ES" dirty="0"/>
              <a:t> en </a:t>
            </a:r>
            <a:r>
              <a:rPr lang="es-ES" i="1" dirty="0" err="1"/>
              <a:t>Llibre</a:t>
            </a:r>
            <a:r>
              <a:rPr lang="es-ES" i="1" dirty="0"/>
              <a:t> de </a:t>
            </a:r>
            <a:r>
              <a:rPr lang="es-ES" i="1" dirty="0" err="1"/>
              <a:t>meravelles</a:t>
            </a:r>
            <a:r>
              <a:rPr lang="es-ES" dirty="0"/>
              <a:t>? </a:t>
            </a:r>
            <a:r>
              <a:rPr lang="es-ES" dirty="0" smtClean="0"/>
              <a:t>Relaciona-les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/>
              <a:t>l’estil</a:t>
            </a:r>
            <a:r>
              <a:rPr lang="es-ES" dirty="0"/>
              <a:t> de </a:t>
            </a:r>
            <a:r>
              <a:rPr lang="es-ES" dirty="0" err="1"/>
              <a:t>Vicent</a:t>
            </a:r>
            <a:r>
              <a:rPr lang="es-ES" dirty="0"/>
              <a:t> Andrés </a:t>
            </a:r>
            <a:r>
              <a:rPr lang="es-ES" dirty="0" err="1"/>
              <a:t>Estellés</a:t>
            </a:r>
            <a:r>
              <a:rPr lang="es-ES" dirty="0"/>
              <a:t>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Exemples pregunta </a:t>
            </a:r>
            <a:r>
              <a:rPr lang="ca-ES" dirty="0" smtClean="0"/>
              <a:t>3.A)			</a:t>
            </a:r>
            <a:r>
              <a:rPr lang="ca-ES" b="1" dirty="0" smtClean="0">
                <a:solidFill>
                  <a:schemeClr val="accent1">
                    <a:lumMod val="75000"/>
                  </a:schemeClr>
                </a:solidFill>
              </a:rPr>
              <a:t>FORMA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97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294363" y="2015732"/>
            <a:ext cx="9603275" cy="40244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2600" b="1" dirty="0">
                <a:solidFill>
                  <a:schemeClr val="accent1">
                    <a:lumMod val="75000"/>
                  </a:schemeClr>
                </a:solidFill>
              </a:rPr>
              <a:t>Pregunta </a:t>
            </a:r>
            <a:r>
              <a:rPr lang="es-ES" sz="2600" b="1" dirty="0" smtClean="0">
                <a:solidFill>
                  <a:schemeClr val="accent1">
                    <a:lumMod val="75000"/>
                  </a:schemeClr>
                </a:solidFill>
              </a:rPr>
              <a:t>3.b</a:t>
            </a:r>
            <a:r>
              <a:rPr lang="es-ES" sz="2600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s-ES" sz="26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s-ES" sz="26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R</a:t>
            </a:r>
            <a:r>
              <a:rPr lang="es-ES" sz="2600" b="1" dirty="0" smtClean="0">
                <a:solidFill>
                  <a:schemeClr val="accent1">
                    <a:lumMod val="75000"/>
                  </a:schemeClr>
                </a:solidFill>
              </a:rPr>
              <a:t>elativa </a:t>
            </a:r>
            <a:r>
              <a:rPr lang="es-ES" sz="2600" b="1" dirty="0">
                <a:solidFill>
                  <a:schemeClr val="accent1">
                    <a:lumMod val="75000"/>
                  </a:schemeClr>
                </a:solidFill>
              </a:rPr>
              <a:t>a la </a:t>
            </a:r>
            <a:r>
              <a:rPr lang="es-ES" sz="2600" b="1" dirty="0" err="1" smtClean="0">
                <a:solidFill>
                  <a:schemeClr val="accent1">
                    <a:lumMod val="75000"/>
                  </a:schemeClr>
                </a:solidFill>
              </a:rPr>
              <a:t>contextualització</a:t>
            </a:r>
            <a:endParaRPr lang="es-ES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a-ES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a-ES" sz="2700" dirty="0" smtClean="0"/>
              <a:t>Context</a:t>
            </a:r>
          </a:p>
          <a:p>
            <a:pPr marL="0" indent="0">
              <a:buNone/>
            </a:pPr>
            <a:r>
              <a:rPr lang="ca-ES" sz="2700" dirty="0"/>
              <a:t>	</a:t>
            </a:r>
            <a:r>
              <a:rPr lang="ca-ES" sz="2700" dirty="0" smtClean="0"/>
              <a:t>- dates escriptura i edició</a:t>
            </a:r>
          </a:p>
          <a:p>
            <a:pPr marL="0" indent="0">
              <a:buNone/>
            </a:pPr>
            <a:r>
              <a:rPr lang="ca-ES" sz="2700" dirty="0"/>
              <a:t>	</a:t>
            </a:r>
            <a:r>
              <a:rPr lang="ca-ES" sz="2700" dirty="0" smtClean="0"/>
              <a:t>- moment històric i literari</a:t>
            </a:r>
          </a:p>
          <a:p>
            <a:pPr marL="0" indent="0">
              <a:buNone/>
            </a:pPr>
            <a:r>
              <a:rPr lang="ca-ES" sz="2700" dirty="0"/>
              <a:t>	</a:t>
            </a:r>
            <a:r>
              <a:rPr lang="ca-ES" sz="2700" dirty="0" smtClean="0"/>
              <a:t>- situació en la trajectòria de l’autor</a:t>
            </a:r>
          </a:p>
          <a:p>
            <a:pPr marL="0" indent="0">
              <a:buNone/>
            </a:pPr>
            <a:r>
              <a:rPr lang="ca-ES" sz="2700" dirty="0"/>
              <a:t>	</a:t>
            </a:r>
            <a:r>
              <a:rPr lang="ca-ES" sz="2700" dirty="0" smtClean="0"/>
              <a:t>- relació amb altres autors/autores </a:t>
            </a:r>
          </a:p>
          <a:p>
            <a:pPr marL="0" indent="0">
              <a:buNone/>
            </a:pPr>
            <a:r>
              <a:rPr lang="ca-ES" sz="2700" dirty="0"/>
              <a:t>	</a:t>
            </a:r>
            <a:r>
              <a:rPr lang="ca-ES" sz="2700" dirty="0" smtClean="0"/>
              <a:t>- etc.</a:t>
            </a:r>
            <a:endParaRPr lang="ca-ES" sz="27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Possibilitats</a:t>
            </a:r>
            <a:r>
              <a:rPr lang="es-ES" dirty="0"/>
              <a:t> pregunta </a:t>
            </a:r>
            <a:r>
              <a:rPr lang="ca-ES" dirty="0" smtClean="0"/>
              <a:t>3.B)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7186411" y="3276462"/>
            <a:ext cx="3271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>
                <a:latin typeface="Broadway" pitchFamily="82" charset="0"/>
              </a:rPr>
              <a:t>POSTGUERRA</a:t>
            </a:r>
            <a:endParaRPr lang="es-ES" sz="3200" b="1" dirty="0">
              <a:latin typeface="Broadway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55358" y="4310785"/>
            <a:ext cx="3724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>
                <a:latin typeface="Broadway" pitchFamily="82" charset="0"/>
              </a:rPr>
              <a:t>POSTSIMBOLISME</a:t>
            </a:r>
          </a:p>
          <a:p>
            <a:r>
              <a:rPr lang="ca-ES" sz="3200" b="1" dirty="0" smtClean="0">
                <a:latin typeface="Broadway" pitchFamily="82" charset="0"/>
              </a:rPr>
              <a:t>REALISME HISTÒRIC</a:t>
            </a:r>
            <a:endParaRPr lang="es-ES" sz="3200" b="1" dirty="0">
              <a:latin typeface="Broadway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686540" y="3846211"/>
            <a:ext cx="3271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>
                <a:latin typeface="Broadway" pitchFamily="82" charset="0"/>
              </a:rPr>
              <a:t>DICTADURA</a:t>
            </a:r>
            <a:endParaRPr lang="es-ES" sz="3200" b="1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478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Galería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_30478203_TF66921596" id="{9346E3F9-7236-4574-B874-2D7862E9AAE4}" vid="{0AD63B27-0246-4A85-9B77-C17B2B1CF04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6B76F2-1AE1-4A2A-A5B3-D462CC5E81F8}">
  <ds:schemaRefs>
    <ds:schemaRef ds:uri="fb0879af-3eba-417a-a55a-ffe6dcd6ca77"/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6dc4bcd6-49db-4c07-9060-8acfc67cef9f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sobre mi invención</Template>
  <TotalTime>0</TotalTime>
  <Words>2318</Words>
  <Application>Microsoft Office PowerPoint</Application>
  <PresentationFormat>Personalizado</PresentationFormat>
  <Paragraphs>210</Paragraphs>
  <Slides>29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Galería</vt:lpstr>
      <vt:lpstr>Vicent Andrés Estellés:  una mirada poètica a la vida quotidiana</vt:lpstr>
      <vt:lpstr>TEXTOS SOBRE ELS QUALS TREBALLAR</vt:lpstr>
      <vt:lpstr>Possibles preguntes sobre els textos</vt:lpstr>
      <vt:lpstr>Diapositiva 4</vt:lpstr>
      <vt:lpstr>Possibilitats pregunta 3. a)</vt:lpstr>
      <vt:lpstr>Possibilitats pregunta 3. a)</vt:lpstr>
      <vt:lpstr>Exemples pregunta 3. a)        CONTINGUT</vt:lpstr>
      <vt:lpstr>Exemples pregunta 3.A)   FORMA</vt:lpstr>
      <vt:lpstr>Possibilitats pregunta 3.B)</vt:lpstr>
      <vt:lpstr>Exemples pregunta 3.B)  CONTEXT</vt:lpstr>
      <vt:lpstr>Exemples pregunta 3.B)  CONTEXT</vt:lpstr>
      <vt:lpstr>Diapositiva 12</vt:lpstr>
      <vt:lpstr>3.a) Quins referents o elements de la realitat trobem (persones, noms de lloc, esdeveniments, objectes…) en aquest fragment? Tenen relació amb el marc espaciotemporal general de l’obra (època i espais)?</vt:lpstr>
      <vt:lpstr> </vt:lpstr>
      <vt:lpstr>3.b) Què té d’especial Llibre de meravelles respecte de la literatura del moment?</vt:lpstr>
      <vt:lpstr>Diapositiva 16</vt:lpstr>
      <vt:lpstr>3. a) Quina temàtica pròpia de l’obra es veu en aquest fragment? Quines altres temàtiques són característiques d’aquesta obra?</vt:lpstr>
      <vt:lpstr>3.a) A qui es dirigeix la veu poètica en aquest fragment? Per què creus que l’autor fa servir la segona persona i no la primera persona, com és habitual en la poesia?</vt:lpstr>
      <vt:lpstr>3. b) Situa aquest poema en la trajectòria de l’autor. És representatiu d’alguna orientació del seu món literari? </vt:lpstr>
      <vt:lpstr>Diapositiva 20</vt:lpstr>
      <vt:lpstr> 3-a) Identifica una figura retòrica (metàfora, comparació…) que trobes en aquest fragment i explica què aporta al text. quines altres figures retòriques són habituals en llibre de meravelles? relaciona-les amb l’estil de Vicent Andrés Estellés. </vt:lpstr>
      <vt:lpstr>3-a) Quina temàtica pròpia de l’obra es veu en aquest fragment? quines altres temàtiques són característiques d’aquesta obra? </vt:lpstr>
      <vt:lpstr>3-b. Quins altres autors o autores destaquen en el context d’escriptura de l’obra (dins del gènere)? (mínim 2 autors/es) aporta alguna dada sobre l’obra (obres destacades i/o característiques bàsiques) d’aquests altres autors o autores.      Estellés escriu Llibre de meravelles entre els anys 1956-1958. són els anys en què en la literatura catalana el postsimbolisme dominant fins aleshores començava a ser substituït pel realisme històric, que fou hegemònic en la literatura catalana fins als anys setanta.  tot i que estellés posseeix un veu molt personal, podem detectar en el seu estil alguns trets d’aquest corrent, com ara l’ús d’un llenguatge col·loquial i directe, la importància de la quotidianitat el predomini dels discurs historiconarratiu sobre el miticosimbòlic, la voluntat d’arribar a un públic majoritari o el  compromís social i nacional. un autor que com estellés assimilà d’una manera molt personal aquestes característiques fou Martí i Pol.            </vt:lpstr>
      <vt:lpstr>Bibliografia bàsica</vt:lpstr>
      <vt:lpstr>Diapositiva 25</vt:lpstr>
      <vt:lpstr>FOTOGRAFIA</vt:lpstr>
      <vt:lpstr>Diapositiva 27</vt:lpstr>
      <vt:lpstr>recitals</vt:lpstr>
      <vt:lpstr>DOCUMENTALS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2019-09-17T09:17:33Z</dcterms:created>
  <dcterms:modified xsi:type="dcterms:W3CDTF">2019-10-14T16:51:11Z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