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4" r:id="rId2"/>
    <p:sldId id="265" r:id="rId3"/>
    <p:sldId id="266" r:id="rId4"/>
    <p:sldId id="267" r:id="rId5"/>
    <p:sldId id="268" r:id="rId6"/>
    <p:sldId id="269" r:id="rId7"/>
    <p:sldId id="275" r:id="rId8"/>
    <p:sldId id="283" r:id="rId9"/>
    <p:sldId id="276" r:id="rId10"/>
    <p:sldId id="282" r:id="rId11"/>
    <p:sldId id="277" r:id="rId12"/>
    <p:sldId id="278" r:id="rId13"/>
    <p:sldId id="279" r:id="rId14"/>
    <p:sldId id="280" r:id="rId15"/>
    <p:sldId id="281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7" autoAdjust="0"/>
    <p:restoredTop sz="94660"/>
  </p:normalViewPr>
  <p:slideViewPr>
    <p:cSldViewPr>
      <p:cViewPr varScale="1">
        <p:scale>
          <a:sx n="62" d="100"/>
          <a:sy n="62" d="100"/>
        </p:scale>
        <p:origin x="-154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6A653-FB14-4946-A191-DC5C1A3D9DDF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D6375-ECEB-430F-A443-E712A9EE9E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DA52B-3765-411E-8E5A-FFC98FF4DDCF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1927C-E0AB-453D-B7A0-83BAF04018A0}" type="datetimeFigureOut">
              <a:rPr lang="es-ES" smtClean="0"/>
              <a:pPr/>
              <a:t>14/10/2019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B6DB-53A3-4567-B5AA-F9B1CE31C2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G21raQjcPZw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dirty="0" smtClean="0"/>
          </a:p>
        </p:txBody>
      </p:sp>
      <p:sp>
        <p:nvSpPr>
          <p:cNvPr id="25602" name="Contenidor de contingut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smtClean="0"/>
          </a:p>
        </p:txBody>
      </p:sp>
      <p:sp>
        <p:nvSpPr>
          <p:cNvPr id="25603" name="Contenidor de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3600" dirty="0" err="1" smtClean="0"/>
              <a:t>Vicent</a:t>
            </a:r>
            <a:r>
              <a:rPr lang="es-ES" sz="3600" dirty="0" smtClean="0"/>
              <a:t> Andrés </a:t>
            </a:r>
            <a:r>
              <a:rPr lang="es-ES" sz="3600" dirty="0" err="1" smtClean="0">
                <a:hlinkClick r:id="rId2"/>
              </a:rPr>
              <a:t>Estellés</a:t>
            </a:r>
            <a:r>
              <a:rPr lang="es-ES" sz="3600" dirty="0" smtClean="0"/>
              <a:t> (1924-1993)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1588" y="1125538"/>
            <a:ext cx="4427537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Del </a:t>
            </a:r>
            <a:r>
              <a:rPr lang="es-ES" dirty="0" err="1" smtClean="0"/>
              <a:t>postsimbolisme</a:t>
            </a:r>
            <a:r>
              <a:rPr lang="es-ES" dirty="0" smtClean="0"/>
              <a:t> al </a:t>
            </a:r>
            <a:r>
              <a:rPr lang="es-ES" dirty="0" err="1" smtClean="0"/>
              <a:t>realisme</a:t>
            </a:r>
            <a:r>
              <a:rPr lang="es-ES" dirty="0" smtClean="0"/>
              <a:t> </a:t>
            </a:r>
            <a:r>
              <a:rPr lang="es-ES" dirty="0" err="1" smtClean="0"/>
              <a:t>històric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s-ES_tradnl" dirty="0" smtClean="0"/>
              <a:t>Causes: · </a:t>
            </a:r>
            <a:r>
              <a:rPr lang="es-ES_tradnl" dirty="0" err="1" smtClean="0"/>
              <a:t>liberalització</a:t>
            </a:r>
            <a:r>
              <a:rPr lang="es-ES_tradnl" dirty="0" smtClean="0"/>
              <a:t> del </a:t>
            </a:r>
            <a:r>
              <a:rPr lang="es-ES_tradnl" dirty="0" err="1" smtClean="0"/>
              <a:t>règim</a:t>
            </a:r>
            <a:r>
              <a:rPr lang="es-ES_tradnl" dirty="0" smtClean="0"/>
              <a:t>.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s-ES_tradnl" dirty="0" smtClean="0"/>
              <a:t>                   · </a:t>
            </a:r>
            <a:r>
              <a:rPr lang="es-ES_tradnl" dirty="0" err="1" smtClean="0"/>
              <a:t>major</a:t>
            </a:r>
            <a:r>
              <a:rPr lang="es-ES_tradnl" dirty="0" smtClean="0"/>
              <a:t> </a:t>
            </a:r>
            <a:r>
              <a:rPr lang="es-ES_tradnl" dirty="0" err="1" smtClean="0"/>
              <a:t>llibertat</a:t>
            </a:r>
            <a:r>
              <a:rPr lang="es-ES_tradnl" dirty="0" smtClean="0"/>
              <a:t> </a:t>
            </a:r>
            <a:r>
              <a:rPr lang="es-ES_tradnl" dirty="0" err="1" smtClean="0"/>
              <a:t>d’expressió</a:t>
            </a:r>
            <a:endParaRPr lang="es-ES_tradnl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_tradnl" dirty="0" smtClean="0"/>
              <a:t>                   · arribada </a:t>
            </a:r>
            <a:r>
              <a:rPr lang="es-ES_tradnl" dirty="0" err="1" smtClean="0"/>
              <a:t>d’una</a:t>
            </a:r>
            <a:r>
              <a:rPr lang="es-ES_tradnl" dirty="0" smtClean="0"/>
              <a:t> nova </a:t>
            </a:r>
            <a:r>
              <a:rPr lang="es-ES_tradnl" dirty="0" err="1" smtClean="0"/>
              <a:t>generació</a:t>
            </a:r>
            <a:r>
              <a:rPr lang="es-ES_tradnl" dirty="0" smtClean="0"/>
              <a:t>: la de postguerra (Joan Fuster, V.A. </a:t>
            </a:r>
            <a:r>
              <a:rPr lang="es-ES_tradnl" dirty="0" err="1" smtClean="0"/>
              <a:t>Estellés</a:t>
            </a:r>
            <a:r>
              <a:rPr lang="es-ES_tradnl" dirty="0" smtClean="0"/>
              <a:t>, J. M. </a:t>
            </a:r>
            <a:r>
              <a:rPr lang="es-ES_tradnl" dirty="0" err="1" smtClean="0"/>
              <a:t>Castellet</a:t>
            </a:r>
            <a:r>
              <a:rPr lang="es-ES_tradnl" dirty="0" smtClean="0"/>
              <a:t>, Joaquim Molas, M. Martí i Pol…)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_tradnl" dirty="0" smtClean="0"/>
              <a:t>                    · </a:t>
            </a:r>
            <a:r>
              <a:rPr lang="es-ES_tradnl" dirty="0" err="1" smtClean="0"/>
              <a:t>mort</a:t>
            </a:r>
            <a:r>
              <a:rPr lang="es-ES_tradnl" dirty="0" smtClean="0"/>
              <a:t> de Carles Riba el 1959 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influències</a:t>
            </a:r>
          </a:p>
        </p:txBody>
      </p:sp>
      <p:pic>
        <p:nvPicPr>
          <p:cNvPr id="15362" name="Picture 2" descr="C:\Users\Joaquim\Pictures\Mis escaneos\2013-05 (may)\escanear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060575"/>
            <a:ext cx="8462962" cy="2771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Característiques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fontScale="6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Teòrics del moviment: Josep M. Castellet i Joaquim Molas: </a:t>
            </a:r>
            <a:r>
              <a:rPr lang="ca-ES" i="1" dirty="0" smtClean="0"/>
              <a:t>Poesia catalana del segle XX </a:t>
            </a:r>
            <a:r>
              <a:rPr lang="ca-ES" dirty="0" smtClean="0"/>
              <a:t>(1963):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· Poeta: home entre els homes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· Predomini del discurs </a:t>
            </a:r>
            <a:r>
              <a:rPr lang="ca-ES" dirty="0" err="1" smtClean="0"/>
              <a:t>historiconarratiu</a:t>
            </a:r>
            <a:r>
              <a:rPr lang="ca-ES" dirty="0" smtClean="0"/>
              <a:t> sobre el </a:t>
            </a:r>
            <a:r>
              <a:rPr lang="ca-ES" dirty="0" err="1" smtClean="0"/>
              <a:t>miticosimbòlic</a:t>
            </a: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· La nova poesia serà col·loquial, directa, racional i quotidiana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· El poeta serà “un entre tants”, no un “il·luminat”.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· El destinatari ja no serà una minoria intel·lectual, sinó tot el poble.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· Funció crítica i alliberadora contra la Dictadura: inspiració marxista.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· Compromís social i nacional.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s-ES_tradnl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s-ES_tradnl" dirty="0" smtClean="0"/>
              <a:t>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periodització</a:t>
            </a:r>
          </a:p>
        </p:txBody>
      </p:sp>
      <p:sp>
        <p:nvSpPr>
          <p:cNvPr id="17410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smtClean="0"/>
              <a:t>Etapa inicial: 1954-1960</a:t>
            </a:r>
          </a:p>
          <a:p>
            <a:r>
              <a:rPr lang="ca-ES" smtClean="0"/>
              <a:t>Final de l’autarquia del règim</a:t>
            </a:r>
          </a:p>
          <a:p>
            <a:r>
              <a:rPr lang="ca-ES" smtClean="0"/>
              <a:t>Introducció d’autors marxistes i existencialistes (Lukàcs, Brecht, Sartre, etc.</a:t>
            </a:r>
          </a:p>
          <a:p>
            <a:r>
              <a:rPr lang="ca-ES" smtClean="0"/>
              <a:t>Primers poemaris: </a:t>
            </a:r>
            <a:r>
              <a:rPr lang="ca-ES" i="1" smtClean="0"/>
              <a:t>La rambla de les flors </a:t>
            </a:r>
            <a:r>
              <a:rPr lang="ca-ES" smtClean="0"/>
              <a:t>(1954), de Jordi Sarsanedas, </a:t>
            </a:r>
            <a:r>
              <a:rPr lang="ca-ES" i="1" smtClean="0"/>
              <a:t>Poemes de la nit</a:t>
            </a:r>
            <a:r>
              <a:rPr lang="ca-ES" smtClean="0"/>
              <a:t> (1955) de Joaquim Horta. Primers llibres de Martí i Pol i V.A. Estellés</a:t>
            </a:r>
            <a:r>
              <a:rPr lang="ca-ES" i="1" smtClean="0"/>
              <a:t> </a:t>
            </a:r>
            <a:endParaRPr lang="ca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Etapa de plenitud (1960-1968)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Augment de la producció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Creació de les obres més importants: </a:t>
            </a:r>
            <a:r>
              <a:rPr lang="ca-ES" i="1" dirty="0" smtClean="0"/>
              <a:t>Vacances pagades</a:t>
            </a:r>
            <a:r>
              <a:rPr lang="ca-ES" dirty="0" smtClean="0"/>
              <a:t> (1960) de Pere Quart, </a:t>
            </a:r>
            <a:r>
              <a:rPr lang="ca-ES" i="1" dirty="0" smtClean="0"/>
              <a:t>La pell de brau </a:t>
            </a:r>
            <a:r>
              <a:rPr lang="ca-ES" dirty="0" smtClean="0"/>
              <a:t>(1960) de Salvador Espriu.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Incorporació de poetes valencians (Lluís Alpera) i mallorquins (Miquel Bauçà).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Publicació dels textos teòrics més importants del moviment: </a:t>
            </a:r>
            <a:r>
              <a:rPr lang="ca-ES" i="1" dirty="0" smtClean="0"/>
              <a:t>Poesia catalana del segle XX </a:t>
            </a:r>
            <a:r>
              <a:rPr lang="ca-ES" dirty="0" smtClean="0"/>
              <a:t>(1963) de Josep. M. Castellet i Joaquim Molas i </a:t>
            </a:r>
            <a:r>
              <a:rPr lang="ca-ES" i="1" dirty="0" smtClean="0"/>
              <a:t>Poesia, realisme, història </a:t>
            </a:r>
            <a:r>
              <a:rPr lang="ca-ES" dirty="0" smtClean="0"/>
              <a:t>(1965) de Josep M. Castellet.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/>
              <a:t>     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Etapa de </a:t>
            </a:r>
            <a:r>
              <a:rPr lang="es-ES" dirty="0" err="1" smtClean="0"/>
              <a:t>crisi</a:t>
            </a:r>
            <a:r>
              <a:rPr lang="es-ES" dirty="0" smtClean="0"/>
              <a:t> </a:t>
            </a:r>
            <a:r>
              <a:rPr lang="es-ES" dirty="0" err="1" smtClean="0"/>
              <a:t>progressiva</a:t>
            </a:r>
            <a:r>
              <a:rPr lang="es-ES" dirty="0" smtClean="0"/>
              <a:t> (1968-1974)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Causes històriques: crisi del marxisme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Causes estètiques: esgotament del codi realista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Els teòrics (Castellet i Molas) se’n desdiuen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L’obra de Gabriel Ferrater obre el camí cap un major subjectivisme,  el de la poesia de l’experiència.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Aparició de la generació dels setanta , amb llibres com </a:t>
            </a:r>
            <a:r>
              <a:rPr lang="ca-ES" i="1" dirty="0" smtClean="0"/>
              <a:t>Els miralls </a:t>
            </a:r>
            <a:r>
              <a:rPr lang="ca-ES" dirty="0" smtClean="0"/>
              <a:t>(1970) de Pere Gimferrer, que reivindiquen autors marginats pel realisme, com Carner, Foix o Brossa.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Tanmateix, a inicis dels setanta s’editen llibres tan importants de l’estètica realista com </a:t>
            </a:r>
            <a:r>
              <a:rPr lang="ca-ES" i="1" dirty="0" smtClean="0"/>
              <a:t>Llibre de meravelles</a:t>
            </a:r>
            <a:r>
              <a:rPr lang="ca-ES" dirty="0" smtClean="0"/>
              <a:t> (1971) de </a:t>
            </a:r>
            <a:r>
              <a:rPr lang="ca-ES" dirty="0" err="1" smtClean="0"/>
              <a:t>V.A.Estellés</a:t>
            </a:r>
            <a:r>
              <a:rPr lang="ca-ES" dirty="0" smtClean="0"/>
              <a:t> o </a:t>
            </a:r>
            <a:r>
              <a:rPr lang="ca-ES" i="1" dirty="0" smtClean="0"/>
              <a:t>La fàbrica </a:t>
            </a:r>
            <a:r>
              <a:rPr lang="ca-ES" dirty="0" smtClean="0"/>
              <a:t>(1972) de Martí i Pol.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Els cantants de la Nova Cançó continuen difonent l’estètica realista, amb la seua crítica social i política. 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a-E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Font: Enric Balaguer, pròleg a </a:t>
            </a:r>
            <a:r>
              <a:rPr lang="ca-ES" i="1" dirty="0" smtClean="0"/>
              <a:t>Dinou poetes dels seixanta</a:t>
            </a:r>
            <a:r>
              <a:rPr lang="ca-ES" dirty="0" smtClean="0"/>
              <a:t>, 3 i 4, València, 1987.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a-ES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2" name="11 Marcador de contenido" descr="Llibre meravelles Estellé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3889440" cy="5328000"/>
          </a:xfrm>
        </p:spPr>
      </p:pic>
      <p:pic>
        <p:nvPicPr>
          <p:cNvPr id="11" name="10 Marcador de contenido" descr="descarg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692696"/>
            <a:ext cx="3869335" cy="532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Ferran</a:t>
            </a:r>
            <a:r>
              <a:rPr lang="es-ES" sz="3200" dirty="0" smtClean="0"/>
              <a:t> </a:t>
            </a:r>
            <a:r>
              <a:rPr lang="es-ES" sz="3200" dirty="0" err="1" smtClean="0"/>
              <a:t>Carbó</a:t>
            </a:r>
            <a:r>
              <a:rPr lang="es-ES" sz="3200" dirty="0" smtClean="0"/>
              <a:t>, </a:t>
            </a:r>
            <a:r>
              <a:rPr lang="es-ES" sz="3200" i="1" dirty="0" err="1" smtClean="0"/>
              <a:t>Els</a:t>
            </a:r>
            <a:r>
              <a:rPr lang="es-ES" sz="3200" i="1" dirty="0" smtClean="0"/>
              <a:t> versos </a:t>
            </a:r>
            <a:r>
              <a:rPr lang="es-ES" sz="3200" i="1" dirty="0" err="1" smtClean="0"/>
              <a:t>dels</a:t>
            </a:r>
            <a:r>
              <a:rPr lang="es-ES" sz="3200" i="1" dirty="0" smtClean="0"/>
              <a:t> </a:t>
            </a:r>
            <a:r>
              <a:rPr lang="es-ES" sz="3200" i="1" dirty="0" err="1" smtClean="0"/>
              <a:t>calaixos</a:t>
            </a:r>
            <a:r>
              <a:rPr lang="es-ES" sz="3200" i="1" dirty="0" smtClean="0"/>
              <a:t>, PUV</a:t>
            </a:r>
            <a:r>
              <a:rPr lang="es-ES" sz="3200" dirty="0" smtClean="0"/>
              <a:t>, </a:t>
            </a:r>
            <a:r>
              <a:rPr lang="es-ES" sz="3200" dirty="0" err="1" smtClean="0"/>
              <a:t>València</a:t>
            </a:r>
            <a:r>
              <a:rPr lang="es-ES" sz="3200" dirty="0" smtClean="0"/>
              <a:t>, 2018</a:t>
            </a:r>
            <a:endParaRPr lang="es-ES" sz="3200" dirty="0"/>
          </a:p>
        </p:txBody>
      </p:sp>
      <p:pic>
        <p:nvPicPr>
          <p:cNvPr id="8" name="7 Marcador de contenido" descr="Carb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2946606" cy="4428000"/>
          </a:xfrm>
        </p:spPr>
      </p:pic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 smtClean="0"/>
              <a:t>Aproximació</a:t>
            </a:r>
            <a:r>
              <a:rPr lang="es-ES" dirty="0" smtClean="0"/>
              <a:t> </a:t>
            </a:r>
            <a:r>
              <a:rPr lang="es-ES" dirty="0" err="1" smtClean="0"/>
              <a:t>recent</a:t>
            </a:r>
            <a:r>
              <a:rPr lang="es-ES" dirty="0" smtClean="0"/>
              <a:t> al </a:t>
            </a:r>
            <a:r>
              <a:rPr lang="es-ES" i="1" dirty="0" err="1" smtClean="0"/>
              <a:t>Llibre</a:t>
            </a:r>
            <a:r>
              <a:rPr lang="es-ES" i="1" dirty="0" smtClean="0"/>
              <a:t> de </a:t>
            </a:r>
            <a:r>
              <a:rPr lang="es-ES" i="1" dirty="0" err="1" smtClean="0"/>
              <a:t>Meravelles</a:t>
            </a:r>
            <a:r>
              <a:rPr lang="es-ES" i="1" dirty="0" smtClean="0"/>
              <a:t> </a:t>
            </a:r>
            <a:r>
              <a:rPr lang="es-ES" dirty="0" smtClean="0"/>
              <a:t>(2018).</a:t>
            </a:r>
            <a:r>
              <a:rPr lang="es-ES" i="1" dirty="0" smtClean="0"/>
              <a:t> </a:t>
            </a:r>
          </a:p>
          <a:p>
            <a:r>
              <a:rPr lang="es-ES" dirty="0" smtClean="0"/>
              <a:t>La lectura </a:t>
            </a:r>
            <a:r>
              <a:rPr lang="es-ES" dirty="0" err="1" smtClean="0"/>
              <a:t>més</a:t>
            </a:r>
            <a:r>
              <a:rPr lang="es-ES" dirty="0" smtClean="0"/>
              <a:t> completa </a:t>
            </a:r>
            <a:r>
              <a:rPr lang="es-ES" dirty="0" err="1" smtClean="0"/>
              <a:t>fins</a:t>
            </a:r>
            <a:r>
              <a:rPr lang="es-ES" dirty="0" smtClean="0"/>
              <a:t> ara. 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err="1" smtClean="0"/>
              <a:t>Llibre</a:t>
            </a:r>
            <a:r>
              <a:rPr lang="es-ES" dirty="0" smtClean="0"/>
              <a:t> </a:t>
            </a:r>
            <a:r>
              <a:rPr lang="es-ES" dirty="0" err="1" smtClean="0"/>
              <a:t>emblemàtic</a:t>
            </a:r>
            <a:r>
              <a:rPr lang="es-ES" dirty="0" smtClean="0"/>
              <a:t> per a </a:t>
            </a:r>
            <a:r>
              <a:rPr lang="es-ES" dirty="0" err="1" smtClean="0"/>
              <a:t>diverses</a:t>
            </a:r>
            <a:r>
              <a:rPr lang="es-ES" dirty="0" smtClean="0"/>
              <a:t> </a:t>
            </a:r>
            <a:r>
              <a:rPr lang="es-ES" dirty="0" err="1" smtClean="0"/>
              <a:t>generacions</a:t>
            </a:r>
            <a:r>
              <a:rPr lang="es-ES" dirty="0" smtClean="0"/>
              <a:t> de </a:t>
            </a:r>
            <a:r>
              <a:rPr lang="es-ES" dirty="0" err="1" smtClean="0"/>
              <a:t>lectors</a:t>
            </a:r>
            <a:r>
              <a:rPr lang="es-ES" dirty="0" smtClean="0"/>
              <a:t> al País </a:t>
            </a:r>
            <a:r>
              <a:rPr lang="es-ES" dirty="0" err="1" smtClean="0"/>
              <a:t>Valencià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Publicat</a:t>
            </a:r>
            <a:r>
              <a:rPr lang="es-ES" dirty="0" smtClean="0"/>
              <a:t> el 1971, el </a:t>
            </a:r>
            <a:r>
              <a:rPr lang="es-ES" dirty="0" err="1" smtClean="0"/>
              <a:t>mateix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que </a:t>
            </a:r>
            <a:r>
              <a:rPr lang="ca-ES" i="1" dirty="0" smtClean="0"/>
              <a:t>La clau que </a:t>
            </a:r>
            <a:r>
              <a:rPr lang="ca-ES" i="1" dirty="0" err="1" smtClean="0"/>
              <a:t>abri</a:t>
            </a:r>
            <a:r>
              <a:rPr lang="ca-ES" i="1" dirty="0" smtClean="0"/>
              <a:t> tots els panys, Llibre d’exilis, Primera audició </a:t>
            </a:r>
            <a:r>
              <a:rPr lang="ca-ES" dirty="0" smtClean="0"/>
              <a:t>i </a:t>
            </a:r>
            <a:r>
              <a:rPr lang="ca-ES" i="1" dirty="0" err="1" smtClean="0"/>
              <a:t>L’inventari</a:t>
            </a:r>
            <a:r>
              <a:rPr lang="ca-ES" i="1" dirty="0" smtClean="0"/>
              <a:t> clement. </a:t>
            </a:r>
            <a:r>
              <a:rPr lang="ca-ES" dirty="0" smtClean="0"/>
              <a:t>“Impacte al·lucinant” en paraules de Fuster.</a:t>
            </a:r>
            <a:r>
              <a:rPr lang="ca-ES" i="1" dirty="0" smtClean="0"/>
              <a:t> </a:t>
            </a:r>
          </a:p>
          <a:p>
            <a:endParaRPr lang="es-ES" dirty="0" smtClean="0"/>
          </a:p>
          <a:p>
            <a:r>
              <a:rPr lang="es-ES" dirty="0" err="1" smtClean="0"/>
              <a:t>Escrit</a:t>
            </a:r>
            <a:r>
              <a:rPr lang="es-ES" dirty="0" smtClean="0"/>
              <a:t> entre 1956-1958,  una de les </a:t>
            </a:r>
            <a:r>
              <a:rPr lang="es-ES" dirty="0" err="1" smtClean="0"/>
              <a:t>etapes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creatives</a:t>
            </a:r>
            <a:r>
              <a:rPr lang="es-ES" dirty="0" smtClean="0"/>
              <a:t> de </a:t>
            </a:r>
            <a:r>
              <a:rPr lang="es-ES" dirty="0" err="1" smtClean="0"/>
              <a:t>l’autor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 smtClean="0"/>
              <a:t>Llibre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conegut</a:t>
            </a:r>
            <a:r>
              <a:rPr lang="es-ES" dirty="0" smtClean="0"/>
              <a:t>, </a:t>
            </a:r>
            <a:r>
              <a:rPr lang="es-ES" dirty="0" err="1" smtClean="0"/>
              <a:t>venut</a:t>
            </a:r>
            <a:r>
              <a:rPr lang="es-ES" dirty="0" smtClean="0"/>
              <a:t>, </a:t>
            </a:r>
            <a:r>
              <a:rPr lang="es-ES" dirty="0" err="1" smtClean="0"/>
              <a:t>editat</a:t>
            </a:r>
            <a:r>
              <a:rPr lang="es-ES" dirty="0" smtClean="0"/>
              <a:t> i </a:t>
            </a:r>
            <a:r>
              <a:rPr lang="es-ES" dirty="0" err="1" smtClean="0"/>
              <a:t>llegit</a:t>
            </a:r>
            <a:r>
              <a:rPr lang="es-ES" dirty="0" smtClean="0"/>
              <a:t> de la </a:t>
            </a:r>
            <a:r>
              <a:rPr lang="es-ES" dirty="0" err="1" smtClean="0"/>
              <a:t>poesia</a:t>
            </a:r>
            <a:r>
              <a:rPr lang="es-ES" dirty="0" smtClean="0"/>
              <a:t> </a:t>
            </a:r>
            <a:r>
              <a:rPr lang="es-ES" dirty="0" err="1" smtClean="0"/>
              <a:t>contemporània</a:t>
            </a:r>
            <a:r>
              <a:rPr lang="es-ES" dirty="0" smtClean="0"/>
              <a:t> al País </a:t>
            </a:r>
            <a:r>
              <a:rPr lang="es-ES" dirty="0" err="1" smtClean="0"/>
              <a:t>Valencià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smtClean="0"/>
              <a:t>Per </a:t>
            </a:r>
            <a:r>
              <a:rPr lang="es-ES" dirty="0" err="1" smtClean="0"/>
              <a:t>què</a:t>
            </a:r>
            <a:r>
              <a:rPr lang="es-ES" dirty="0" smtClean="0"/>
              <a:t>?: </a:t>
            </a:r>
            <a:r>
              <a:rPr lang="es-ES" dirty="0" err="1" smtClean="0"/>
              <a:t>llibre</a:t>
            </a:r>
            <a:r>
              <a:rPr lang="es-ES" dirty="0" smtClean="0"/>
              <a:t> de lectura </a:t>
            </a:r>
            <a:r>
              <a:rPr lang="es-ES" dirty="0" err="1" smtClean="0"/>
              <a:t>fàcil</a:t>
            </a:r>
            <a:r>
              <a:rPr lang="es-ES" dirty="0" smtClean="0"/>
              <a:t>, </a:t>
            </a:r>
            <a:r>
              <a:rPr lang="es-ES" dirty="0" err="1" smtClean="0"/>
              <a:t>entenedor</a:t>
            </a:r>
            <a:r>
              <a:rPr lang="es-ES" dirty="0" smtClean="0"/>
              <a:t>, </a:t>
            </a:r>
            <a:r>
              <a:rPr lang="es-ES" dirty="0" err="1" smtClean="0"/>
              <a:t>aparentment</a:t>
            </a:r>
            <a:r>
              <a:rPr lang="es-ES" dirty="0" smtClean="0"/>
              <a:t> </a:t>
            </a:r>
            <a:r>
              <a:rPr lang="es-ES" dirty="0" err="1" smtClean="0"/>
              <a:t>senzill</a:t>
            </a:r>
            <a:r>
              <a:rPr lang="es-ES" dirty="0" smtClean="0"/>
              <a:t>. </a:t>
            </a:r>
            <a:r>
              <a:rPr lang="es-ES" dirty="0" err="1" smtClean="0"/>
              <a:t>Hi</a:t>
            </a:r>
            <a:r>
              <a:rPr lang="es-ES" dirty="0" smtClean="0"/>
              <a:t> </a:t>
            </a:r>
            <a:r>
              <a:rPr lang="es-ES" dirty="0" err="1" smtClean="0"/>
              <a:t>trobem</a:t>
            </a:r>
            <a:r>
              <a:rPr lang="es-ES" dirty="0" smtClean="0"/>
              <a:t> la </a:t>
            </a:r>
            <a:r>
              <a:rPr lang="es-ES" dirty="0" err="1" smtClean="0"/>
              <a:t>crònica</a:t>
            </a:r>
            <a:r>
              <a:rPr lang="es-ES" dirty="0" smtClean="0"/>
              <a:t> de la postguerra a </a:t>
            </a:r>
            <a:r>
              <a:rPr lang="es-ES" dirty="0" err="1" smtClean="0"/>
              <a:t>València</a:t>
            </a:r>
            <a:r>
              <a:rPr lang="es-ES" dirty="0" smtClean="0"/>
              <a:t>., </a:t>
            </a:r>
            <a:r>
              <a:rPr lang="es-ES" dirty="0" err="1" smtClean="0"/>
              <a:t>amb</a:t>
            </a:r>
            <a:r>
              <a:rPr lang="es-ES" dirty="0" smtClean="0"/>
              <a:t> un </a:t>
            </a:r>
            <a:r>
              <a:rPr lang="es-ES" dirty="0" err="1" smtClean="0"/>
              <a:t>llenguatge</a:t>
            </a:r>
            <a:r>
              <a:rPr lang="es-ES" dirty="0" smtClean="0"/>
              <a:t> </a:t>
            </a:r>
            <a:r>
              <a:rPr lang="es-ES" dirty="0" err="1" smtClean="0"/>
              <a:t>col·loquial</a:t>
            </a:r>
            <a:r>
              <a:rPr lang="es-ES" dirty="0" smtClean="0"/>
              <a:t> </a:t>
            </a:r>
            <a:r>
              <a:rPr lang="es-ES" dirty="0" err="1" smtClean="0"/>
              <a:t>però</a:t>
            </a:r>
            <a:r>
              <a:rPr lang="es-ES" dirty="0" smtClean="0"/>
              <a:t> a la vegada </a:t>
            </a:r>
            <a:r>
              <a:rPr lang="es-ES" dirty="0" err="1" smtClean="0"/>
              <a:t>d’una</a:t>
            </a:r>
            <a:r>
              <a:rPr lang="es-ES" dirty="0" smtClean="0"/>
              <a:t> gran </a:t>
            </a:r>
            <a:r>
              <a:rPr lang="es-ES" dirty="0" err="1" smtClean="0"/>
              <a:t>força</a:t>
            </a:r>
            <a:r>
              <a:rPr lang="es-ES" dirty="0" smtClean="0"/>
              <a:t> </a:t>
            </a:r>
            <a:r>
              <a:rPr lang="es-ES" dirty="0" err="1" smtClean="0"/>
              <a:t>poètica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err="1" smtClean="0"/>
              <a:t>Tanmateix</a:t>
            </a:r>
            <a:r>
              <a:rPr lang="es-ES" dirty="0" smtClean="0"/>
              <a:t>, sota </a:t>
            </a:r>
            <a:r>
              <a:rPr lang="es-ES" dirty="0" err="1" smtClean="0"/>
              <a:t>l’aparent</a:t>
            </a:r>
            <a:r>
              <a:rPr lang="es-ES" dirty="0" smtClean="0"/>
              <a:t> </a:t>
            </a:r>
            <a:r>
              <a:rPr lang="es-ES" dirty="0" err="1" smtClean="0"/>
              <a:t>senzillesa</a:t>
            </a:r>
            <a:r>
              <a:rPr lang="es-ES" dirty="0" smtClean="0"/>
              <a:t> </a:t>
            </a:r>
            <a:r>
              <a:rPr lang="es-ES" dirty="0" err="1" smtClean="0"/>
              <a:t>s’amaga</a:t>
            </a:r>
            <a:r>
              <a:rPr lang="es-ES" dirty="0" smtClean="0"/>
              <a:t> un </a:t>
            </a:r>
            <a:r>
              <a:rPr lang="es-ES" dirty="0" err="1" smtClean="0"/>
              <a:t>treball</a:t>
            </a:r>
            <a:r>
              <a:rPr lang="es-ES" dirty="0" smtClean="0"/>
              <a:t> </a:t>
            </a:r>
            <a:r>
              <a:rPr lang="es-ES" dirty="0" err="1" smtClean="0"/>
              <a:t>d’estil</a:t>
            </a:r>
            <a:r>
              <a:rPr lang="es-ES" dirty="0" smtClean="0"/>
              <a:t>  i una </a:t>
            </a:r>
            <a:r>
              <a:rPr lang="es-ES" dirty="0" err="1" smtClean="0"/>
              <a:t>xarxa</a:t>
            </a:r>
            <a:r>
              <a:rPr lang="es-ES" dirty="0" smtClean="0"/>
              <a:t> </a:t>
            </a:r>
            <a:r>
              <a:rPr lang="es-ES" dirty="0" err="1" smtClean="0"/>
              <a:t>transtextual</a:t>
            </a:r>
            <a:r>
              <a:rPr lang="es-ES" dirty="0" smtClean="0"/>
              <a:t> que </a:t>
            </a:r>
            <a:r>
              <a:rPr lang="es-ES" dirty="0" err="1" smtClean="0"/>
              <a:t>li</a:t>
            </a:r>
            <a:r>
              <a:rPr lang="es-ES" dirty="0" smtClean="0"/>
              <a:t> </a:t>
            </a:r>
            <a:r>
              <a:rPr lang="es-ES" dirty="0" err="1" smtClean="0"/>
              <a:t>confereix</a:t>
            </a:r>
            <a:r>
              <a:rPr lang="es-ES" dirty="0" smtClean="0"/>
              <a:t>  </a:t>
            </a:r>
            <a:r>
              <a:rPr lang="es-ES" dirty="0" err="1" smtClean="0"/>
              <a:t>complexitat</a:t>
            </a:r>
            <a:r>
              <a:rPr lang="es-ES" dirty="0" smtClean="0"/>
              <a:t> al </a:t>
            </a:r>
            <a:r>
              <a:rPr lang="es-ES" dirty="0" err="1" smtClean="0"/>
              <a:t>conjunt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paratextos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2400" dirty="0" smtClean="0"/>
              <a:t>El </a:t>
            </a:r>
            <a:r>
              <a:rPr lang="es-ES" sz="2400" dirty="0" err="1" smtClean="0"/>
              <a:t>títol</a:t>
            </a:r>
            <a:r>
              <a:rPr lang="es-ES" sz="2400" dirty="0" smtClean="0"/>
              <a:t> fa </a:t>
            </a:r>
            <a:r>
              <a:rPr lang="es-ES" sz="2400" dirty="0" err="1" smtClean="0"/>
              <a:t>al·lusió</a:t>
            </a:r>
            <a:r>
              <a:rPr lang="es-ES" sz="2400" dirty="0" smtClean="0"/>
              <a:t> al </a:t>
            </a:r>
            <a:r>
              <a:rPr lang="es-ES" sz="2400" i="1" dirty="0" err="1" smtClean="0"/>
              <a:t>Llibre</a:t>
            </a:r>
            <a:r>
              <a:rPr lang="es-ES" sz="2400" i="1" dirty="0" smtClean="0"/>
              <a:t> de </a:t>
            </a:r>
            <a:r>
              <a:rPr lang="es-ES" sz="2400" i="1" dirty="0" err="1" smtClean="0"/>
              <a:t>meravelles</a:t>
            </a:r>
            <a:r>
              <a:rPr lang="es-ES" sz="2400" dirty="0" smtClean="0"/>
              <a:t> de </a:t>
            </a:r>
            <a:r>
              <a:rPr lang="es-ES" sz="2400" dirty="0" err="1" smtClean="0"/>
              <a:t>Ramon</a:t>
            </a:r>
            <a:r>
              <a:rPr lang="es-ES" sz="2400" dirty="0" smtClean="0"/>
              <a:t> </a:t>
            </a:r>
            <a:r>
              <a:rPr lang="es-ES" sz="2400" dirty="0" err="1" smtClean="0"/>
              <a:t>Llull</a:t>
            </a:r>
            <a:r>
              <a:rPr lang="es-ES" sz="2400" dirty="0" smtClean="0"/>
              <a:t>, obra del </a:t>
            </a:r>
            <a:r>
              <a:rPr lang="es-ES" sz="2400" dirty="0" err="1" smtClean="0"/>
              <a:t>segle</a:t>
            </a:r>
            <a:r>
              <a:rPr lang="es-ES" sz="2400" dirty="0" smtClean="0"/>
              <a:t> XIII. </a:t>
            </a:r>
            <a:r>
              <a:rPr lang="es-ES" sz="2400" dirty="0" err="1" smtClean="0"/>
              <a:t>Ja</a:t>
            </a:r>
            <a:r>
              <a:rPr lang="es-ES" sz="2400" dirty="0" smtClean="0"/>
              <a:t> en les </a:t>
            </a:r>
            <a:r>
              <a:rPr lang="es-ES" sz="2400" dirty="0" err="1" smtClean="0"/>
              <a:t>citacions</a:t>
            </a:r>
            <a:r>
              <a:rPr lang="es-ES" sz="2400" dirty="0" smtClean="0"/>
              <a:t> </a:t>
            </a:r>
            <a:r>
              <a:rPr lang="es-ES" sz="2400" dirty="0" err="1" smtClean="0"/>
              <a:t>inicials</a:t>
            </a:r>
            <a:r>
              <a:rPr lang="es-ES" sz="2400" dirty="0" smtClean="0"/>
              <a:t> </a:t>
            </a:r>
            <a:r>
              <a:rPr lang="es-ES" sz="2400" dirty="0" err="1" smtClean="0"/>
              <a:t>s’hi</a:t>
            </a:r>
            <a:r>
              <a:rPr lang="es-ES" sz="2400" dirty="0" smtClean="0"/>
              <a:t> fa </a:t>
            </a:r>
            <a:r>
              <a:rPr lang="es-ES" sz="2400" dirty="0" err="1" smtClean="0"/>
              <a:t>al·lusió</a:t>
            </a:r>
            <a:r>
              <a:rPr lang="es-ES" sz="2400" dirty="0" smtClean="0"/>
              <a:t> “</a:t>
            </a:r>
            <a:r>
              <a:rPr lang="es-ES" sz="2400" dirty="0" err="1" smtClean="0"/>
              <a:t>com</a:t>
            </a:r>
            <a:r>
              <a:rPr lang="es-ES" sz="2400" dirty="0" smtClean="0"/>
              <a:t> una </a:t>
            </a:r>
            <a:r>
              <a:rPr lang="es-ES" sz="2400" dirty="0" err="1" smtClean="0"/>
              <a:t>novel·la</a:t>
            </a:r>
            <a:r>
              <a:rPr lang="es-ES" sz="2400" dirty="0" smtClean="0"/>
              <a:t> </a:t>
            </a:r>
            <a:r>
              <a:rPr lang="es-ES" sz="2400" dirty="0" err="1" smtClean="0"/>
              <a:t>episòdica</a:t>
            </a:r>
            <a:r>
              <a:rPr lang="es-ES" sz="2400" dirty="0" smtClean="0"/>
              <a:t>” i </a:t>
            </a:r>
            <a:r>
              <a:rPr lang="es-ES" sz="2400" dirty="0" err="1" smtClean="0"/>
              <a:t>com</a:t>
            </a:r>
            <a:r>
              <a:rPr lang="es-ES" sz="2400" dirty="0" smtClean="0"/>
              <a:t> una “</a:t>
            </a:r>
            <a:r>
              <a:rPr lang="es-ES" sz="2400" dirty="0" err="1" smtClean="0"/>
              <a:t>guia</a:t>
            </a:r>
            <a:r>
              <a:rPr lang="es-ES" sz="2400" dirty="0" smtClean="0"/>
              <a:t> espiritual”.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L’aparença</a:t>
            </a:r>
            <a:r>
              <a:rPr lang="es-ES" sz="2400" dirty="0" smtClean="0"/>
              <a:t> </a:t>
            </a:r>
            <a:r>
              <a:rPr lang="es-ES" sz="2400" dirty="0" err="1" smtClean="0"/>
              <a:t>irònica</a:t>
            </a:r>
            <a:r>
              <a:rPr lang="es-ES" sz="2400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</a:t>
            </a:r>
            <a:r>
              <a:rPr lang="es-ES" sz="2400" dirty="0" err="1" smtClean="0"/>
              <a:t>sols</a:t>
            </a:r>
            <a:r>
              <a:rPr lang="es-ES" sz="2400" dirty="0" smtClean="0"/>
              <a:t> parcial.  Una </a:t>
            </a:r>
            <a:r>
              <a:rPr lang="es-ES" sz="2400" dirty="0" err="1" smtClean="0"/>
              <a:t>segona</a:t>
            </a:r>
            <a:r>
              <a:rPr lang="es-ES" sz="2400" dirty="0" smtClean="0"/>
              <a:t> lectura  </a:t>
            </a:r>
            <a:r>
              <a:rPr lang="es-ES" sz="2400" dirty="0" err="1" smtClean="0"/>
              <a:t>hi</a:t>
            </a:r>
            <a:r>
              <a:rPr lang="es-ES" sz="2400" dirty="0" smtClean="0"/>
              <a:t> </a:t>
            </a:r>
            <a:r>
              <a:rPr lang="es-ES" sz="2400" dirty="0" err="1" smtClean="0"/>
              <a:t>pot</a:t>
            </a:r>
            <a:r>
              <a:rPr lang="es-ES" sz="2400" dirty="0" smtClean="0"/>
              <a:t> </a:t>
            </a:r>
            <a:r>
              <a:rPr lang="es-ES" sz="2400" dirty="0" err="1" smtClean="0"/>
              <a:t>veure</a:t>
            </a:r>
            <a:r>
              <a:rPr lang="es-ES" sz="2400" dirty="0" smtClean="0"/>
              <a:t>  que </a:t>
            </a:r>
            <a:r>
              <a:rPr lang="es-ES" sz="2400" dirty="0" err="1" smtClean="0"/>
              <a:t>dins</a:t>
            </a:r>
            <a:r>
              <a:rPr lang="es-ES" sz="2400" dirty="0" smtClean="0"/>
              <a:t> el </a:t>
            </a:r>
            <a:r>
              <a:rPr lang="es-ES" sz="2400" dirty="0" err="1" smtClean="0"/>
              <a:t>context</a:t>
            </a:r>
            <a:r>
              <a:rPr lang="es-ES" sz="2400" dirty="0" smtClean="0"/>
              <a:t> </a:t>
            </a:r>
            <a:r>
              <a:rPr lang="es-ES" sz="2400" dirty="0" err="1" smtClean="0"/>
              <a:t>repressiu</a:t>
            </a:r>
            <a:r>
              <a:rPr lang="es-ES" sz="2400" dirty="0" smtClean="0"/>
              <a:t> i miserable de la postguerra </a:t>
            </a:r>
            <a:r>
              <a:rPr lang="es-ES" sz="2400" dirty="0" err="1" smtClean="0"/>
              <a:t>pot</a:t>
            </a:r>
            <a:r>
              <a:rPr lang="es-ES" sz="2400" dirty="0" smtClean="0"/>
              <a:t> </a:t>
            </a:r>
            <a:r>
              <a:rPr lang="es-ES" sz="2400" dirty="0" err="1" smtClean="0"/>
              <a:t>haver-hi</a:t>
            </a:r>
            <a:r>
              <a:rPr lang="es-ES" sz="2400" dirty="0" smtClean="0"/>
              <a:t> un </a:t>
            </a:r>
            <a:r>
              <a:rPr lang="es-ES" sz="2400" dirty="0" err="1" smtClean="0"/>
              <a:t>espai</a:t>
            </a:r>
            <a:r>
              <a:rPr lang="es-ES" sz="2400" dirty="0" smtClean="0"/>
              <a:t> per a </a:t>
            </a:r>
            <a:r>
              <a:rPr lang="es-ES" sz="2400" dirty="0" err="1" smtClean="0"/>
              <a:t>l’amor</a:t>
            </a:r>
            <a:r>
              <a:rPr lang="es-ES" sz="2400" dirty="0" smtClean="0"/>
              <a:t> i per a la vida, encara que </a:t>
            </a:r>
            <a:r>
              <a:rPr lang="es-ES" sz="2400" dirty="0" err="1" smtClean="0"/>
              <a:t>idealitzats</a:t>
            </a:r>
            <a:r>
              <a:rPr lang="es-ES" sz="2400" dirty="0" smtClean="0"/>
              <a:t> per la literatura </a:t>
            </a:r>
          </a:p>
          <a:p>
            <a:endParaRPr lang="es-ES" sz="2400" dirty="0" smtClean="0"/>
          </a:p>
          <a:p>
            <a:r>
              <a:rPr lang="es-ES" sz="2400" dirty="0" smtClean="0"/>
              <a:t>Les </a:t>
            </a:r>
            <a:r>
              <a:rPr lang="es-ES" sz="2400" dirty="0" err="1" smtClean="0"/>
              <a:t>referències</a:t>
            </a:r>
            <a:r>
              <a:rPr lang="es-ES" sz="2400" dirty="0" smtClean="0"/>
              <a:t> </a:t>
            </a:r>
            <a:r>
              <a:rPr lang="es-ES" sz="2400" dirty="0" err="1" smtClean="0"/>
              <a:t>medievals</a:t>
            </a:r>
            <a:r>
              <a:rPr lang="es-ES" sz="2400" dirty="0" smtClean="0"/>
              <a:t> </a:t>
            </a:r>
            <a:r>
              <a:rPr lang="es-ES" sz="2400" dirty="0" err="1" smtClean="0"/>
              <a:t>són</a:t>
            </a:r>
            <a:r>
              <a:rPr lang="es-ES" sz="2400" dirty="0" smtClean="0"/>
              <a:t> també </a:t>
            </a:r>
            <a:r>
              <a:rPr lang="es-ES" sz="2400" dirty="0" err="1" smtClean="0"/>
              <a:t>molt</a:t>
            </a:r>
            <a:r>
              <a:rPr lang="es-ES" sz="2400" dirty="0" smtClean="0"/>
              <a:t> </a:t>
            </a:r>
            <a:r>
              <a:rPr lang="es-ES" sz="2400" dirty="0" err="1" smtClean="0"/>
              <a:t>importants</a:t>
            </a:r>
            <a:r>
              <a:rPr lang="es-ES" sz="2400" dirty="0" smtClean="0"/>
              <a:t> en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epígrafs</a:t>
            </a:r>
            <a:r>
              <a:rPr lang="es-ES" sz="2400" dirty="0" smtClean="0"/>
              <a:t> que </a:t>
            </a:r>
            <a:r>
              <a:rPr lang="es-ES" sz="2400" dirty="0" err="1" smtClean="0"/>
              <a:t>encapçalen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poemes</a:t>
            </a:r>
            <a:r>
              <a:rPr lang="es-ES" sz="2400" dirty="0" smtClean="0"/>
              <a:t> de la </a:t>
            </a:r>
            <a:r>
              <a:rPr lang="es-ES" sz="2400" dirty="0" err="1" smtClean="0"/>
              <a:t>part</a:t>
            </a:r>
            <a:r>
              <a:rPr lang="es-ES" sz="2400" dirty="0" smtClean="0"/>
              <a:t> central. La </a:t>
            </a:r>
            <a:r>
              <a:rPr lang="es-ES" sz="2400" dirty="0" err="1" smtClean="0"/>
              <a:t>majoria</a:t>
            </a:r>
            <a:r>
              <a:rPr lang="es-ES" sz="2400" dirty="0" smtClean="0"/>
              <a:t> </a:t>
            </a:r>
            <a:r>
              <a:rPr lang="es-ES" sz="2400" dirty="0" err="1" smtClean="0"/>
              <a:t>són</a:t>
            </a:r>
            <a:r>
              <a:rPr lang="es-ES" sz="2400" dirty="0" smtClean="0"/>
              <a:t> </a:t>
            </a:r>
            <a:r>
              <a:rPr lang="es-ES" sz="2400" dirty="0" err="1" smtClean="0"/>
              <a:t>d’Ausiàs</a:t>
            </a:r>
            <a:r>
              <a:rPr lang="es-ES" sz="2400" dirty="0" smtClean="0"/>
              <a:t> </a:t>
            </a:r>
            <a:r>
              <a:rPr lang="es-ES" sz="2400" dirty="0" err="1" smtClean="0"/>
              <a:t>March</a:t>
            </a:r>
            <a:r>
              <a:rPr lang="es-ES" sz="2400" dirty="0" smtClean="0"/>
              <a:t>. </a:t>
            </a:r>
            <a:r>
              <a:rPr lang="es-ES" sz="2400" dirty="0" err="1" smtClean="0"/>
              <a:t>Ës</a:t>
            </a:r>
            <a:r>
              <a:rPr lang="es-ES" sz="2400" dirty="0" smtClean="0"/>
              <a:t> una forma </a:t>
            </a:r>
            <a:r>
              <a:rPr lang="es-ES" sz="2400" dirty="0" err="1" smtClean="0"/>
              <a:t>d’arrelar</a:t>
            </a:r>
            <a:r>
              <a:rPr lang="es-ES" sz="2400" dirty="0" smtClean="0"/>
              <a:t> el </a:t>
            </a:r>
            <a:r>
              <a:rPr lang="es-ES" sz="2400" dirty="0" err="1" smtClean="0"/>
              <a:t>text</a:t>
            </a:r>
            <a:r>
              <a:rPr lang="es-ES" sz="2400" dirty="0" smtClean="0"/>
              <a:t> en la </a:t>
            </a:r>
            <a:r>
              <a:rPr lang="es-ES" sz="2400" dirty="0" err="1" smtClean="0"/>
              <a:t>tradició</a:t>
            </a:r>
            <a:r>
              <a:rPr lang="es-ES" sz="2400" dirty="0" smtClean="0"/>
              <a:t> catalana en un </a:t>
            </a:r>
            <a:r>
              <a:rPr lang="es-ES" sz="2400" dirty="0" err="1" smtClean="0"/>
              <a:t>moment</a:t>
            </a:r>
            <a:r>
              <a:rPr lang="es-ES" sz="2400" dirty="0" smtClean="0"/>
              <a:t> en </a:t>
            </a:r>
            <a:r>
              <a:rPr lang="es-ES" sz="2400" dirty="0" err="1" smtClean="0"/>
              <a:t>què</a:t>
            </a:r>
            <a:r>
              <a:rPr lang="es-ES" sz="2400" dirty="0" smtClean="0"/>
              <a:t> la </a:t>
            </a:r>
            <a:r>
              <a:rPr lang="es-ES" sz="2400" dirty="0" err="1" smtClean="0"/>
              <a:t>supervivència</a:t>
            </a:r>
            <a:r>
              <a:rPr lang="es-ES" sz="2400" dirty="0" smtClean="0"/>
              <a:t> de la </a:t>
            </a:r>
            <a:r>
              <a:rPr lang="es-ES" sz="2400" dirty="0" err="1" smtClean="0"/>
              <a:t>llengua</a:t>
            </a:r>
            <a:r>
              <a:rPr lang="es-ES" sz="2400" dirty="0" smtClean="0"/>
              <a:t> </a:t>
            </a:r>
            <a:r>
              <a:rPr lang="es-ES" sz="2400" dirty="0" err="1" smtClean="0"/>
              <a:t>estava</a:t>
            </a:r>
            <a:r>
              <a:rPr lang="es-ES" sz="2400" dirty="0" smtClean="0"/>
              <a:t> en </a:t>
            </a:r>
            <a:r>
              <a:rPr lang="es-ES" sz="2400" dirty="0" err="1" smtClean="0"/>
              <a:t>perill</a:t>
            </a:r>
            <a:r>
              <a:rPr lang="es-ES" sz="2400" dirty="0" smtClean="0"/>
              <a:t>.  </a:t>
            </a:r>
            <a:r>
              <a:rPr lang="es-ES" sz="2400" dirty="0" err="1" smtClean="0"/>
              <a:t>Tenen</a:t>
            </a:r>
            <a:r>
              <a:rPr lang="es-ES" sz="2400" dirty="0" smtClean="0"/>
              <a:t> una </a:t>
            </a:r>
            <a:r>
              <a:rPr lang="es-ES" sz="2400" dirty="0" err="1" smtClean="0"/>
              <a:t>funció</a:t>
            </a:r>
            <a:r>
              <a:rPr lang="es-ES" sz="2400" dirty="0" smtClean="0"/>
              <a:t> cohesionadora.</a:t>
            </a:r>
          </a:p>
          <a:p>
            <a:endParaRPr lang="es-ES" sz="2400" dirty="0" smtClean="0"/>
          </a:p>
          <a:p>
            <a:r>
              <a:rPr lang="es-ES" sz="2600" dirty="0" smtClean="0"/>
              <a:t>També </a:t>
            </a:r>
            <a:r>
              <a:rPr lang="es-ES" sz="2600" dirty="0" err="1" smtClean="0"/>
              <a:t>és</a:t>
            </a:r>
            <a:r>
              <a:rPr lang="es-ES" sz="2600" dirty="0" smtClean="0"/>
              <a:t> </a:t>
            </a:r>
            <a:r>
              <a:rPr lang="es-ES" sz="2600" dirty="0" err="1" smtClean="0"/>
              <a:t>molt</a:t>
            </a:r>
            <a:r>
              <a:rPr lang="es-ES" sz="2600" dirty="0" smtClean="0"/>
              <a:t> </a:t>
            </a:r>
            <a:r>
              <a:rPr lang="es-ES" sz="2600" dirty="0" err="1" smtClean="0"/>
              <a:t>important</a:t>
            </a:r>
            <a:r>
              <a:rPr lang="es-ES" sz="2600" dirty="0" smtClean="0"/>
              <a:t> la </a:t>
            </a:r>
            <a:r>
              <a:rPr lang="es-ES" sz="2600" dirty="0" err="1" smtClean="0"/>
              <a:t>intertextualitat</a:t>
            </a:r>
            <a:r>
              <a:rPr lang="es-ES" sz="2600" dirty="0" smtClean="0"/>
              <a:t> en </a:t>
            </a:r>
            <a:r>
              <a:rPr lang="es-ES" sz="2600" dirty="0" err="1" smtClean="0"/>
              <a:t>l’obra</a:t>
            </a:r>
            <a:r>
              <a:rPr lang="es-ES" sz="2600" dirty="0" smtClean="0"/>
              <a:t>. A </a:t>
            </a:r>
            <a:r>
              <a:rPr lang="es-ES" sz="2600" dirty="0" err="1" smtClean="0"/>
              <a:t>més</a:t>
            </a:r>
            <a:r>
              <a:rPr lang="es-ES" sz="2600" dirty="0" smtClean="0"/>
              <a:t> de en el </a:t>
            </a:r>
            <a:r>
              <a:rPr lang="es-ES" sz="2600" dirty="0" err="1" smtClean="0"/>
              <a:t>títol</a:t>
            </a:r>
            <a:r>
              <a:rPr lang="es-ES" sz="2600" dirty="0" smtClean="0"/>
              <a:t> i </a:t>
            </a:r>
            <a:r>
              <a:rPr lang="es-ES" sz="2600" dirty="0" err="1" smtClean="0"/>
              <a:t>els</a:t>
            </a:r>
            <a:r>
              <a:rPr lang="es-ES" sz="2600" dirty="0" smtClean="0"/>
              <a:t> </a:t>
            </a:r>
            <a:r>
              <a:rPr lang="es-ES" sz="2600" dirty="0" err="1" smtClean="0"/>
              <a:t>epígrafs</a:t>
            </a:r>
            <a:r>
              <a:rPr lang="es-ES" sz="2600" dirty="0" smtClean="0"/>
              <a:t>, </a:t>
            </a:r>
            <a:r>
              <a:rPr lang="es-ES" sz="2600" dirty="0" err="1" smtClean="0"/>
              <a:t>hi</a:t>
            </a:r>
            <a:r>
              <a:rPr lang="es-ES" sz="2600" dirty="0" smtClean="0"/>
              <a:t> abunden les </a:t>
            </a:r>
            <a:r>
              <a:rPr lang="es-ES" sz="2600" dirty="0" err="1" smtClean="0"/>
              <a:t>al·lusions</a:t>
            </a:r>
            <a:r>
              <a:rPr lang="es-ES" sz="2600" dirty="0" smtClean="0"/>
              <a:t> a </a:t>
            </a:r>
            <a:r>
              <a:rPr lang="es-ES" sz="2600" dirty="0" err="1" smtClean="0"/>
              <a:t>d’altres</a:t>
            </a:r>
            <a:r>
              <a:rPr lang="es-ES" sz="2600" dirty="0" smtClean="0"/>
              <a:t> </a:t>
            </a:r>
            <a:r>
              <a:rPr lang="es-ES" sz="2600" dirty="0" err="1" smtClean="0"/>
              <a:t>autors</a:t>
            </a:r>
            <a:r>
              <a:rPr lang="es-ES" sz="2600" dirty="0" smtClean="0"/>
              <a:t>,  </a:t>
            </a:r>
            <a:r>
              <a:rPr lang="es-ES" sz="2600" dirty="0" err="1" smtClean="0"/>
              <a:t>medievals</a:t>
            </a:r>
            <a:r>
              <a:rPr lang="es-ES" sz="2600" dirty="0" smtClean="0"/>
              <a:t> i </a:t>
            </a:r>
            <a:r>
              <a:rPr lang="es-ES" sz="2600" dirty="0" err="1" smtClean="0"/>
              <a:t>contemporanis</a:t>
            </a:r>
            <a:r>
              <a:rPr lang="es-ES" sz="2600" dirty="0" smtClean="0"/>
              <a:t> (</a:t>
            </a:r>
            <a:r>
              <a:rPr lang="es-ES" sz="2600" dirty="0" err="1" smtClean="0"/>
              <a:t>Ausiàs</a:t>
            </a:r>
            <a:r>
              <a:rPr lang="es-ES" sz="2600" dirty="0" smtClean="0"/>
              <a:t> </a:t>
            </a:r>
            <a:r>
              <a:rPr lang="es-ES" sz="2600" dirty="0" err="1" smtClean="0"/>
              <a:t>March</a:t>
            </a:r>
            <a:r>
              <a:rPr lang="es-ES" sz="2600" dirty="0" smtClean="0"/>
              <a:t>, </a:t>
            </a:r>
            <a:r>
              <a:rPr lang="es-ES" sz="2600" dirty="0" smtClean="0"/>
              <a:t>López </a:t>
            </a:r>
            <a:r>
              <a:rPr lang="es-ES" sz="2600" dirty="0" smtClean="0"/>
              <a:t>Picó, Carles Riba, Joan Maragall, etc.) 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o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El poeta del poble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1924. Neix a Burjassot, en una família de forners.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1942. Se’n va a Madrid a estudiar periodisme. Hi entra en contacte amb el grup de la revista </a:t>
            </a:r>
            <a:r>
              <a:rPr lang="ca-ES" i="1" dirty="0" smtClean="0"/>
              <a:t>Garcilaso.</a:t>
            </a: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Primers poemes, en castellà.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1948. Entra a treballar a </a:t>
            </a:r>
            <a:r>
              <a:rPr lang="ca-ES" i="1" dirty="0" smtClean="0"/>
              <a:t>Las </a:t>
            </a:r>
            <a:r>
              <a:rPr lang="ca-ES" i="1" dirty="0" err="1" smtClean="0"/>
              <a:t>Provincias</a:t>
            </a:r>
            <a:r>
              <a:rPr lang="ca-ES" i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1953. Primer llibre publicat, </a:t>
            </a:r>
            <a:r>
              <a:rPr lang="ca-ES" i="1" dirty="0" smtClean="0"/>
              <a:t>Ciutat a cau d’orella.</a:t>
            </a: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1955. Es casa amb Isabel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1956. Mor la seua filla, als quatre mesos, fet que provoca l’escriptura de </a:t>
            </a:r>
            <a:r>
              <a:rPr lang="ca-ES" i="1" dirty="0" smtClean="0"/>
              <a:t>La nit  </a:t>
            </a:r>
            <a:r>
              <a:rPr lang="ca-ES" dirty="0" smtClean="0"/>
              <a:t>(1956), premi </a:t>
            </a:r>
            <a:r>
              <a:rPr lang="ca-ES" dirty="0" err="1" smtClean="0"/>
              <a:t>Cantonigròs</a:t>
            </a:r>
            <a:r>
              <a:rPr lang="ca-ES" dirty="0" smtClean="0"/>
              <a:t> de poesia</a:t>
            </a:r>
            <a:r>
              <a:rPr lang="ca-ES" i="1" dirty="0" smtClean="0"/>
              <a:t> </a:t>
            </a:r>
            <a:r>
              <a:rPr lang="ca-ES" dirty="0" smtClean="0"/>
              <a:t> i </a:t>
            </a:r>
            <a:r>
              <a:rPr lang="ca-ES" i="1" dirty="0" smtClean="0"/>
              <a:t>Primera </a:t>
            </a:r>
            <a:r>
              <a:rPr lang="ca-ES" i="1" dirty="0" err="1" smtClean="0"/>
              <a:t>soledad</a:t>
            </a:r>
            <a:r>
              <a:rPr lang="ca-ES" i="1" dirty="0" smtClean="0"/>
              <a:t> </a:t>
            </a:r>
            <a:r>
              <a:rPr lang="ca-ES" dirty="0" smtClean="0"/>
              <a:t>(1988).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1958. </a:t>
            </a:r>
            <a:r>
              <a:rPr lang="ca-ES" i="1" dirty="0" smtClean="0"/>
              <a:t>Donzell amarg.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Anys d’intensa escriptura: entre els anys 50 i 60 escriu la part més important de la seua obra. En els 50, per exemple,  </a:t>
            </a:r>
            <a:r>
              <a:rPr lang="ca-ES" i="1" dirty="0" smtClean="0"/>
              <a:t>El primer llibre de les èglogues</a:t>
            </a:r>
            <a:r>
              <a:rPr lang="ca-ES" dirty="0" smtClean="0"/>
              <a:t>, </a:t>
            </a:r>
            <a:r>
              <a:rPr lang="ca-ES" i="1" dirty="0" smtClean="0"/>
              <a:t>La clau que obre tots els panys, L’Hotel París o Llibre de meravelles</a:t>
            </a:r>
            <a:r>
              <a:rPr lang="ca-ES" dirty="0" smtClean="0"/>
              <a:t>. En els 60 </a:t>
            </a:r>
            <a:r>
              <a:rPr lang="ca-ES" i="1" dirty="0" smtClean="0"/>
              <a:t>El gran foc dels garbons i  Horacianes</a:t>
            </a:r>
            <a:r>
              <a:rPr lang="ca-ES" dirty="0" smtClean="0"/>
              <a:t>, entre d’altres.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1965. </a:t>
            </a:r>
            <a:r>
              <a:rPr lang="ca-ES" i="1" dirty="0" smtClean="0"/>
              <a:t>L’amant de tota la vida, </a:t>
            </a:r>
            <a:r>
              <a:rPr lang="ca-ES" dirty="0" smtClean="0"/>
              <a:t>premi Ausiàs March. </a:t>
            </a:r>
            <a:r>
              <a:rPr lang="ca-ES" i="1" dirty="0" smtClean="0"/>
              <a:t> </a:t>
            </a:r>
            <a:r>
              <a:rPr lang="ca-ES" dirty="0" smtClean="0"/>
              <a:t> </a:t>
            </a:r>
            <a:r>
              <a:rPr lang="ca-ES" i="1" dirty="0" smtClean="0"/>
              <a:t> </a:t>
            </a:r>
            <a:r>
              <a:rPr lang="ca-E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L’estructura</a:t>
            </a:r>
            <a:endParaRPr lang="es-ES" dirty="0"/>
          </a:p>
        </p:txBody>
      </p:sp>
      <p:pic>
        <p:nvPicPr>
          <p:cNvPr id="4" name="3 Marcador de contenido" descr="El_jardín_de_las_Delicias,_de_El_Bos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572500" cy="4572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Molt</a:t>
            </a:r>
            <a:r>
              <a:rPr lang="es-ES" dirty="0" smtClean="0"/>
              <a:t> elaborada.</a:t>
            </a:r>
          </a:p>
          <a:p>
            <a:r>
              <a:rPr lang="es-ES" dirty="0" err="1" smtClean="0"/>
              <a:t>Tríptic</a:t>
            </a:r>
            <a:r>
              <a:rPr lang="es-ES" dirty="0" smtClean="0"/>
              <a:t>: </a:t>
            </a:r>
            <a:r>
              <a:rPr lang="es-ES" dirty="0" err="1" smtClean="0"/>
              <a:t>passat</a:t>
            </a:r>
            <a:r>
              <a:rPr lang="es-ES" dirty="0" smtClean="0"/>
              <a:t>/</a:t>
            </a:r>
            <a:r>
              <a:rPr lang="es-ES" dirty="0" err="1" smtClean="0"/>
              <a:t>present</a:t>
            </a:r>
            <a:r>
              <a:rPr lang="es-ES" dirty="0" smtClean="0"/>
              <a:t>/</a:t>
            </a:r>
            <a:r>
              <a:rPr lang="es-ES" dirty="0" err="1" smtClean="0"/>
              <a:t>futur</a:t>
            </a:r>
            <a:r>
              <a:rPr lang="es-ES" dirty="0" smtClean="0"/>
              <a:t>, </a:t>
            </a:r>
            <a:r>
              <a:rPr lang="es-ES" dirty="0" err="1" smtClean="0"/>
              <a:t>ja</a:t>
            </a:r>
            <a:r>
              <a:rPr lang="es-ES" dirty="0" smtClean="0"/>
              <a:t> </a:t>
            </a:r>
            <a:r>
              <a:rPr lang="es-ES" dirty="0" err="1" smtClean="0"/>
              <a:t>anunciat</a:t>
            </a:r>
            <a:r>
              <a:rPr lang="es-ES" dirty="0" smtClean="0"/>
              <a:t> en les </a:t>
            </a:r>
            <a:r>
              <a:rPr lang="es-ES" dirty="0" err="1" smtClean="0"/>
              <a:t>citacions</a:t>
            </a:r>
            <a:r>
              <a:rPr lang="es-ES" dirty="0" smtClean="0"/>
              <a:t> </a:t>
            </a:r>
            <a:r>
              <a:rPr lang="es-ES" dirty="0" err="1" smtClean="0"/>
              <a:t>inicials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part</a:t>
            </a:r>
            <a:r>
              <a:rPr lang="es-ES" dirty="0" smtClean="0"/>
              <a:t> primera </a:t>
            </a:r>
            <a:r>
              <a:rPr lang="es-ES" dirty="0" err="1" smtClean="0"/>
              <a:t>dú</a:t>
            </a:r>
            <a:r>
              <a:rPr lang="es-ES" dirty="0" smtClean="0"/>
              <a:t> el </a:t>
            </a:r>
            <a:r>
              <a:rPr lang="es-ES" dirty="0" err="1" smtClean="0"/>
              <a:t>títol</a:t>
            </a:r>
            <a:r>
              <a:rPr lang="es-ES" dirty="0" smtClean="0"/>
              <a:t> de “</a:t>
            </a:r>
            <a:r>
              <a:rPr lang="es-ES" dirty="0" err="1" smtClean="0"/>
              <a:t>Teoria</a:t>
            </a:r>
            <a:r>
              <a:rPr lang="es-ES" dirty="0" smtClean="0"/>
              <a:t> i </a:t>
            </a:r>
            <a:r>
              <a:rPr lang="es-ES" dirty="0" err="1" smtClean="0"/>
              <a:t>pràctica</a:t>
            </a:r>
            <a:r>
              <a:rPr lang="es-ES" dirty="0" smtClean="0"/>
              <a:t> de la flor natural”. </a:t>
            </a:r>
            <a:r>
              <a:rPr lang="es-ES" dirty="0" err="1" smtClean="0"/>
              <a:t>Ironia:poesia</a:t>
            </a:r>
            <a:r>
              <a:rPr lang="es-ES" dirty="0" smtClean="0"/>
              <a:t> </a:t>
            </a:r>
            <a:r>
              <a:rPr lang="es-ES" dirty="0" err="1" smtClean="0"/>
              <a:t>dominant</a:t>
            </a:r>
            <a:r>
              <a:rPr lang="es-ES" dirty="0" smtClean="0"/>
              <a:t> en la postguerra. </a:t>
            </a:r>
            <a:r>
              <a:rPr lang="es-ES" dirty="0" err="1" smtClean="0"/>
              <a:t>Món</a:t>
            </a:r>
            <a:r>
              <a:rPr lang="es-ES" dirty="0" smtClean="0"/>
              <a:t> </a:t>
            </a:r>
            <a:r>
              <a:rPr lang="es-ES" dirty="0" err="1" smtClean="0"/>
              <a:t>idíl·lic</a:t>
            </a:r>
            <a:r>
              <a:rPr lang="es-ES" dirty="0" smtClean="0"/>
              <a:t>. Fe, amor, patria, temes </a:t>
            </a:r>
            <a:r>
              <a:rPr lang="es-ES" dirty="0" err="1" smtClean="0"/>
              <a:t>subvertits</a:t>
            </a:r>
            <a:r>
              <a:rPr lang="es-ES" dirty="0" smtClean="0"/>
              <a:t> en el </a:t>
            </a:r>
            <a:r>
              <a:rPr lang="es-ES" i="1" dirty="0" err="1" smtClean="0"/>
              <a:t>Llibre</a:t>
            </a:r>
            <a:r>
              <a:rPr lang="es-ES" i="1" dirty="0" smtClean="0"/>
              <a:t> de </a:t>
            </a:r>
            <a:r>
              <a:rPr lang="es-ES" i="1" dirty="0" err="1" smtClean="0"/>
              <a:t>meravelles</a:t>
            </a:r>
            <a:r>
              <a:rPr lang="es-ES" i="1" dirty="0" smtClean="0"/>
              <a:t>. </a:t>
            </a:r>
            <a:r>
              <a:rPr lang="es-ES" dirty="0" smtClean="0"/>
              <a:t> </a:t>
            </a:r>
          </a:p>
          <a:p>
            <a:r>
              <a:rPr lang="es-ES" dirty="0" smtClean="0"/>
              <a:t>Consta de </a:t>
            </a:r>
            <a:r>
              <a:rPr lang="es-ES" dirty="0" err="1" smtClean="0"/>
              <a:t>deu</a:t>
            </a:r>
            <a:r>
              <a:rPr lang="es-ES" dirty="0" smtClean="0"/>
              <a:t> </a:t>
            </a:r>
            <a:r>
              <a:rPr lang="es-ES" dirty="0" err="1" smtClean="0"/>
              <a:t>poemes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El </a:t>
            </a:r>
            <a:r>
              <a:rPr lang="es-ES" dirty="0" err="1" smtClean="0"/>
              <a:t>vers</a:t>
            </a:r>
            <a:r>
              <a:rPr lang="es-ES" dirty="0" smtClean="0"/>
              <a:t> “Un entre </a:t>
            </a:r>
            <a:r>
              <a:rPr lang="es-ES" dirty="0" err="1" smtClean="0"/>
              <a:t>tants</a:t>
            </a:r>
            <a:r>
              <a:rPr lang="es-ES" dirty="0" smtClean="0"/>
              <a:t>” cohesiona </a:t>
            </a:r>
            <a:r>
              <a:rPr lang="es-ES" dirty="0" err="1" smtClean="0"/>
              <a:t>aquesta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, a manera de </a:t>
            </a:r>
            <a:r>
              <a:rPr lang="es-ES" dirty="0" err="1" smtClean="0"/>
              <a:t>lletania</a:t>
            </a:r>
            <a:r>
              <a:rPr lang="es-ES" dirty="0" smtClean="0"/>
              <a:t>. Presa de </a:t>
            </a:r>
            <a:r>
              <a:rPr lang="es-ES" dirty="0" err="1" smtClean="0"/>
              <a:t>consciència</a:t>
            </a:r>
            <a:r>
              <a:rPr lang="es-ES" dirty="0" smtClean="0"/>
              <a:t> del </a:t>
            </a:r>
            <a:r>
              <a:rPr lang="es-ES" dirty="0" err="1" smtClean="0"/>
              <a:t>jo</a:t>
            </a:r>
            <a:r>
              <a:rPr lang="es-ES" dirty="0" smtClean="0"/>
              <a:t> </a:t>
            </a:r>
            <a:r>
              <a:rPr lang="es-ES" dirty="0" err="1" smtClean="0"/>
              <a:t>poètic</a:t>
            </a:r>
            <a:r>
              <a:rPr lang="es-ES" dirty="0" smtClean="0"/>
              <a:t> del </a:t>
            </a:r>
            <a:r>
              <a:rPr lang="es-ES" dirty="0" err="1" smtClean="0"/>
              <a:t>sentit</a:t>
            </a:r>
            <a:r>
              <a:rPr lang="es-ES" dirty="0" smtClean="0"/>
              <a:t> de </a:t>
            </a:r>
            <a:r>
              <a:rPr lang="es-ES" dirty="0" err="1" smtClean="0"/>
              <a:t>pertinença</a:t>
            </a:r>
            <a:r>
              <a:rPr lang="es-ES" dirty="0" smtClean="0"/>
              <a:t> a una </a:t>
            </a:r>
            <a:r>
              <a:rPr lang="es-ES" dirty="0" err="1" smtClean="0"/>
              <a:t>comunitat</a:t>
            </a:r>
            <a:r>
              <a:rPr lang="es-ES" dirty="0" smtClean="0"/>
              <a:t>.  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</a:t>
            </a:r>
            <a:r>
              <a:rPr lang="es-ES" dirty="0" err="1" smtClean="0"/>
              <a:t>part</a:t>
            </a:r>
            <a:r>
              <a:rPr lang="es-ES" dirty="0" smtClean="0"/>
              <a:t> central </a:t>
            </a:r>
            <a:r>
              <a:rPr lang="es-ES" dirty="0" err="1" smtClean="0"/>
              <a:t>constitueix</a:t>
            </a:r>
            <a:r>
              <a:rPr lang="es-ES" dirty="0" smtClean="0"/>
              <a:t> un </a:t>
            </a:r>
            <a:r>
              <a:rPr lang="es-ES" dirty="0" err="1" smtClean="0"/>
              <a:t>retaule</a:t>
            </a:r>
            <a:r>
              <a:rPr lang="es-ES" dirty="0" smtClean="0"/>
              <a:t> de la vida de postguerra. </a:t>
            </a:r>
            <a:r>
              <a:rPr lang="es-ES" dirty="0" err="1" smtClean="0"/>
              <a:t>És</a:t>
            </a:r>
            <a:r>
              <a:rPr lang="es-ES" dirty="0" smtClean="0"/>
              <a:t> la </a:t>
            </a:r>
            <a:r>
              <a:rPr lang="es-ES" dirty="0" err="1" smtClean="0"/>
              <a:t>més</a:t>
            </a:r>
            <a:r>
              <a:rPr lang="es-ES" dirty="0" smtClean="0"/>
              <a:t> extensa, i es </a:t>
            </a:r>
            <a:r>
              <a:rPr lang="es-ES" dirty="0" err="1" smtClean="0"/>
              <a:t>subdivideix</a:t>
            </a:r>
            <a:r>
              <a:rPr lang="es-ES" dirty="0" smtClean="0"/>
              <a:t> en set </a:t>
            </a:r>
            <a:r>
              <a:rPr lang="es-ES" dirty="0" err="1" smtClean="0"/>
              <a:t>parts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Escrita en </a:t>
            </a:r>
            <a:r>
              <a:rPr lang="es-ES" dirty="0" err="1" smtClean="0"/>
              <a:t>alexandrins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Motius</a:t>
            </a:r>
            <a:r>
              <a:rPr lang="es-ES" dirty="0" smtClean="0"/>
              <a:t> </a:t>
            </a:r>
            <a:r>
              <a:rPr lang="es-ES" dirty="0" err="1" smtClean="0"/>
              <a:t>recurrents</a:t>
            </a:r>
            <a:r>
              <a:rPr lang="es-ES" dirty="0" smtClean="0"/>
              <a:t>: </a:t>
            </a:r>
            <a:r>
              <a:rPr lang="es-ES" dirty="0" err="1" smtClean="0"/>
              <a:t>l’ègloga</a:t>
            </a:r>
            <a:r>
              <a:rPr lang="es-ES" dirty="0" smtClean="0"/>
              <a:t>, la </a:t>
            </a:r>
            <a:r>
              <a:rPr lang="es-ES" dirty="0" err="1" smtClean="0"/>
              <a:t>cançó</a:t>
            </a:r>
            <a:r>
              <a:rPr lang="es-ES" dirty="0" smtClean="0"/>
              <a:t>, </a:t>
            </a:r>
            <a:r>
              <a:rPr lang="es-ES" dirty="0" err="1" smtClean="0"/>
              <a:t>l’amor</a:t>
            </a:r>
            <a:r>
              <a:rPr lang="es-ES" dirty="0" smtClean="0"/>
              <a:t>, </a:t>
            </a:r>
            <a:r>
              <a:rPr lang="es-ES" dirty="0" err="1" smtClean="0"/>
              <a:t>València</a:t>
            </a:r>
            <a:r>
              <a:rPr lang="es-ES" dirty="0" smtClean="0"/>
              <a:t>, la postguerra, la guerra, el tren, la </a:t>
            </a:r>
            <a:r>
              <a:rPr lang="es-ES" dirty="0" err="1" smtClean="0"/>
              <a:t>fira</a:t>
            </a:r>
            <a:r>
              <a:rPr lang="es-ES" dirty="0" smtClean="0"/>
              <a:t>, la </a:t>
            </a:r>
            <a:r>
              <a:rPr lang="es-ES" dirty="0" err="1" smtClean="0"/>
              <a:t>biografia</a:t>
            </a:r>
            <a:r>
              <a:rPr lang="es-ES" dirty="0" smtClean="0"/>
              <a:t> </a:t>
            </a:r>
            <a:r>
              <a:rPr lang="es-ES" dirty="0" err="1" smtClean="0"/>
              <a:t>d’Estellés</a:t>
            </a:r>
            <a:r>
              <a:rPr lang="es-ES" dirty="0" smtClean="0"/>
              <a:t>, el </a:t>
            </a:r>
            <a:r>
              <a:rPr lang="es-ES" dirty="0" err="1" smtClean="0"/>
              <a:t>cinema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Poemes</a:t>
            </a:r>
            <a:r>
              <a:rPr lang="es-ES" dirty="0" smtClean="0"/>
              <a:t> </a:t>
            </a:r>
            <a:r>
              <a:rPr lang="es-ES" dirty="0" err="1" smtClean="0"/>
              <a:t>confessió</a:t>
            </a:r>
            <a:r>
              <a:rPr lang="es-ES" dirty="0" smtClean="0"/>
              <a:t>  (“Per </a:t>
            </a:r>
            <a:r>
              <a:rPr lang="es-ES" dirty="0" err="1" smtClean="0"/>
              <a:t>exemple</a:t>
            </a:r>
            <a:r>
              <a:rPr lang="es-ES" dirty="0" smtClean="0"/>
              <a:t>”) i </a:t>
            </a:r>
            <a:r>
              <a:rPr lang="es-ES" dirty="0" err="1" smtClean="0"/>
              <a:t>poemes</a:t>
            </a:r>
            <a:r>
              <a:rPr lang="es-ES" dirty="0" smtClean="0"/>
              <a:t> </a:t>
            </a:r>
            <a:r>
              <a:rPr lang="es-ES" dirty="0" err="1" smtClean="0"/>
              <a:t>inventari</a:t>
            </a:r>
            <a:r>
              <a:rPr lang="es-ES" dirty="0" smtClean="0"/>
              <a:t> (“</a:t>
            </a:r>
            <a:r>
              <a:rPr lang="es-ES" dirty="0" err="1" smtClean="0"/>
              <a:t>Cos</a:t>
            </a:r>
            <a:r>
              <a:rPr lang="es-ES" dirty="0" smtClean="0"/>
              <a:t> mortal”).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400" dirty="0" smtClean="0"/>
              <a:t>La tercera </a:t>
            </a:r>
            <a:r>
              <a:rPr lang="es-ES" sz="2400" dirty="0" err="1" smtClean="0"/>
              <a:t>part</a:t>
            </a:r>
            <a:r>
              <a:rPr lang="es-ES" sz="2400" dirty="0" smtClean="0"/>
              <a:t> du per </a:t>
            </a:r>
            <a:r>
              <a:rPr lang="es-ES" sz="2400" dirty="0" err="1" smtClean="0"/>
              <a:t>títol</a:t>
            </a:r>
            <a:r>
              <a:rPr lang="es-ES" sz="2400" dirty="0" smtClean="0"/>
              <a:t> “</a:t>
            </a:r>
            <a:r>
              <a:rPr lang="es-ES" sz="2400" dirty="0" err="1" smtClean="0"/>
              <a:t>Propietats</a:t>
            </a:r>
            <a:r>
              <a:rPr lang="es-ES" sz="2400" dirty="0" smtClean="0"/>
              <a:t> de la pena”. </a:t>
            </a:r>
            <a:r>
              <a:rPr lang="es-ES" sz="2400" dirty="0" err="1" smtClean="0"/>
              <a:t>És</a:t>
            </a:r>
            <a:r>
              <a:rPr lang="es-ES" sz="2400" dirty="0" smtClean="0"/>
              <a:t> la </a:t>
            </a:r>
            <a:r>
              <a:rPr lang="es-ES" sz="2400" dirty="0" err="1" smtClean="0"/>
              <a:t>més</a:t>
            </a:r>
            <a:r>
              <a:rPr lang="es-ES" sz="2400" dirty="0" smtClean="0"/>
              <a:t> </a:t>
            </a:r>
            <a:r>
              <a:rPr lang="es-ES" sz="2400" dirty="0" err="1" smtClean="0"/>
              <a:t>breu</a:t>
            </a:r>
            <a:r>
              <a:rPr lang="es-ES" sz="2400" dirty="0" smtClean="0"/>
              <a:t>: cinc </a:t>
            </a:r>
            <a:r>
              <a:rPr lang="es-ES" sz="2400" dirty="0" err="1" smtClean="0"/>
              <a:t>poemes</a:t>
            </a:r>
            <a:r>
              <a:rPr lang="es-ES" sz="2400" dirty="0" smtClean="0"/>
              <a:t>. </a:t>
            </a:r>
          </a:p>
          <a:p>
            <a:endParaRPr lang="es-ES" sz="2400" dirty="0" smtClean="0"/>
          </a:p>
          <a:p>
            <a:r>
              <a:rPr lang="es-ES" sz="2400" dirty="0" smtClean="0"/>
              <a:t>En </a:t>
            </a:r>
            <a:r>
              <a:rPr lang="es-ES" sz="2400" dirty="0" err="1" smtClean="0"/>
              <a:t>aquesta</a:t>
            </a:r>
            <a:r>
              <a:rPr lang="es-ES" sz="2400" dirty="0" smtClean="0"/>
              <a:t> </a:t>
            </a:r>
            <a:r>
              <a:rPr lang="es-ES" sz="2400" dirty="0" err="1" smtClean="0"/>
              <a:t>part</a:t>
            </a:r>
            <a:r>
              <a:rPr lang="es-ES" sz="2400" dirty="0" smtClean="0"/>
              <a:t> </a:t>
            </a:r>
            <a:r>
              <a:rPr lang="es-ES" sz="2400" dirty="0" err="1" smtClean="0"/>
              <a:t>hi</a:t>
            </a:r>
            <a:r>
              <a:rPr lang="es-ES" sz="2400" dirty="0" smtClean="0"/>
              <a:t> ha una </a:t>
            </a:r>
            <a:r>
              <a:rPr lang="es-ES" sz="2400" dirty="0" err="1" smtClean="0"/>
              <a:t>projecció</a:t>
            </a:r>
            <a:r>
              <a:rPr lang="es-ES" sz="2400" dirty="0" smtClean="0"/>
              <a:t> </a:t>
            </a:r>
            <a:r>
              <a:rPr lang="es-ES" sz="2400" dirty="0" err="1" smtClean="0"/>
              <a:t>cap</a:t>
            </a:r>
            <a:r>
              <a:rPr lang="es-ES" sz="2400" dirty="0" smtClean="0"/>
              <a:t> al </a:t>
            </a:r>
            <a:r>
              <a:rPr lang="es-ES" sz="2400" dirty="0" err="1" smtClean="0"/>
              <a:t>futur</a:t>
            </a:r>
            <a:r>
              <a:rPr lang="es-ES" sz="2400" dirty="0" smtClean="0"/>
              <a:t>. </a:t>
            </a:r>
            <a:r>
              <a:rPr lang="es-ES" sz="2400" dirty="0" err="1" smtClean="0"/>
              <a:t>Després</a:t>
            </a:r>
            <a:r>
              <a:rPr lang="es-ES" sz="2400" dirty="0" smtClean="0"/>
              <a:t> </a:t>
            </a:r>
            <a:r>
              <a:rPr lang="es-ES" sz="2400" dirty="0" err="1" smtClean="0"/>
              <a:t>d’haver</a:t>
            </a:r>
            <a:r>
              <a:rPr lang="es-ES" sz="2400" dirty="0" smtClean="0"/>
              <a:t> </a:t>
            </a:r>
            <a:r>
              <a:rPr lang="es-ES" sz="2400" dirty="0" err="1" smtClean="0"/>
              <a:t>donat</a:t>
            </a:r>
            <a:r>
              <a:rPr lang="es-ES" sz="2400" dirty="0" smtClean="0"/>
              <a:t> </a:t>
            </a:r>
            <a:r>
              <a:rPr lang="es-ES" sz="2400" dirty="0" err="1" smtClean="0"/>
              <a:t>testimoni</a:t>
            </a:r>
            <a:r>
              <a:rPr lang="es-ES" sz="2400" dirty="0" smtClean="0"/>
              <a:t> del </a:t>
            </a:r>
            <a:r>
              <a:rPr lang="es-ES" sz="2400" dirty="0" err="1" smtClean="0"/>
              <a:t>present</a:t>
            </a:r>
            <a:r>
              <a:rPr lang="es-ES" sz="2400" dirty="0" smtClean="0"/>
              <a:t>, la </a:t>
            </a:r>
            <a:r>
              <a:rPr lang="es-ES" sz="2400" dirty="0" err="1" smtClean="0"/>
              <a:t>veu</a:t>
            </a:r>
            <a:r>
              <a:rPr lang="es-ES" sz="2400" dirty="0" smtClean="0"/>
              <a:t> del poeta es </a:t>
            </a:r>
            <a:r>
              <a:rPr lang="es-ES" sz="2400" dirty="0" err="1" smtClean="0"/>
              <a:t>projecta</a:t>
            </a:r>
            <a:r>
              <a:rPr lang="es-ES" sz="2400" dirty="0" smtClean="0"/>
              <a:t> </a:t>
            </a:r>
            <a:r>
              <a:rPr lang="es-ES" sz="2400" dirty="0" err="1" smtClean="0"/>
              <a:t>cap</a:t>
            </a:r>
            <a:r>
              <a:rPr lang="es-ES" sz="2400" dirty="0" smtClean="0"/>
              <a:t> </a:t>
            </a:r>
            <a:r>
              <a:rPr lang="es-ES" sz="2400" dirty="0" smtClean="0"/>
              <a:t> </a:t>
            </a:r>
            <a:r>
              <a:rPr lang="es-ES" sz="2400" dirty="0" smtClean="0"/>
              <a:t>al </a:t>
            </a:r>
            <a:r>
              <a:rPr lang="es-ES" sz="2400" dirty="0" err="1" smtClean="0"/>
              <a:t>futur</a:t>
            </a:r>
            <a:r>
              <a:rPr lang="es-ES" sz="2400" dirty="0" smtClean="0"/>
              <a:t> de la </a:t>
            </a:r>
            <a:r>
              <a:rPr lang="es-ES" sz="2400" dirty="0" err="1" smtClean="0"/>
              <a:t>pàtria</a:t>
            </a:r>
            <a:r>
              <a:rPr lang="es-ES" sz="2400" dirty="0" smtClean="0"/>
              <a:t>. De la pena a </a:t>
            </a:r>
            <a:r>
              <a:rPr lang="es-ES" sz="2400" dirty="0" err="1" smtClean="0"/>
              <a:t>l’esperança</a:t>
            </a:r>
            <a:r>
              <a:rPr lang="es-ES" sz="2400" dirty="0" smtClean="0"/>
              <a:t>   </a:t>
            </a:r>
          </a:p>
          <a:p>
            <a:endParaRPr lang="es-ES" sz="2400" dirty="0" smtClean="0"/>
          </a:p>
          <a:p>
            <a:r>
              <a:rPr lang="es-ES" sz="2400" dirty="0" smtClean="0"/>
              <a:t>El </a:t>
            </a:r>
            <a:r>
              <a:rPr lang="es-ES" sz="2400" dirty="0" err="1" smtClean="0"/>
              <a:t>temps</a:t>
            </a:r>
            <a:r>
              <a:rPr lang="es-ES" sz="2400" dirty="0" smtClean="0"/>
              <a:t> verbal </a:t>
            </a:r>
            <a:r>
              <a:rPr lang="es-ES" sz="2400" dirty="0" err="1" smtClean="0"/>
              <a:t>dominant</a:t>
            </a:r>
            <a:r>
              <a:rPr lang="es-ES" sz="2400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el </a:t>
            </a:r>
            <a:r>
              <a:rPr lang="es-ES" sz="2400" dirty="0" err="1" smtClean="0"/>
              <a:t>futur</a:t>
            </a:r>
            <a:r>
              <a:rPr lang="es-ES" sz="2400" dirty="0" smtClean="0"/>
              <a:t>: “</a:t>
            </a:r>
            <a:r>
              <a:rPr lang="es-ES" sz="2400" dirty="0" err="1" smtClean="0"/>
              <a:t>Assumiràs</a:t>
            </a:r>
            <a:r>
              <a:rPr lang="es-ES" sz="2400" dirty="0" smtClean="0"/>
              <a:t> la </a:t>
            </a:r>
            <a:r>
              <a:rPr lang="es-ES" sz="2400" dirty="0" err="1" smtClean="0"/>
              <a:t>veu</a:t>
            </a:r>
            <a:r>
              <a:rPr lang="es-ES" sz="2400" dirty="0" smtClean="0"/>
              <a:t> </a:t>
            </a:r>
            <a:r>
              <a:rPr lang="es-ES" sz="2400" dirty="0" err="1" smtClean="0"/>
              <a:t>d’un</a:t>
            </a:r>
            <a:r>
              <a:rPr lang="es-ES" sz="2400" dirty="0" smtClean="0"/>
              <a:t> </a:t>
            </a:r>
            <a:r>
              <a:rPr lang="es-ES" sz="2400" dirty="0" err="1" smtClean="0"/>
              <a:t>poble</a:t>
            </a:r>
            <a:r>
              <a:rPr lang="es-ES" sz="2400" dirty="0" smtClean="0"/>
              <a:t>”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Com</a:t>
            </a:r>
            <a:r>
              <a:rPr lang="es-ES" sz="2400" dirty="0" smtClean="0"/>
              <a:t> en </a:t>
            </a:r>
            <a:r>
              <a:rPr lang="es-ES" sz="2400" dirty="0" err="1" smtClean="0"/>
              <a:t>d’altres</a:t>
            </a:r>
            <a:r>
              <a:rPr lang="es-ES" sz="2400" dirty="0" smtClean="0"/>
              <a:t> </a:t>
            </a:r>
            <a:r>
              <a:rPr lang="es-ES" sz="2400" dirty="0" err="1" smtClean="0"/>
              <a:t>poemes</a:t>
            </a:r>
            <a:r>
              <a:rPr lang="es-ES" sz="2400" dirty="0" smtClean="0"/>
              <a:t> </a:t>
            </a:r>
            <a:r>
              <a:rPr lang="es-ES" sz="2400" dirty="0" err="1" smtClean="0"/>
              <a:t>patriòtics</a:t>
            </a:r>
            <a:r>
              <a:rPr lang="es-ES" sz="2400" dirty="0" smtClean="0"/>
              <a:t> de </a:t>
            </a:r>
            <a:r>
              <a:rPr lang="es-ES" sz="2400" dirty="0" err="1" smtClean="0"/>
              <a:t>l’autor</a:t>
            </a:r>
            <a:r>
              <a:rPr lang="es-ES" sz="2400" dirty="0" smtClean="0"/>
              <a:t>, el </a:t>
            </a:r>
            <a:r>
              <a:rPr lang="es-ES" sz="2400" dirty="0" err="1" smtClean="0"/>
              <a:t>jo</a:t>
            </a:r>
            <a:r>
              <a:rPr lang="es-ES" sz="2400" dirty="0" smtClean="0"/>
              <a:t> </a:t>
            </a:r>
            <a:r>
              <a:rPr lang="es-ES" sz="2400" dirty="0" err="1" smtClean="0"/>
              <a:t>líric</a:t>
            </a:r>
            <a:r>
              <a:rPr lang="es-ES" sz="2400" dirty="0" smtClean="0"/>
              <a:t> </a:t>
            </a:r>
            <a:r>
              <a:rPr lang="es-ES" sz="2400" dirty="0" err="1" smtClean="0"/>
              <a:t>assumeix</a:t>
            </a:r>
            <a:r>
              <a:rPr lang="es-ES" sz="2400" dirty="0" smtClean="0"/>
              <a:t> un </a:t>
            </a:r>
            <a:r>
              <a:rPr lang="es-ES" sz="2400" dirty="0" err="1" smtClean="0"/>
              <a:t>paper</a:t>
            </a:r>
            <a:r>
              <a:rPr lang="es-ES" sz="2400" dirty="0" smtClean="0"/>
              <a:t> de profeta, que </a:t>
            </a:r>
            <a:r>
              <a:rPr lang="es-ES" sz="2400" dirty="0" err="1" smtClean="0"/>
              <a:t>guia</a:t>
            </a:r>
            <a:r>
              <a:rPr lang="es-ES" sz="2400" dirty="0" smtClean="0"/>
              <a:t> el </a:t>
            </a:r>
            <a:r>
              <a:rPr lang="es-ES" sz="2400" dirty="0" err="1" smtClean="0"/>
              <a:t>seu</a:t>
            </a:r>
            <a:r>
              <a:rPr lang="es-ES" sz="2400" dirty="0" smtClean="0"/>
              <a:t> </a:t>
            </a:r>
            <a:r>
              <a:rPr lang="es-ES" sz="2400" dirty="0" err="1" smtClean="0"/>
              <a:t>poble</a:t>
            </a:r>
            <a:r>
              <a:rPr lang="es-ES" sz="2400" dirty="0" smtClean="0"/>
              <a:t> </a:t>
            </a:r>
            <a:r>
              <a:rPr lang="es-ES" sz="2400" dirty="0" err="1" smtClean="0"/>
              <a:t>cap</a:t>
            </a:r>
            <a:r>
              <a:rPr lang="es-ES" sz="2400" dirty="0" smtClean="0"/>
              <a:t> a un </a:t>
            </a:r>
            <a:r>
              <a:rPr lang="es-ES" sz="2400" dirty="0" err="1" smtClean="0"/>
              <a:t>jorn</a:t>
            </a:r>
            <a:r>
              <a:rPr lang="es-ES" sz="2400" dirty="0" smtClean="0"/>
              <a:t> de plenitud. 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Lèxic</a:t>
            </a:r>
            <a:r>
              <a:rPr lang="es-ES" sz="2400" dirty="0" smtClean="0"/>
              <a:t> de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religiós</a:t>
            </a:r>
            <a:r>
              <a:rPr lang="es-ES" sz="2400" dirty="0" smtClean="0"/>
              <a:t>: “pena </a:t>
            </a:r>
            <a:r>
              <a:rPr lang="es-ES" sz="2400" dirty="0" err="1" smtClean="0"/>
              <a:t>unànime</a:t>
            </a:r>
            <a:r>
              <a:rPr lang="es-ES" sz="2400" dirty="0" smtClean="0"/>
              <a:t>, </a:t>
            </a:r>
            <a:r>
              <a:rPr lang="es-ES" sz="2400" dirty="0" err="1" smtClean="0"/>
              <a:t>fúria</a:t>
            </a:r>
            <a:r>
              <a:rPr lang="es-ES" sz="2400" dirty="0" smtClean="0"/>
              <a:t> </a:t>
            </a:r>
            <a:r>
              <a:rPr lang="es-ES" sz="2400" dirty="0" err="1" smtClean="0"/>
              <a:t>unànime</a:t>
            </a:r>
            <a:r>
              <a:rPr lang="es-ES" sz="2400" dirty="0" smtClean="0"/>
              <a:t>/</a:t>
            </a:r>
            <a:r>
              <a:rPr lang="es-ES" sz="2400" dirty="0" err="1" smtClean="0"/>
              <a:t>així</a:t>
            </a:r>
            <a:r>
              <a:rPr lang="es-ES" sz="2400" dirty="0" smtClean="0"/>
              <a:t> varen </a:t>
            </a:r>
            <a:r>
              <a:rPr lang="es-ES" sz="2400" dirty="0" err="1" smtClean="0"/>
              <a:t>nàixer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salms</a:t>
            </a:r>
            <a:r>
              <a:rPr lang="es-ES" sz="2400" dirty="0" smtClean="0"/>
              <a:t>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smtClean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1971. Boom Estellés: </a:t>
            </a:r>
            <a:r>
              <a:rPr lang="ca-ES" i="1" dirty="0" smtClean="0"/>
              <a:t>Llibre de meravelles</a:t>
            </a:r>
            <a:r>
              <a:rPr lang="ca-ES" dirty="0" smtClean="0"/>
              <a:t>, </a:t>
            </a:r>
            <a:r>
              <a:rPr lang="ca-ES" i="1" dirty="0" smtClean="0"/>
              <a:t>La clau que </a:t>
            </a:r>
            <a:r>
              <a:rPr lang="ca-ES" i="1" dirty="0" err="1" smtClean="0"/>
              <a:t>abri</a:t>
            </a:r>
            <a:r>
              <a:rPr lang="ca-ES" i="1" dirty="0" smtClean="0"/>
              <a:t> tots els panys, Llibre d’exilis, Primera audició </a:t>
            </a:r>
            <a:r>
              <a:rPr lang="ca-ES" dirty="0" smtClean="0"/>
              <a:t>i </a:t>
            </a:r>
            <a:r>
              <a:rPr lang="ca-ES" i="1" dirty="0" smtClean="0"/>
              <a:t>L’inventari clement.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1972. Tres i Quatre comença a publicar l’</a:t>
            </a:r>
            <a:r>
              <a:rPr lang="ca-ES" i="1" dirty="0" smtClean="0"/>
              <a:t>Obra Completa. </a:t>
            </a:r>
            <a:r>
              <a:rPr lang="ca-ES" dirty="0" smtClean="0"/>
              <a:t>Fins 1990 publicarà  deu volums, sense un criteri cronològic clar.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1978. Premi d’Honor de les Lletres Catalanes. És expulsat del diari </a:t>
            </a:r>
            <a:r>
              <a:rPr lang="ca-ES" i="1" dirty="0" smtClean="0"/>
              <a:t>Las </a:t>
            </a:r>
            <a:r>
              <a:rPr lang="ca-ES" i="1" dirty="0" err="1" smtClean="0"/>
              <a:t>Provincias</a:t>
            </a:r>
            <a:r>
              <a:rPr lang="ca-ES" i="1" dirty="0" smtClean="0"/>
              <a:t>. </a:t>
            </a:r>
            <a:r>
              <a:rPr lang="ca-E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1985. Prosa </a:t>
            </a:r>
            <a:r>
              <a:rPr lang="ca-ES" dirty="0" err="1" smtClean="0"/>
              <a:t>memorialística</a:t>
            </a:r>
            <a:r>
              <a:rPr lang="ca-ES" dirty="0" smtClean="0"/>
              <a:t>: </a:t>
            </a:r>
            <a:r>
              <a:rPr lang="ca-ES" i="1" dirty="0" smtClean="0"/>
              <a:t>Tractat de les maduixes </a:t>
            </a:r>
            <a:r>
              <a:rPr lang="ca-ES" dirty="0" smtClean="0"/>
              <a:t>i </a:t>
            </a:r>
            <a:r>
              <a:rPr lang="ca-ES" i="1" dirty="0" smtClean="0"/>
              <a:t>Quadern de Bonaire.</a:t>
            </a:r>
            <a:r>
              <a:rPr lang="ca-ES" dirty="0" smtClean="0"/>
              <a:t> Completada el 1987 amb </a:t>
            </a:r>
            <a:r>
              <a:rPr lang="ca-ES" i="1" dirty="0" smtClean="0"/>
              <a:t>La parra boja. </a:t>
            </a:r>
            <a:r>
              <a:rPr lang="ca-ES" dirty="0" smtClean="0"/>
              <a:t>Reeditada completa el 2013 per Bromera en </a:t>
            </a:r>
            <a:r>
              <a:rPr lang="ca-ES" i="1" dirty="0" smtClean="0"/>
              <a:t>Animal de records.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1987. Novel·la </a:t>
            </a:r>
            <a:r>
              <a:rPr lang="ca-ES" i="1" dirty="0" smtClean="0"/>
              <a:t>El coixinet. </a:t>
            </a: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1993. Mort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1996. </a:t>
            </a:r>
            <a:r>
              <a:rPr lang="ca-ES" i="1" dirty="0" smtClean="0"/>
              <a:t>Mural del País Valencià, </a:t>
            </a:r>
            <a:r>
              <a:rPr lang="ca-ES" dirty="0" smtClean="0"/>
              <a:t>escrita entre 1974 i 1978, com a resposta a l’ambient esperançat de la transició democràtica. Ambiciós fresc èpic del poble valencià nascut amb la voluntat de crear un imaginari col·lectiu.</a:t>
            </a:r>
            <a:r>
              <a:rPr lang="ca-ES" i="1" dirty="0" smtClean="0"/>
              <a:t>   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temes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“Escrivint em sé lliure. Absolutament lliure”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Obra proteica i extensa: més de cent títols.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La temàtica dominant , especialment als primers llibres, és la quotidianitat personal i col·lectiva de la postguerra, amb voluntat testimonial i crítica de la misèria i la repressió política i moral imperant.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Fuster ho caracteritza així en el </a:t>
            </a:r>
            <a:r>
              <a:rPr lang="ca-ES" dirty="0" err="1" smtClean="0"/>
              <a:t>proleg</a:t>
            </a:r>
            <a:r>
              <a:rPr lang="ca-ES" dirty="0" smtClean="0"/>
              <a:t> al primer volum de l’</a:t>
            </a:r>
            <a:r>
              <a:rPr lang="ca-ES" i="1" dirty="0" smtClean="0"/>
              <a:t>O.C.: “</a:t>
            </a:r>
            <a:r>
              <a:rPr lang="ca-ES" dirty="0" smtClean="0"/>
              <a:t>És una poesia que podria haver estat novel·la: novel·la de Balzac</a:t>
            </a:r>
            <a:r>
              <a:rPr lang="ca-ES" i="1" dirty="0" smtClean="0"/>
              <a:t>”.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El testimoni adopta sovint  la forma del record,  amb un to elegíac.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L’adhesió a la realitat immediata fa que es valoren també els seus aspectes hedonistes, el plaer de gaudir de les coses elementals, com ara els aliments.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smtClean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/>
              <a:t>La mort hi és un tema essencial. Les circumstàncies familiars (mort de la filla) ho provoquen. </a:t>
            </a: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I </a:t>
            </a:r>
            <a:r>
              <a:rPr lang="ca-ES" dirty="0"/>
              <a:t>com a contrapartida, també l’amor ocupa </a:t>
            </a:r>
            <a:r>
              <a:rPr lang="ca-ES" dirty="0" smtClean="0"/>
              <a:t>un </a:t>
            </a:r>
            <a:r>
              <a:rPr lang="ca-ES" dirty="0"/>
              <a:t>lloc essencial en la seua obra, de vegades com a refugi exasperat de la infelicitat  i la mort. </a:t>
            </a:r>
            <a:endParaRPr lang="ca-E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A </a:t>
            </a:r>
            <a:r>
              <a:rPr lang="ca-ES" dirty="0"/>
              <a:t>més de l’amor </a:t>
            </a:r>
            <a:r>
              <a:rPr lang="ca-ES" dirty="0" smtClean="0"/>
              <a:t>sentimental hi trobem un tractament nou de l’erotisme, que arriba en ocasions fins a la pornografia.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La poesia cívica és un altre pilar de la seua poesia: “Assumiràs la veu d’un poble”. </a:t>
            </a:r>
            <a:r>
              <a:rPr lang="ca-ES" dirty="0"/>
              <a:t>E</a:t>
            </a:r>
            <a:r>
              <a:rPr lang="ca-ES" dirty="0" smtClean="0"/>
              <a:t>l </a:t>
            </a:r>
            <a:r>
              <a:rPr lang="ca-ES" i="1" dirty="0" smtClean="0"/>
              <a:t>Mural del País Valencià”, </a:t>
            </a:r>
            <a:r>
              <a:rPr lang="ca-ES" dirty="0" smtClean="0"/>
              <a:t> n’és la màxima expressió.</a:t>
            </a:r>
            <a:endParaRPr lang="ca-E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L’estil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La </a:t>
            </a:r>
            <a:r>
              <a:rPr lang="ca-ES" dirty="0"/>
              <a:t>seua obra en català sorgeix dintre dels paràmetres del realisme històric, que adaptà d’una manera </a:t>
            </a:r>
            <a:r>
              <a:rPr lang="ca-ES" dirty="0" smtClean="0"/>
              <a:t>personal i que transcendeix pel caràcter tan polifacètic de la seua obra.  </a:t>
            </a:r>
            <a:endParaRPr lang="ca-E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/>
              <a:t>Llenguatge directe i senzill, conversacional i narratiu, basat en la </a:t>
            </a:r>
            <a:r>
              <a:rPr lang="ca-ES" dirty="0" err="1" smtClean="0"/>
              <a:t>col·loquialitat</a:t>
            </a:r>
            <a:r>
              <a:rPr lang="ca-E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 </a:t>
            </a:r>
            <a:r>
              <a:rPr lang="ca-ES" dirty="0"/>
              <a:t>Els poemes confessió i els poemes inventari </a:t>
            </a:r>
            <a:r>
              <a:rPr lang="ca-ES" dirty="0" smtClean="0"/>
              <a:t>són molt representatius de la capacitat </a:t>
            </a:r>
            <a:r>
              <a:rPr lang="ca-ES" dirty="0" err="1" smtClean="0"/>
              <a:t>d’Estellés</a:t>
            </a:r>
            <a:r>
              <a:rPr lang="ca-ES" dirty="0" smtClean="0"/>
              <a:t> per a reflectir la realitat i comunicar-se amb el lector.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Busca sovint el trencament amb la tradició coetània i enllaça amb la clàssica, bé catalana (March, Roís de </a:t>
            </a:r>
            <a:r>
              <a:rPr lang="ca-ES" dirty="0" err="1" smtClean="0"/>
              <a:t>Corella</a:t>
            </a:r>
            <a:r>
              <a:rPr lang="ca-ES" dirty="0" smtClean="0"/>
              <a:t>, Jaume Roig) bé llatina (Horaci, Ovidi, </a:t>
            </a:r>
            <a:r>
              <a:rPr lang="ca-ES" dirty="0" err="1" smtClean="0"/>
              <a:t>Catul</a:t>
            </a:r>
            <a:r>
              <a:rPr lang="ca-ES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 smtClean="0"/>
              <a:t>Una estratègia compositiva freqüent és la paròdia o la sàtira de formes tradicionals, com ara les que apareixen al </a:t>
            </a:r>
            <a:r>
              <a:rPr lang="ca-ES" i="1" dirty="0" smtClean="0"/>
              <a:t>El primer llibre de les èglogues </a:t>
            </a:r>
            <a:r>
              <a:rPr lang="ca-ES" dirty="0" smtClean="0"/>
              <a:t>o a </a:t>
            </a:r>
            <a:r>
              <a:rPr lang="ca-ES" i="1" dirty="0" smtClean="0"/>
              <a:t>Horacianes. </a:t>
            </a:r>
            <a:r>
              <a:rPr lang="ca-ES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a-ES" sz="2800" dirty="0" smtClean="0"/>
              <a:t>Tot i que el format dominant és el vers lliure, practica una gran diversitat de formes estròfiques, que van de les més tradicionals (sonets, epigrames, tankes, cançons populars) a les més experimentals (prosa  surrealista, flux de consciència  o poemes visuals)</a:t>
            </a:r>
            <a:r>
              <a:rPr lang="ca-ES" sz="2800" i="1" dirty="0" smtClean="0"/>
              <a:t>.</a:t>
            </a:r>
          </a:p>
          <a:p>
            <a:pPr algn="just">
              <a:defRPr/>
            </a:pPr>
            <a:r>
              <a:rPr lang="ca-ES" sz="2800" dirty="0" smtClean="0"/>
              <a:t>També en alguns llibres se situa dintre del codi simbolista (</a:t>
            </a:r>
            <a:r>
              <a:rPr lang="ca-ES" sz="2800" i="1" dirty="0" smtClean="0"/>
              <a:t>L’amant de tota la vida</a:t>
            </a:r>
            <a:r>
              <a:rPr lang="ca-ES" sz="2800" dirty="0" smtClean="0"/>
              <a:t>).</a:t>
            </a:r>
          </a:p>
          <a:p>
            <a:pPr algn="just">
              <a:defRPr/>
            </a:pPr>
            <a:r>
              <a:rPr lang="ca-ES" sz="2800" dirty="0" smtClean="0"/>
              <a:t>En definitiva, tot i que l’estil </a:t>
            </a:r>
            <a:r>
              <a:rPr lang="ca-ES" sz="2800" dirty="0" err="1" smtClean="0"/>
              <a:t>d’Estellés</a:t>
            </a:r>
            <a:r>
              <a:rPr lang="ca-ES" sz="2800" dirty="0" smtClean="0"/>
              <a:t> es basa en el realisme i la </a:t>
            </a:r>
            <a:r>
              <a:rPr lang="ca-ES" sz="2800" dirty="0" err="1" smtClean="0"/>
              <a:t>col·loquialitat</a:t>
            </a:r>
            <a:r>
              <a:rPr lang="ca-ES" sz="2800" dirty="0" smtClean="0"/>
              <a:t>, explora també, amb encert,  d’altres codis estètics.</a:t>
            </a:r>
          </a:p>
          <a:p>
            <a:pPr>
              <a:defRPr/>
            </a:pPr>
            <a:r>
              <a:rPr lang="ca-ES" sz="2800" dirty="0" smtClean="0"/>
              <a:t>Font: Ferran Carbó, </a:t>
            </a:r>
            <a:r>
              <a:rPr lang="ca-ES" sz="2800" i="1" dirty="0" smtClean="0"/>
              <a:t>Panoràmica crítica de la literatura catalana, VI, </a:t>
            </a:r>
            <a:r>
              <a:rPr lang="ca-ES" sz="2800" dirty="0" smtClean="0"/>
              <a:t>pàg. 498-514.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o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sz="2800" smtClean="0"/>
          </a:p>
        </p:txBody>
      </p:sp>
      <p:sp>
        <p:nvSpPr>
          <p:cNvPr id="13314" name="Contenidor de contingut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smtClean="0"/>
          </a:p>
        </p:txBody>
      </p:sp>
      <p:sp>
        <p:nvSpPr>
          <p:cNvPr id="13315" name="Contenidor de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s-ES" sz="3200" dirty="0" smtClean="0"/>
              <a:t> El </a:t>
            </a:r>
            <a:r>
              <a:rPr lang="es-ES" sz="3200" dirty="0" err="1" smtClean="0"/>
              <a:t>context</a:t>
            </a:r>
            <a:r>
              <a:rPr lang="es-ES" sz="3200" dirty="0" smtClean="0"/>
              <a:t> </a:t>
            </a:r>
            <a:r>
              <a:rPr lang="es-ES" sz="3200" dirty="0" err="1" smtClean="0"/>
              <a:t>literari</a:t>
            </a:r>
            <a:r>
              <a:rPr lang="es-ES" sz="3200" dirty="0" smtClean="0"/>
              <a:t>: El </a:t>
            </a:r>
            <a:r>
              <a:rPr lang="es-ES" sz="3200" dirty="0" err="1" smtClean="0"/>
              <a:t>realisme</a:t>
            </a:r>
            <a:r>
              <a:rPr lang="es-ES" sz="3200" dirty="0" smtClean="0"/>
              <a:t> </a:t>
            </a:r>
            <a:r>
              <a:rPr lang="es-ES" sz="3200" dirty="0" err="1" smtClean="0"/>
              <a:t>històric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smtClean="0"/>
              <a:t>(1954-1974) </a:t>
            </a:r>
          </a:p>
          <a:p>
            <a:endParaRPr lang="es-ES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981075"/>
            <a:ext cx="45307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ol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3200" dirty="0" smtClean="0"/>
              <a:t>El </a:t>
            </a:r>
            <a:r>
              <a:rPr lang="es-ES" sz="3200" dirty="0" err="1" smtClean="0"/>
              <a:t>postsimbolisme</a:t>
            </a:r>
            <a:endParaRPr lang="es-ES" sz="3200" dirty="0"/>
          </a:p>
        </p:txBody>
      </p:sp>
      <p:sp>
        <p:nvSpPr>
          <p:cNvPr id="6" name="Contenidor de contingut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s-ES_tradnl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  <a:p>
            <a:pPr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s-ES_tradnl" sz="4200" dirty="0" smtClean="0"/>
              <a:t>      · La </a:t>
            </a:r>
            <a:r>
              <a:rPr lang="es-ES_tradnl" sz="4200" dirty="0" err="1" smtClean="0"/>
              <a:t>poesia</a:t>
            </a:r>
            <a:r>
              <a:rPr lang="es-ES_tradnl" sz="4200" dirty="0" smtClean="0"/>
              <a:t> catalana de postguerra es </a:t>
            </a:r>
            <a:r>
              <a:rPr lang="es-ES_tradnl" sz="4200" dirty="0" err="1" smtClean="0"/>
              <a:t>carecteritza</a:t>
            </a:r>
            <a:r>
              <a:rPr lang="es-ES_tradnl" sz="4200" dirty="0" smtClean="0"/>
              <a:t> per la </a:t>
            </a:r>
            <a:r>
              <a:rPr lang="es-ES_tradnl" sz="4200" dirty="0" err="1" smtClean="0"/>
              <a:t>continuïtat</a:t>
            </a:r>
            <a:r>
              <a:rPr lang="es-ES_tradnl" sz="4200" dirty="0" smtClean="0"/>
              <a:t> de </a:t>
            </a:r>
            <a:r>
              <a:rPr lang="es-ES_tradnl" sz="4200" dirty="0" err="1" smtClean="0"/>
              <a:t>l’estètica</a:t>
            </a:r>
            <a:r>
              <a:rPr lang="es-ES_tradnl" sz="4200" dirty="0" smtClean="0"/>
              <a:t> </a:t>
            </a:r>
            <a:r>
              <a:rPr lang="es-ES_tradnl" sz="4200" dirty="0" err="1" smtClean="0"/>
              <a:t>postsimbolista</a:t>
            </a:r>
            <a:r>
              <a:rPr lang="es-ES_tradnl" sz="4200" dirty="0" smtClean="0"/>
              <a:t> de preguerra, </a:t>
            </a:r>
            <a:r>
              <a:rPr lang="es-ES_tradnl" sz="4200" dirty="0" err="1" smtClean="0"/>
              <a:t>amb</a:t>
            </a:r>
            <a:r>
              <a:rPr lang="es-ES_tradnl" sz="4200" dirty="0" smtClean="0"/>
              <a:t> la figura de Carles Riba </a:t>
            </a:r>
            <a:r>
              <a:rPr lang="es-ES_tradnl" sz="4200" dirty="0" err="1" smtClean="0"/>
              <a:t>com</a:t>
            </a:r>
            <a:r>
              <a:rPr lang="es-ES_tradnl" sz="4200" dirty="0" smtClean="0"/>
              <a:t> a </a:t>
            </a:r>
            <a:r>
              <a:rPr lang="es-ES_tradnl" sz="4200" dirty="0" err="1" smtClean="0"/>
              <a:t>model</a:t>
            </a:r>
            <a:r>
              <a:rPr lang="es-ES_tradnl" sz="4200" dirty="0" smtClean="0"/>
              <a:t>  i a seguir. </a:t>
            </a:r>
            <a:r>
              <a:rPr lang="es-ES_tradnl" sz="4200" dirty="0" err="1" smtClean="0"/>
              <a:t>Autors</a:t>
            </a:r>
            <a:r>
              <a:rPr lang="es-ES_tradnl" sz="4200" dirty="0" smtClean="0"/>
              <a:t> </a:t>
            </a:r>
            <a:r>
              <a:rPr lang="es-ES_tradnl" sz="4200" dirty="0" err="1" smtClean="0"/>
              <a:t>com</a:t>
            </a:r>
            <a:r>
              <a:rPr lang="es-ES_tradnl" sz="4200" dirty="0" smtClean="0"/>
              <a:t> Joan </a:t>
            </a:r>
            <a:r>
              <a:rPr lang="es-ES_tradnl" sz="4200" dirty="0" err="1" smtClean="0"/>
              <a:t>Vinyoli</a:t>
            </a:r>
            <a:r>
              <a:rPr lang="es-ES_tradnl" sz="4200" dirty="0" smtClean="0"/>
              <a:t> o Salvador </a:t>
            </a:r>
            <a:r>
              <a:rPr lang="es-ES_tradnl" sz="4200" dirty="0" err="1" smtClean="0"/>
              <a:t>Espriu</a:t>
            </a:r>
            <a:r>
              <a:rPr lang="es-ES_tradnl" sz="4200" dirty="0" smtClean="0"/>
              <a:t> representen  </a:t>
            </a:r>
            <a:r>
              <a:rPr lang="es-ES_tradnl" sz="4200" dirty="0" err="1" smtClean="0"/>
              <a:t>aquesta</a:t>
            </a:r>
            <a:r>
              <a:rPr lang="es-ES_tradnl" sz="4200" dirty="0" smtClean="0"/>
              <a:t> </a:t>
            </a:r>
            <a:r>
              <a:rPr lang="es-ES_tradnl" sz="4200" dirty="0" err="1" smtClean="0"/>
              <a:t>tendència</a:t>
            </a:r>
            <a:r>
              <a:rPr lang="es-ES_tradnl" sz="4200" dirty="0" smtClean="0"/>
              <a:t>. </a:t>
            </a:r>
          </a:p>
          <a:p>
            <a:pPr indent="1746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altLang="ca-ES" sz="4200" dirty="0" smtClean="0">
              <a:solidFill>
                <a:srgbClr val="000000"/>
              </a:solidFill>
            </a:endParaRPr>
          </a:p>
          <a:p>
            <a:pPr indent="1746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ca-ES" sz="4200" dirty="0" smtClean="0">
                <a:solidFill>
                  <a:srgbClr val="000000"/>
                </a:solidFill>
              </a:rPr>
              <a:t>· Tot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seguin</a:t>
            </a:r>
            <a:r>
              <a:rPr lang="en-GB" altLang="ca-ES" sz="4200" dirty="0" smtClean="0">
                <a:solidFill>
                  <a:srgbClr val="000000"/>
                </a:solidFill>
              </a:rPr>
              <a:t> el model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simbolista</a:t>
            </a:r>
            <a:r>
              <a:rPr lang="en-GB" altLang="ca-ES" sz="4200" dirty="0" smtClean="0">
                <a:solidFill>
                  <a:srgbClr val="000000"/>
                </a:solidFill>
              </a:rPr>
              <a:t>,  La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poesia</a:t>
            </a:r>
            <a:r>
              <a:rPr lang="en-GB" altLang="ca-ES" sz="4200" dirty="0" smtClean="0">
                <a:solidFill>
                  <a:srgbClr val="000000"/>
                </a:solidFill>
              </a:rPr>
              <a:t> no ha de dir,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sinó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que</a:t>
            </a:r>
            <a:r>
              <a:rPr lang="en-GB" altLang="ca-ES" sz="4200" dirty="0" smtClean="0">
                <a:solidFill>
                  <a:srgbClr val="000000"/>
                </a:solidFill>
              </a:rPr>
              <a:t> ha de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suggerir</a:t>
            </a:r>
            <a:r>
              <a:rPr lang="en-GB" altLang="ca-ES" sz="4200" dirty="0" smtClean="0">
                <a:solidFill>
                  <a:srgbClr val="000000"/>
                </a:solidFill>
              </a:rPr>
              <a:t>,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esdevenir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semblant</a:t>
            </a:r>
            <a:r>
              <a:rPr lang="en-GB" altLang="ca-ES" sz="4200" dirty="0" smtClean="0">
                <a:solidFill>
                  <a:srgbClr val="000000"/>
                </a:solidFill>
              </a:rPr>
              <a:t> a la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música</a:t>
            </a:r>
            <a:r>
              <a:rPr lang="en-GB" altLang="ca-ES" sz="4200" dirty="0" smtClean="0">
                <a:solidFill>
                  <a:srgbClr val="000000"/>
                </a:solidFill>
              </a:rPr>
              <a:t>.</a:t>
            </a:r>
          </a:p>
          <a:p>
            <a:pPr indent="1746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altLang="ca-ES" sz="4200" dirty="0" smtClean="0">
              <a:solidFill>
                <a:srgbClr val="000000"/>
              </a:solidFill>
            </a:endParaRPr>
          </a:p>
          <a:p>
            <a:pPr indent="1746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ca-ES" sz="4200" dirty="0" smtClean="0">
                <a:solidFill>
                  <a:srgbClr val="000000"/>
                </a:solidFill>
              </a:rPr>
              <a:t>· Es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concebia</a:t>
            </a:r>
            <a:r>
              <a:rPr lang="en-GB" altLang="ca-ES" sz="4200" dirty="0" smtClean="0">
                <a:solidFill>
                  <a:srgbClr val="000000"/>
                </a:solidFill>
              </a:rPr>
              <a:t> la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poesia</a:t>
            </a:r>
            <a:r>
              <a:rPr lang="en-GB" altLang="ca-ES" sz="4200" dirty="0" smtClean="0">
                <a:solidFill>
                  <a:srgbClr val="000000"/>
                </a:solidFill>
              </a:rPr>
              <a:t> com 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una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realitat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misteriosa</a:t>
            </a:r>
            <a:r>
              <a:rPr lang="en-GB" altLang="ca-ES" sz="4200" dirty="0" smtClean="0">
                <a:solidFill>
                  <a:srgbClr val="000000"/>
                </a:solidFill>
              </a:rPr>
              <a:t>,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irreductible</a:t>
            </a:r>
            <a:r>
              <a:rPr lang="en-GB" altLang="ca-ES" sz="4200" dirty="0" smtClean="0">
                <a:solidFill>
                  <a:srgbClr val="000000"/>
                </a:solidFill>
              </a:rPr>
              <a:t> al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coneixement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racional</a:t>
            </a:r>
            <a:r>
              <a:rPr lang="en-GB" altLang="ca-ES" sz="4200" dirty="0" smtClean="0">
                <a:solidFill>
                  <a:srgbClr val="000000"/>
                </a:solidFill>
              </a:rPr>
              <a:t>,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que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penetra</a:t>
            </a:r>
            <a:r>
              <a:rPr lang="en-GB" altLang="ca-ES" sz="4200" dirty="0" smtClean="0">
                <a:solidFill>
                  <a:srgbClr val="000000"/>
                </a:solidFill>
              </a:rPr>
              <a:t> en el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més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íntim</a:t>
            </a:r>
            <a:r>
              <a:rPr lang="en-GB" altLang="ca-ES" sz="4200" dirty="0" smtClean="0">
                <a:solidFill>
                  <a:srgbClr val="000000"/>
                </a:solidFill>
              </a:rPr>
              <a:t> de la nostra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ànima</a:t>
            </a:r>
            <a:r>
              <a:rPr lang="en-GB" altLang="ca-ES" sz="4200" dirty="0" smtClean="0">
                <a:solidFill>
                  <a:srgbClr val="000000"/>
                </a:solidFill>
              </a:rPr>
              <a:t>,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una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espècie</a:t>
            </a:r>
            <a:r>
              <a:rPr lang="en-GB" altLang="ca-ES" sz="4200" dirty="0" smtClean="0">
                <a:solidFill>
                  <a:srgbClr val="000000"/>
                </a:solidFill>
              </a:rPr>
              <a:t> de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coneixement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místic</a:t>
            </a:r>
            <a:r>
              <a:rPr lang="en-GB" altLang="ca-ES" sz="4200" dirty="0" smtClean="0">
                <a:solidFill>
                  <a:srgbClr val="000000"/>
                </a:solidFill>
              </a:rPr>
              <a:t> del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món</a:t>
            </a:r>
            <a:r>
              <a:rPr lang="en-GB" altLang="ca-ES" sz="4200" dirty="0" smtClean="0">
                <a:solidFill>
                  <a:srgbClr val="000000"/>
                </a:solidFill>
              </a:rPr>
              <a:t>, sols accessible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mitjançant</a:t>
            </a:r>
            <a:r>
              <a:rPr lang="en-GB" altLang="ca-ES" sz="4200" dirty="0" smtClean="0">
                <a:solidFill>
                  <a:srgbClr val="000000"/>
                </a:solidFill>
              </a:rPr>
              <a:t> </a:t>
            </a:r>
            <a:r>
              <a:rPr lang="en-GB" altLang="ca-ES" sz="4200" dirty="0" err="1" smtClean="0">
                <a:solidFill>
                  <a:srgbClr val="000000"/>
                </a:solidFill>
              </a:rPr>
              <a:t>símbols</a:t>
            </a:r>
            <a:r>
              <a:rPr lang="en-GB" altLang="ca-ES" sz="4200" dirty="0" smtClean="0">
                <a:solidFill>
                  <a:srgbClr val="000000"/>
                </a:solidFill>
              </a:rPr>
              <a:t>.   </a:t>
            </a:r>
          </a:p>
          <a:p>
            <a:pPr indent="17463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2020</Words>
  <Application>Microsoft Office PowerPoint</Application>
  <PresentationFormat>Presentación en pantalla (4:3)</PresentationFormat>
  <Paragraphs>142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El poeta del poble</vt:lpstr>
      <vt:lpstr>Diapositiva 3</vt:lpstr>
      <vt:lpstr>temes</vt:lpstr>
      <vt:lpstr>Diapositiva 5</vt:lpstr>
      <vt:lpstr>L’estil</vt:lpstr>
      <vt:lpstr>Diapositiva 7</vt:lpstr>
      <vt:lpstr>Diapositiva 8</vt:lpstr>
      <vt:lpstr>El postsimbolisme</vt:lpstr>
      <vt:lpstr>Del postsimbolisme al realisme històric</vt:lpstr>
      <vt:lpstr>influències</vt:lpstr>
      <vt:lpstr>Característiques</vt:lpstr>
      <vt:lpstr>periodització</vt:lpstr>
      <vt:lpstr>Etapa de plenitud (1960-1968)</vt:lpstr>
      <vt:lpstr>Etapa de crisi progressiva (1968-1974)</vt:lpstr>
      <vt:lpstr>Diapositiva 16</vt:lpstr>
      <vt:lpstr>Ferran Carbó, Els versos dels calaixos, PUV, València, 2018</vt:lpstr>
      <vt:lpstr>Diapositiva 18</vt:lpstr>
      <vt:lpstr>Els paratextos</vt:lpstr>
      <vt:lpstr>L’estructura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21</cp:revision>
  <dcterms:created xsi:type="dcterms:W3CDTF">2019-10-07T16:10:04Z</dcterms:created>
  <dcterms:modified xsi:type="dcterms:W3CDTF">2019-10-14T16:38:55Z</dcterms:modified>
</cp:coreProperties>
</file>