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2.jpeg" ContentType="image/jpeg"/>
  <Override PartName="/ppt/media/image31.jpeg" ContentType="image/jpeg"/>
  <Override PartName="/ppt/media/image30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9.jpeg" ContentType="image/jpeg"/>
  <Override PartName="/ppt/media/image23.jpeg" ContentType="image/jpeg"/>
  <Override PartName="/ppt/media/image7.jpeg" ContentType="image/jpeg"/>
  <Override PartName="/ppt/media/image24.jpeg" ContentType="image/jpeg"/>
  <Override PartName="/ppt/media/image8.jpeg" ContentType="image/jpeg"/>
  <Override PartName="/ppt/media/image1.png" ContentType="image/png"/>
  <Override PartName="/ppt/media/image10.jpeg" ContentType="image/jpeg"/>
  <Override PartName="/ppt/media/image19.jpeg" ContentType="image/jpeg"/>
  <Override PartName="/ppt/media/image3.png" ContentType="image/png"/>
  <Override PartName="/ppt/media/image4.jpeg" ContentType="image/jpeg"/>
  <Override PartName="/ppt/media/image6.jpeg" ContentType="image/jpeg"/>
  <Override PartName="/ppt/media/image22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20.png" ContentType="image/png"/>
  <Override PartName="/ppt/media/image15.jpeg" ContentType="image/jpeg"/>
  <Override PartName="/ppt/media/image16.jpeg" ContentType="image/jpeg"/>
  <Override PartName="/ppt/media/image2.jpeg" ContentType="image/jpeg"/>
  <Override PartName="/ppt/media/image17.jpeg" ContentType="image/jpeg"/>
  <Override PartName="/ppt/media/image18.jpeg" ContentType="image/jpeg"/>
  <Override PartName="/ppt/media/image5.jpeg" ContentType="image/jpeg"/>
  <Override PartName="/ppt/media/image21.jpeg" ContentType="image/jpeg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a-ES-valencia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a-ES-valenci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7200" y="6245280"/>
            <a:ext cx="2133000" cy="475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124080" y="6245280"/>
            <a:ext cx="2894760" cy="475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a-ES-valencia" sz="4400" spc="-1" strike="noStrike">
                <a:latin typeface="Arial"/>
              </a:rPr>
              <a:t>Pulse para editar el formato del texto de título</a:t>
            </a:r>
            <a:endParaRPr b="0" lang="ca-ES-valencia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-valencia" sz="3200" spc="-1" strike="noStrike">
                <a:latin typeface="Arial"/>
              </a:rPr>
              <a:t>Pulse para editar el formato de esquema del texto</a:t>
            </a:r>
            <a:endParaRPr b="0" lang="ca-ES-valenci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-valencia" sz="2800" spc="-1" strike="noStrike">
                <a:latin typeface="Arial"/>
              </a:rPr>
              <a:t>Segundo nivel del esquema</a:t>
            </a:r>
            <a:endParaRPr b="0" lang="ca-ES-valenci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-valencia" sz="2400" spc="-1" strike="noStrike">
                <a:latin typeface="Arial"/>
              </a:rPr>
              <a:t>Tercer nivel del esquema</a:t>
            </a:r>
            <a:endParaRPr b="0" lang="ca-ES-valenci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-valencia" sz="2000" spc="-1" strike="noStrike">
                <a:latin typeface="Arial"/>
              </a:rPr>
              <a:t>Cuarto nivel del esquema</a:t>
            </a:r>
            <a:endParaRPr b="0" lang="ca-ES-valenci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-valencia" sz="2000" spc="-1" strike="noStrike">
                <a:latin typeface="Arial"/>
              </a:rPr>
              <a:t>Quinto nivel del esquema</a:t>
            </a:r>
            <a:endParaRPr b="0" lang="ca-ES-valenci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-valencia" sz="2000" spc="-1" strike="noStrike">
                <a:latin typeface="Arial"/>
              </a:rPr>
              <a:t>Sexto nivel del esquema</a:t>
            </a:r>
            <a:endParaRPr b="0" lang="ca-ES-valenci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-valencia" sz="2000" spc="-1" strike="noStrike">
                <a:latin typeface="Arial"/>
              </a:rPr>
              <a:t>Séptimo nivel del esquema</a:t>
            </a:r>
            <a:endParaRPr b="0" lang="ca-ES-valenci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"/>
          <p:cNvGrpSpPr/>
          <p:nvPr/>
        </p:nvGrpSpPr>
        <p:grpSpPr>
          <a:xfrm>
            <a:off x="0" y="0"/>
            <a:ext cx="7612920" cy="6850800"/>
            <a:chOff x="0" y="0"/>
            <a:chExt cx="7612920" cy="6850800"/>
          </a:xfrm>
        </p:grpSpPr>
        <p:grpSp>
          <p:nvGrpSpPr>
            <p:cNvPr id="41" name="Group 2"/>
            <p:cNvGrpSpPr/>
            <p:nvPr/>
          </p:nvGrpSpPr>
          <p:grpSpPr>
            <a:xfrm>
              <a:off x="0" y="0"/>
              <a:ext cx="3193200" cy="6850800"/>
              <a:chOff x="0" y="0"/>
              <a:chExt cx="3193200" cy="6850800"/>
            </a:xfrm>
          </p:grpSpPr>
          <p:sp>
            <p:nvSpPr>
              <p:cNvPr id="42" name="CustomShape 3"/>
              <p:cNvSpPr/>
              <p:nvPr/>
            </p:nvSpPr>
            <p:spPr>
              <a:xfrm>
                <a:off x="0" y="0"/>
                <a:ext cx="754920" cy="6850800"/>
              </a:xfrm>
              <a:prstGeom prst="rect">
                <a:avLst/>
              </a:prstGeom>
              <a:solidFill>
                <a:srgbClr val="ffcc99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" name="CustomShape 4"/>
              <p:cNvSpPr/>
              <p:nvPr/>
            </p:nvSpPr>
            <p:spPr>
              <a:xfrm>
                <a:off x="457200" y="0"/>
                <a:ext cx="2736000" cy="1159920"/>
              </a:xfrm>
              <a:custGeom>
                <a:avLst/>
                <a:gdLst/>
                <a:ahLst/>
                <a:rect l="l" t="t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c99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4" name="Group 5"/>
            <p:cNvGrpSpPr/>
            <p:nvPr/>
          </p:nvGrpSpPr>
          <p:grpSpPr>
            <a:xfrm>
              <a:off x="227880" y="1981080"/>
              <a:ext cx="7385040" cy="312120"/>
              <a:chOff x="227880" y="1981080"/>
              <a:chExt cx="7385040" cy="312120"/>
            </a:xfrm>
          </p:grpSpPr>
          <p:sp>
            <p:nvSpPr>
              <p:cNvPr id="45" name="CustomShape 6"/>
              <p:cNvSpPr/>
              <p:nvPr/>
            </p:nvSpPr>
            <p:spPr>
              <a:xfrm>
                <a:off x="609480" y="1981080"/>
                <a:ext cx="7003440" cy="310320"/>
              </a:xfrm>
              <a:prstGeom prst="roundRect">
                <a:avLst>
                  <a:gd name="adj" fmla="val 0"/>
                </a:avLst>
              </a:prstGeom>
              <a:solidFill>
                <a:srgbClr val="ffffcc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" name="CustomShape 7"/>
              <p:cNvSpPr/>
              <p:nvPr/>
            </p:nvSpPr>
            <p:spPr>
              <a:xfrm flipH="1">
                <a:off x="227880" y="1981080"/>
                <a:ext cx="386640" cy="312120"/>
              </a:xfrm>
              <a:prstGeom prst="flowChartDelay">
                <a:avLst/>
              </a:prstGeom>
              <a:solidFill>
                <a:srgbClr val="ffffcc"/>
              </a:solidFill>
              <a:ln w="936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47" name="CustomShape 8"/>
          <p:cNvSpPr/>
          <p:nvPr/>
        </p:nvSpPr>
        <p:spPr>
          <a:xfrm>
            <a:off x="2438280" y="6248520"/>
            <a:ext cx="2129760" cy="474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9"/>
          <p:cNvSpPr/>
          <p:nvPr/>
        </p:nvSpPr>
        <p:spPr>
          <a:xfrm>
            <a:off x="5791320" y="6248520"/>
            <a:ext cx="2896560" cy="474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a-ES-valencia" sz="4400" spc="-1" strike="noStrike">
                <a:latin typeface="Arial"/>
              </a:rPr>
              <a:t>Pulse para editar el formato del texto de título</a:t>
            </a:r>
            <a:endParaRPr b="0" lang="ca-ES-valencia" sz="4400" spc="-1" strike="noStrike">
              <a:latin typeface="Arial"/>
            </a:endParaRPr>
          </a:p>
        </p:txBody>
      </p:sp>
      <p:sp>
        <p:nvSpPr>
          <p:cNvPr id="5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-valencia" sz="3200" spc="-1" strike="noStrike">
                <a:latin typeface="Arial"/>
              </a:rPr>
              <a:t>Pulse para editar el formato de esquema del texto</a:t>
            </a:r>
            <a:endParaRPr b="0" lang="ca-ES-valenci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-valencia" sz="2800" spc="-1" strike="noStrike">
                <a:latin typeface="Arial"/>
              </a:rPr>
              <a:t>Segundo nivel del esquema</a:t>
            </a:r>
            <a:endParaRPr b="0" lang="ca-ES-valenci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-valencia" sz="2400" spc="-1" strike="noStrike">
                <a:latin typeface="Arial"/>
              </a:rPr>
              <a:t>Tercer nivel del esquema</a:t>
            </a:r>
            <a:endParaRPr b="0" lang="ca-ES-valenci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-valencia" sz="2000" spc="-1" strike="noStrike">
                <a:latin typeface="Arial"/>
              </a:rPr>
              <a:t>Cuarto nivel del esquema</a:t>
            </a:r>
            <a:endParaRPr b="0" lang="ca-ES-valenci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-valencia" sz="2000" spc="-1" strike="noStrike">
                <a:latin typeface="Arial"/>
              </a:rPr>
              <a:t>Quinto nivel del esquema</a:t>
            </a:r>
            <a:endParaRPr b="0" lang="ca-ES-valenci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-valencia" sz="2000" spc="-1" strike="noStrike">
                <a:latin typeface="Arial"/>
              </a:rPr>
              <a:t>Sexto nivel del esquema</a:t>
            </a:r>
            <a:endParaRPr b="0" lang="ca-ES-valenci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-valencia" sz="2000" spc="-1" strike="noStrike">
                <a:latin typeface="Arial"/>
              </a:rPr>
              <a:t>Séptimo nivel del esquema</a:t>
            </a:r>
            <a:endParaRPr b="0" lang="ca-ES-valenci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mailto:46022211.secret@gva.es" TargetMode="External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s://portal.edu.gva/46022211/es/" TargetMode="External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iesmarjana@gmail.com" TargetMode="External"/><Relationship Id="rId2" Type="http://schemas.openxmlformats.org/officeDocument/2006/relationships/hyperlink" Target="http://www.iesmarjana.edu.gva.es/" TargetMode="External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portal.edu.gva.es/46022211/" TargetMode="External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s://portal.edu.gva.es/46022211/" TargetMode="External"/><Relationship Id="rId2" Type="http://schemas.openxmlformats.org/officeDocument/2006/relationships/hyperlink" Target="https://portal.edu.gva.es/46022211/" TargetMode="External"/><Relationship Id="rId3" Type="http://schemas.openxmlformats.org/officeDocument/2006/relationships/hyperlink" Target="https://portal.edu.gva.es/46022211/" TargetMode="External"/><Relationship Id="rId4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mailto:46022211.secret@gva.es" TargetMode="External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" descr=""/>
          <p:cNvPicPr/>
          <p:nvPr/>
        </p:nvPicPr>
        <p:blipFill>
          <a:blip r:embed="rId1"/>
          <a:stretch/>
        </p:blipFill>
        <p:spPr>
          <a:xfrm>
            <a:off x="0" y="260280"/>
            <a:ext cx="9540000" cy="5544360"/>
          </a:xfrm>
          <a:prstGeom prst="rect">
            <a:avLst/>
          </a:prstGeom>
          <a:ln w="9360"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971640" y="4941720"/>
            <a:ext cx="7771680" cy="146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ca-ES-valencia" sz="4400" spc="-1" strike="noStrike">
                <a:solidFill>
                  <a:srgbClr val="3366cc"/>
                </a:solidFill>
                <a:latin typeface="Comic Sans MS"/>
                <a:ea typeface="Noto Sans CJK SC Regular"/>
              </a:rPr>
              <a:t>BIENVENIDOS</a:t>
            </a:r>
            <a:endParaRPr b="0" lang="ca-ES-valencia" sz="4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9e"/>
                </a:solidFill>
                <a:latin typeface="Arial"/>
                <a:ea typeface="Noto Sans CJK SC Regular"/>
              </a:rPr>
              <a:t>Asignatura </a:t>
            </a: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Francés</a:t>
            </a:r>
            <a:endParaRPr b="0" lang="ca-ES-valencia" sz="3600" spc="-1" strike="noStrike">
              <a:latin typeface="Arial"/>
            </a:endParaRPr>
          </a:p>
        </p:txBody>
      </p:sp>
      <p:pic>
        <p:nvPicPr>
          <p:cNvPr id="110" name="Imagen 1" descr=""/>
          <p:cNvPicPr/>
          <p:nvPr/>
        </p:nvPicPr>
        <p:blipFill>
          <a:blip r:embed="rId1"/>
          <a:stretch/>
        </p:blipFill>
        <p:spPr>
          <a:xfrm>
            <a:off x="1908000" y="2637000"/>
            <a:ext cx="6011280" cy="33807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2" dur="indefinite" restart="never" nodeType="tmRoot">
          <p:childTnLst>
            <p:seq>
              <p:cTn id="3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9e"/>
                </a:solidFill>
                <a:latin typeface="Arial"/>
                <a:ea typeface="Noto Sans CJK SC Regular"/>
              </a:rPr>
              <a:t>Asignatura </a:t>
            </a: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Educación Plástica, Visual y Audiovisual</a:t>
            </a:r>
            <a:endParaRPr b="0" lang="ca-ES-valencia" sz="3600" spc="-1" strike="noStrike">
              <a:latin typeface="Arial"/>
            </a:endParaRPr>
          </a:p>
        </p:txBody>
      </p:sp>
      <p:pic>
        <p:nvPicPr>
          <p:cNvPr id="112" name="Imagen 1" descr=""/>
          <p:cNvPicPr/>
          <p:nvPr/>
        </p:nvPicPr>
        <p:blipFill>
          <a:blip r:embed="rId1"/>
          <a:stretch/>
        </p:blipFill>
        <p:spPr>
          <a:xfrm>
            <a:off x="906480" y="2468520"/>
            <a:ext cx="3131280" cy="2348640"/>
          </a:xfrm>
          <a:prstGeom prst="rect">
            <a:avLst/>
          </a:prstGeom>
          <a:ln w="9360">
            <a:noFill/>
          </a:ln>
        </p:spPr>
      </p:pic>
      <p:pic>
        <p:nvPicPr>
          <p:cNvPr id="113" name="Imagen 2" descr=""/>
          <p:cNvPicPr/>
          <p:nvPr/>
        </p:nvPicPr>
        <p:blipFill>
          <a:blip r:embed="rId2"/>
          <a:stretch/>
        </p:blipFill>
        <p:spPr>
          <a:xfrm>
            <a:off x="1101600" y="4149720"/>
            <a:ext cx="3131280" cy="2347200"/>
          </a:xfrm>
          <a:prstGeom prst="rect">
            <a:avLst/>
          </a:prstGeom>
          <a:ln w="9360">
            <a:noFill/>
          </a:ln>
        </p:spPr>
      </p:pic>
      <p:pic>
        <p:nvPicPr>
          <p:cNvPr id="114" name="Imagen 3" descr=""/>
          <p:cNvPicPr/>
          <p:nvPr/>
        </p:nvPicPr>
        <p:blipFill>
          <a:blip r:embed="rId3"/>
          <a:stretch/>
        </p:blipFill>
        <p:spPr>
          <a:xfrm>
            <a:off x="4410000" y="2349360"/>
            <a:ext cx="3129840" cy="2347200"/>
          </a:xfrm>
          <a:prstGeom prst="rect">
            <a:avLst/>
          </a:prstGeom>
          <a:ln w="9360">
            <a:noFill/>
          </a:ln>
        </p:spPr>
      </p:pic>
      <p:pic>
        <p:nvPicPr>
          <p:cNvPr id="115" name="Imagen 4" descr=""/>
          <p:cNvPicPr/>
          <p:nvPr/>
        </p:nvPicPr>
        <p:blipFill>
          <a:blip r:embed="rId4"/>
          <a:stretch/>
        </p:blipFill>
        <p:spPr>
          <a:xfrm>
            <a:off x="3746520" y="4280040"/>
            <a:ext cx="2291760" cy="2348640"/>
          </a:xfrm>
          <a:prstGeom prst="rect">
            <a:avLst/>
          </a:prstGeom>
          <a:ln w="9360">
            <a:noFill/>
          </a:ln>
        </p:spPr>
      </p:pic>
      <p:pic>
        <p:nvPicPr>
          <p:cNvPr id="116" name="Imagen 5" descr=""/>
          <p:cNvPicPr/>
          <p:nvPr/>
        </p:nvPicPr>
        <p:blipFill>
          <a:blip r:embed="rId5"/>
          <a:stretch/>
        </p:blipFill>
        <p:spPr>
          <a:xfrm>
            <a:off x="5940360" y="3967200"/>
            <a:ext cx="2278800" cy="2348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4" dur="indefinite" restart="never" nodeType="tmRoot">
          <p:childTnLst>
            <p:seq>
              <p:cTn id="3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9e"/>
                </a:solidFill>
                <a:latin typeface="Arial"/>
                <a:ea typeface="Noto Sans CJK SC Regular"/>
              </a:rPr>
              <a:t>Asignatura </a:t>
            </a: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Informática</a:t>
            </a:r>
            <a:endParaRPr b="0" lang="ca-ES-valencia" sz="3600" spc="-1" strike="noStrike">
              <a:latin typeface="Arial"/>
            </a:endParaRPr>
          </a:p>
        </p:txBody>
      </p:sp>
      <p:pic>
        <p:nvPicPr>
          <p:cNvPr id="118" name="Imagen 1" descr=""/>
          <p:cNvPicPr/>
          <p:nvPr/>
        </p:nvPicPr>
        <p:blipFill>
          <a:blip r:embed="rId1"/>
          <a:stretch/>
        </p:blipFill>
        <p:spPr>
          <a:xfrm>
            <a:off x="2556000" y="2492280"/>
            <a:ext cx="5074560" cy="3806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6" dur="indefinite" restart="never" nodeType="tmRoot">
          <p:childTnLst>
            <p:seq>
              <p:cTn id="3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55640" y="9810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ca-ES-valencia" sz="3600" spc="-1" strike="noStrike">
                <a:solidFill>
                  <a:srgbClr val="ffff9e"/>
                </a:solidFill>
                <a:latin typeface="Arial"/>
                <a:ea typeface="Noto Sans CJK SC Regular"/>
              </a:rPr>
              <a:t>Asignatura </a:t>
            </a: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Refuerzoinstrumental:</a:t>
            </a:r>
            <a:endParaRPr b="0" lang="ca-ES-valencia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Castellano/Valencià/Matemáticas</a:t>
            </a:r>
            <a:endParaRPr b="0" lang="ca-ES-valencia" sz="3600" spc="-1" strike="noStrike">
              <a:latin typeface="Arial"/>
            </a:endParaRPr>
          </a:p>
        </p:txBody>
      </p:sp>
      <p:pic>
        <p:nvPicPr>
          <p:cNvPr id="120" name="Imagen 1" descr=""/>
          <p:cNvPicPr/>
          <p:nvPr/>
        </p:nvPicPr>
        <p:blipFill>
          <a:blip r:embed="rId1"/>
          <a:stretch/>
        </p:blipFill>
        <p:spPr>
          <a:xfrm>
            <a:off x="4276800" y="4221000"/>
            <a:ext cx="4096440" cy="2304360"/>
          </a:xfrm>
          <a:prstGeom prst="rect">
            <a:avLst/>
          </a:prstGeom>
          <a:ln w="9360">
            <a:noFill/>
          </a:ln>
        </p:spPr>
      </p:pic>
      <p:pic>
        <p:nvPicPr>
          <p:cNvPr id="121" name="Imagen 2" descr=""/>
          <p:cNvPicPr/>
          <p:nvPr/>
        </p:nvPicPr>
        <p:blipFill>
          <a:blip r:embed="rId2"/>
          <a:stretch/>
        </p:blipFill>
        <p:spPr>
          <a:xfrm>
            <a:off x="1116000" y="2828880"/>
            <a:ext cx="3815640" cy="25441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8" dur="indefinite" restart="never" nodeType="tmRoot">
          <p:childTnLst>
            <p:seq>
              <p:cTn id="3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755640" y="83664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1" lang="ca-ES-valencia" sz="3600" spc="-1" strike="noStrike">
                <a:solidFill>
                  <a:srgbClr val="ffff9e"/>
                </a:solidFill>
                <a:latin typeface="Arial"/>
                <a:ea typeface="Noto Sans CJK SC Regular"/>
              </a:rPr>
              <a:t>Asignatura </a:t>
            </a: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Taller de cocina</a:t>
            </a:r>
            <a:endParaRPr b="0" lang="ca-ES-valencia" sz="3600" spc="-1" strike="noStrike">
              <a:latin typeface="Arial"/>
            </a:endParaRPr>
          </a:p>
        </p:txBody>
      </p:sp>
      <p:pic>
        <p:nvPicPr>
          <p:cNvPr id="123" name="3 Imagen" descr=""/>
          <p:cNvPicPr/>
          <p:nvPr/>
        </p:nvPicPr>
        <p:blipFill>
          <a:blip r:embed="rId1"/>
          <a:stretch/>
        </p:blipFill>
        <p:spPr>
          <a:xfrm>
            <a:off x="900000" y="4076640"/>
            <a:ext cx="1870920" cy="2496240"/>
          </a:xfrm>
          <a:prstGeom prst="rect">
            <a:avLst/>
          </a:prstGeom>
          <a:ln w="9360">
            <a:noFill/>
          </a:ln>
        </p:spPr>
      </p:pic>
      <p:pic>
        <p:nvPicPr>
          <p:cNvPr id="124" name="4 Imagen" descr=""/>
          <p:cNvPicPr/>
          <p:nvPr/>
        </p:nvPicPr>
        <p:blipFill>
          <a:blip r:embed="rId2"/>
          <a:stretch/>
        </p:blipFill>
        <p:spPr>
          <a:xfrm>
            <a:off x="4500720" y="3068640"/>
            <a:ext cx="4498200" cy="3374280"/>
          </a:xfrm>
          <a:prstGeom prst="rect">
            <a:avLst/>
          </a:prstGeom>
          <a:ln w="9360">
            <a:noFill/>
          </a:ln>
        </p:spPr>
      </p:pic>
      <p:pic>
        <p:nvPicPr>
          <p:cNvPr id="125" name="2 Imagen" descr=""/>
          <p:cNvPicPr/>
          <p:nvPr/>
        </p:nvPicPr>
        <p:blipFill>
          <a:blip r:embed="rId3"/>
          <a:stretch/>
        </p:blipFill>
        <p:spPr>
          <a:xfrm>
            <a:off x="1763640" y="2565360"/>
            <a:ext cx="3168000" cy="2375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0" dur="indefinite" restart="never" nodeType="tmRoot">
          <p:childTnLst>
            <p:seq>
              <p:cTn id="4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¿Qúe más hacemos?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826920" y="263700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36600" indent="-33588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Jornada</a:t>
            </a:r>
            <a:r>
              <a:rPr b="1" lang="ca-ES-valencia" sz="3600" spc="-1" strike="noStrike">
                <a:solidFill>
                  <a:srgbClr val="ffffff"/>
                </a:solidFill>
                <a:latin typeface="Arial"/>
                <a:ea typeface="Noto Sans CJK SC Regular"/>
              </a:rPr>
              <a:t> </a:t>
            </a: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Navidad</a:t>
            </a:r>
            <a:endParaRPr b="0" lang="ca-ES-valencia" sz="36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Jornada Cultural- Día del libro</a:t>
            </a:r>
            <a:endParaRPr b="0" lang="ca-ES-valencia" sz="36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Jornada Clausura</a:t>
            </a:r>
            <a:endParaRPr b="0" lang="ca-ES-valencia" sz="36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Jornada Deportiva</a:t>
            </a:r>
            <a:endParaRPr b="0" lang="ca-ES-valencia" sz="36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Exposiciones </a:t>
            </a:r>
            <a:endParaRPr b="0" lang="ca-ES-valencia" sz="3600" spc="-1" strike="noStrike">
              <a:latin typeface="Arial"/>
            </a:endParaRPr>
          </a:p>
        </p:txBody>
      </p:sp>
      <p:pic>
        <p:nvPicPr>
          <p:cNvPr id="128" name="Imagen 1" descr=""/>
          <p:cNvPicPr/>
          <p:nvPr/>
        </p:nvPicPr>
        <p:blipFill>
          <a:blip r:embed="rId1"/>
          <a:stretch/>
        </p:blipFill>
        <p:spPr>
          <a:xfrm>
            <a:off x="5796000" y="4076640"/>
            <a:ext cx="2520360" cy="2520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2" dur="indefinite" restart="never" nodeType="tmRoot">
          <p:childTnLst>
            <p:seq>
              <p:cTn id="4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marL="216000" indent="-21564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Jornada Navidad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826920" y="263700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20201222_122521.mp4" descr=""/>
          <p:cNvPicPr/>
          <p:nvPr/>
        </p:nvPicPr>
        <p:blipFill>
          <a:blip r:embed="rId1"/>
          <a:stretch/>
        </p:blipFill>
        <p:spPr>
          <a:xfrm>
            <a:off x="1187280" y="2492280"/>
            <a:ext cx="6442920" cy="3625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44" dur="indefinite" restart="never" nodeType="tmRoot">
          <p:childTnLst>
            <p:seq>
              <p:cTn id="4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46" restart="whenNotActive" nodeType="interactiveSeq" fill="hold">
                <p:childTnLst>
                  <p:par>
                    <p:cTn id="47" nodeType="clickEffect" fill="hold"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marL="216000" indent="-21564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Jornada Cultural- Día del libro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826920" y="263700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Imagen 1" descr=""/>
          <p:cNvPicPr/>
          <p:nvPr/>
        </p:nvPicPr>
        <p:blipFill>
          <a:blip r:embed="rId1"/>
          <a:stretch/>
        </p:blipFill>
        <p:spPr>
          <a:xfrm>
            <a:off x="1428840" y="2492280"/>
            <a:ext cx="6589080" cy="3706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marL="216000" indent="-21564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Jornada Deportiva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826920" y="263700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Imagen 1" descr=""/>
          <p:cNvPicPr/>
          <p:nvPr/>
        </p:nvPicPr>
        <p:blipFill>
          <a:blip r:embed="rId1"/>
          <a:stretch/>
        </p:blipFill>
        <p:spPr>
          <a:xfrm>
            <a:off x="2556000" y="2544840"/>
            <a:ext cx="5074560" cy="3806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marL="216000" indent="-21564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Jornada Clausura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826920" y="263700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Imagen 1" descr=""/>
          <p:cNvPicPr/>
          <p:nvPr/>
        </p:nvPicPr>
        <p:blipFill>
          <a:blip r:embed="rId1"/>
          <a:stretch/>
        </p:blipFill>
        <p:spPr>
          <a:xfrm>
            <a:off x="888840" y="2506680"/>
            <a:ext cx="3714120" cy="2783880"/>
          </a:xfrm>
          <a:prstGeom prst="rect">
            <a:avLst/>
          </a:prstGeom>
          <a:ln w="9360">
            <a:noFill/>
          </a:ln>
        </p:spPr>
      </p:pic>
      <p:pic>
        <p:nvPicPr>
          <p:cNvPr id="141" name="Imagen 2" descr=""/>
          <p:cNvPicPr/>
          <p:nvPr/>
        </p:nvPicPr>
        <p:blipFill>
          <a:blip r:embed="rId2"/>
          <a:stretch/>
        </p:blipFill>
        <p:spPr>
          <a:xfrm>
            <a:off x="4567320" y="3552840"/>
            <a:ext cx="3712320" cy="27853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54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PRESENTACIÓN</a:t>
            </a:r>
            <a:endParaRPr b="0" lang="ca-ES-valencia" sz="54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900000" y="4292640"/>
            <a:ext cx="7692480" cy="3285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36600" indent="-3358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Una visión del IES</a:t>
            </a:r>
            <a:endParaRPr b="0" lang="ca-ES-valencia" sz="28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1º ESO en el IES</a:t>
            </a:r>
            <a:endParaRPr b="0" lang="ca-ES-valencia" sz="28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Consejos a los padres</a:t>
            </a:r>
            <a:endParaRPr b="0" lang="ca-ES-valencia" sz="28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 </a:t>
            </a: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Incorporación al instituto</a:t>
            </a:r>
            <a:endParaRPr b="0" lang="ca-ES-valencia" sz="2800" spc="-1" strike="noStrike">
              <a:latin typeface="Arial"/>
            </a:endParaRPr>
          </a:p>
          <a:p>
            <a:pPr marL="743040" indent="-278640">
              <a:lnSpc>
                <a:spcPct val="100000"/>
              </a:lnSpc>
              <a:spcBef>
                <a:spcPts val="601"/>
              </a:spcBef>
            </a:pPr>
            <a:endParaRPr b="0" lang="ca-ES-valencia" sz="2800" spc="-1" strike="noStrike">
              <a:latin typeface="Arial"/>
            </a:endParaRPr>
          </a:p>
        </p:txBody>
      </p:sp>
      <p:pic>
        <p:nvPicPr>
          <p:cNvPr id="91" name="Picture 1" descr=""/>
          <p:cNvPicPr/>
          <p:nvPr/>
        </p:nvPicPr>
        <p:blipFill>
          <a:blip r:embed="rId1"/>
          <a:stretch/>
        </p:blipFill>
        <p:spPr>
          <a:xfrm>
            <a:off x="4716360" y="2637000"/>
            <a:ext cx="3625200" cy="2712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marL="216000" indent="-215640">
              <a:lnSpc>
                <a:spcPct val="100000"/>
              </a:lnSpc>
              <a:spcBef>
                <a:spcPts val="9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굴림"/>
              </a:rPr>
              <a:t>Exposiciones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826920" y="263700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Imagen 3" descr=""/>
          <p:cNvPicPr/>
          <p:nvPr/>
        </p:nvPicPr>
        <p:blipFill>
          <a:blip r:embed="rId1"/>
          <a:stretch/>
        </p:blipFill>
        <p:spPr>
          <a:xfrm>
            <a:off x="2340000" y="3957480"/>
            <a:ext cx="5134680" cy="2429640"/>
          </a:xfrm>
          <a:prstGeom prst="rect">
            <a:avLst/>
          </a:prstGeom>
          <a:ln w="9360">
            <a:noFill/>
          </a:ln>
        </p:spPr>
      </p:pic>
      <p:pic>
        <p:nvPicPr>
          <p:cNvPr id="145" name="Imagen 1" descr=""/>
          <p:cNvPicPr/>
          <p:nvPr/>
        </p:nvPicPr>
        <p:blipFill>
          <a:blip r:embed="rId2"/>
          <a:stretch/>
        </p:blipFill>
        <p:spPr>
          <a:xfrm>
            <a:off x="1547640" y="2711520"/>
            <a:ext cx="3384000" cy="1904400"/>
          </a:xfrm>
          <a:prstGeom prst="rect">
            <a:avLst/>
          </a:prstGeom>
          <a:ln w="9360">
            <a:noFill/>
          </a:ln>
        </p:spPr>
      </p:pic>
      <p:pic>
        <p:nvPicPr>
          <p:cNvPr id="146" name="Imagen 2" descr=""/>
          <p:cNvPicPr/>
          <p:nvPr/>
        </p:nvPicPr>
        <p:blipFill>
          <a:blip r:embed="rId3"/>
          <a:stretch/>
        </p:blipFill>
        <p:spPr>
          <a:xfrm>
            <a:off x="5429160" y="2428920"/>
            <a:ext cx="3090240" cy="2316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Otros recursos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838080" y="2362320"/>
            <a:ext cx="7692480" cy="37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36600" indent="-33588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4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Plan de Fomento de la Lectura</a:t>
            </a:r>
            <a:endParaRPr b="0" lang="ca-ES-valencia" sz="24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4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Plan de Transición </a:t>
            </a:r>
            <a:endParaRPr b="0" lang="ca-ES-valencia" sz="24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4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Plan Mejora</a:t>
            </a:r>
            <a:endParaRPr b="0" lang="ca-ES-valencia" sz="2400" spc="-1" strike="noStrike">
              <a:latin typeface="Arial"/>
            </a:endParaRPr>
          </a:p>
          <a:p>
            <a:pPr lvl="1" marL="736560" indent="-2786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Agrupaciones</a:t>
            </a:r>
            <a:r>
              <a:rPr b="1" lang="ca-ES-valencia" sz="2000" spc="-1" strike="noStrike">
                <a:solidFill>
                  <a:srgbClr val="ffffff"/>
                </a:solidFill>
                <a:latin typeface="Arial"/>
                <a:ea typeface="Noto Sans CJK SC Regular"/>
              </a:rPr>
              <a:t> </a:t>
            </a: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flexibles</a:t>
            </a:r>
            <a:endParaRPr b="0" lang="ca-ES-valencia" sz="2000" spc="-1" strike="noStrike">
              <a:latin typeface="Arial"/>
            </a:endParaRPr>
          </a:p>
          <a:p>
            <a:pPr marL="736560" indent="-272160">
              <a:lnSpc>
                <a:spcPct val="100000"/>
              </a:lnSpc>
              <a:spcBef>
                <a:spcPts val="499"/>
              </a:spcBef>
            </a:pP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     </a:t>
            </a: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1º y 2º ESO</a:t>
            </a:r>
            <a:endParaRPr b="0" lang="ca-ES-valencia" sz="2000" spc="-1" strike="noStrike">
              <a:latin typeface="Arial"/>
            </a:endParaRPr>
          </a:p>
          <a:p>
            <a:pPr lvl="1" marL="736560" indent="-2786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Mediación</a:t>
            </a:r>
            <a:endParaRPr b="0" lang="ca-ES-valencia" sz="2000" spc="-1" strike="noStrike">
              <a:latin typeface="Arial"/>
            </a:endParaRPr>
          </a:p>
          <a:p>
            <a:pPr lvl="1" marL="736560" indent="-2786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Tutorías Monitorizadas</a:t>
            </a:r>
            <a:endParaRPr b="0" lang="ca-ES-valencia" sz="2000" spc="-1" strike="noStrike">
              <a:latin typeface="Arial"/>
            </a:endParaRPr>
          </a:p>
          <a:p>
            <a:pPr lvl="1" marL="736560" indent="-2786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Tutorías Afectivas</a:t>
            </a:r>
            <a:endParaRPr b="0" lang="ca-ES-valencia" sz="2000" spc="-1" strike="noStrike">
              <a:latin typeface="Arial"/>
            </a:endParaRPr>
          </a:p>
          <a:p>
            <a:pPr lvl="1" marL="736560" indent="-278640">
              <a:lnSpc>
                <a:spcPct val="100000"/>
              </a:lnSpc>
              <a:spcBef>
                <a:spcPts val="476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Tutorías entre iguales</a:t>
            </a:r>
            <a:endParaRPr b="0" lang="ca-ES-valencia" sz="2000" spc="-1" strike="noStrike">
              <a:latin typeface="Arial"/>
            </a:endParaRPr>
          </a:p>
          <a:p>
            <a:pPr lvl="1" marL="736560" indent="-2786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Patio inclusivo: </a:t>
            </a:r>
            <a:endParaRPr b="0" lang="ca-ES-valencia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99"/>
              </a:spcBef>
            </a:pP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    </a:t>
            </a:r>
            <a:r>
              <a:rPr b="1" lang="ca-ES-valencia" sz="20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ajedrez / origami</a:t>
            </a:r>
            <a:endParaRPr b="0" lang="ca-ES-valencia" sz="2000" spc="-1" strike="noStrike">
              <a:latin typeface="Arial"/>
            </a:endParaRPr>
          </a:p>
          <a:p>
            <a:pPr marL="341280" indent="-335880">
              <a:lnSpc>
                <a:spcPct val="100000"/>
              </a:lnSpc>
              <a:spcBef>
                <a:spcPts val="499"/>
              </a:spcBef>
            </a:pPr>
            <a:endParaRPr b="0" lang="ca-ES-valencia" sz="2000" spc="-1" strike="noStrike">
              <a:latin typeface="Arial"/>
            </a:endParaRPr>
          </a:p>
        </p:txBody>
      </p:sp>
      <p:pic>
        <p:nvPicPr>
          <p:cNvPr id="149" name="Picture 3" descr=""/>
          <p:cNvPicPr/>
          <p:nvPr/>
        </p:nvPicPr>
        <p:blipFill>
          <a:blip r:embed="rId1"/>
          <a:stretch/>
        </p:blipFill>
        <p:spPr>
          <a:xfrm>
            <a:off x="5364000" y="2708280"/>
            <a:ext cx="3563280" cy="2672640"/>
          </a:xfrm>
          <a:prstGeom prst="rect">
            <a:avLst/>
          </a:prstGeom>
          <a:ln w="9360">
            <a:noFill/>
          </a:ln>
        </p:spPr>
      </p:pic>
      <p:pic>
        <p:nvPicPr>
          <p:cNvPr id="150" name="Imagen 2" descr=""/>
          <p:cNvPicPr/>
          <p:nvPr/>
        </p:nvPicPr>
        <p:blipFill>
          <a:blip r:embed="rId2"/>
          <a:stretch/>
        </p:blipFill>
        <p:spPr>
          <a:xfrm>
            <a:off x="4284720" y="4797360"/>
            <a:ext cx="2160000" cy="1618560"/>
          </a:xfrm>
          <a:prstGeom prst="rect">
            <a:avLst/>
          </a:prstGeom>
          <a:ln w="9360">
            <a:noFill/>
          </a:ln>
        </p:spPr>
      </p:pic>
      <p:pic>
        <p:nvPicPr>
          <p:cNvPr id="151" name="Imagen 1" descr=""/>
          <p:cNvPicPr/>
          <p:nvPr/>
        </p:nvPicPr>
        <p:blipFill>
          <a:blip r:embed="rId3"/>
          <a:stretch/>
        </p:blipFill>
        <p:spPr>
          <a:xfrm>
            <a:off x="6516720" y="5300640"/>
            <a:ext cx="2518560" cy="1416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38080" y="1041480"/>
            <a:ext cx="9275040" cy="1320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Plan de Fomento de la Lectura</a:t>
            </a:r>
            <a:br/>
            <a:endParaRPr b="0" lang="ca-ES-valencia" sz="36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838080" y="4300560"/>
            <a:ext cx="3769560" cy="178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3"/>
          <p:cNvSpPr/>
          <p:nvPr/>
        </p:nvSpPr>
        <p:spPr>
          <a:xfrm>
            <a:off x="4761000" y="2362320"/>
            <a:ext cx="3769560" cy="1785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5" name="Imagen 1" descr=""/>
          <p:cNvPicPr/>
          <p:nvPr/>
        </p:nvPicPr>
        <p:blipFill>
          <a:blip r:embed="rId1"/>
          <a:stretch/>
        </p:blipFill>
        <p:spPr>
          <a:xfrm>
            <a:off x="2050920" y="2727360"/>
            <a:ext cx="5596920" cy="3145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par>
              <p:cTn id="63" nodeType="interactiveSeq" fill="hold"/>
            </p:par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838080" y="907920"/>
            <a:ext cx="9275040" cy="1320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48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Proyecto Erasmus</a:t>
            </a:r>
            <a:br/>
            <a:endParaRPr b="0" lang="ca-ES-valencia" sz="4800" spc="-1" strike="noStrike">
              <a:latin typeface="Arial"/>
            </a:endParaRPr>
          </a:p>
        </p:txBody>
      </p:sp>
      <p:pic>
        <p:nvPicPr>
          <p:cNvPr id="157" name="Imagen 1" descr=""/>
          <p:cNvPicPr/>
          <p:nvPr/>
        </p:nvPicPr>
        <p:blipFill>
          <a:blip r:embed="rId1"/>
          <a:stretch/>
        </p:blipFill>
        <p:spPr>
          <a:xfrm>
            <a:off x="2843280" y="2565360"/>
            <a:ext cx="4160160" cy="35884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4" dur="indefinite" restart="never" nodeType="tmRoot">
          <p:childTnLst>
            <p:seq>
              <p:cTn id="6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par>
              <p:cTn id="66" nodeType="interactiveSeq" fill="hold"/>
            </p:par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900000" y="981000"/>
            <a:ext cx="9275040" cy="1320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48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PEPLI</a:t>
            </a:r>
            <a:br/>
            <a:endParaRPr b="0" lang="ca-ES-valencia" sz="48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611280" y="2781360"/>
            <a:ext cx="7776360" cy="2885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36600" indent="-335880" algn="just">
              <a:lnSpc>
                <a:spcPct val="100000"/>
              </a:lnSpc>
              <a:spcBef>
                <a:spcPts val="700"/>
              </a:spcBef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     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El próximo curso 2021/2022 se implanta el Proyecto Plurilingüe e Intercultural en primero de secundaria quedando de la siguiente forma la programación de materias:</a:t>
            </a:r>
            <a:endParaRPr b="0" lang="ca-ES-valencia" sz="2000" spc="-1" strike="noStrike">
              <a:latin typeface="Arial"/>
            </a:endParaRPr>
          </a:p>
          <a:p>
            <a:pPr marL="336600" indent="-335880" algn="just">
              <a:lnSpc>
                <a:spcPct val="100000"/>
              </a:lnSpc>
              <a:spcBef>
                <a:spcPts val="700"/>
              </a:spcBef>
            </a:pPr>
            <a:endParaRPr b="0" lang="ca-ES-valencia" sz="2000" spc="-1" strike="noStrike">
              <a:latin typeface="Arial"/>
            </a:endParaRPr>
          </a:p>
          <a:p>
            <a:pPr lvl="1" marL="1079640" indent="-335880" algn="just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Lengua Valenciana: Biología, Valores Éticos/Religión y Tutoría</a:t>
            </a:r>
            <a:endParaRPr b="0" lang="ca-ES-valencia" sz="2000" spc="-1" strike="noStrike">
              <a:latin typeface="Arial"/>
            </a:endParaRPr>
          </a:p>
          <a:p>
            <a:pPr lvl="1" marL="1079640" indent="-335880" algn="just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Primera Lengua Extranjera (Inglés): Música o Tecnología</a:t>
            </a:r>
            <a:endParaRPr b="0" lang="ca-ES-valencia" sz="2000" spc="-1" strike="noStrike">
              <a:latin typeface="Arial"/>
            </a:endParaRPr>
          </a:p>
          <a:p>
            <a:pPr lvl="1" marL="1079640" indent="-335880" algn="just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Lengua Castellana: Resto de materias</a:t>
            </a:r>
            <a:endParaRPr b="0" lang="ca-ES-valencia" sz="2000" spc="-1" strike="noStrike"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par>
              <p:cTn id="69" nodeType="interactiveSeq" fill="hold"/>
            </p:par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Departamento Orientación. Funciones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838080" y="2362320"/>
            <a:ext cx="8125560" cy="423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Identificación de barreras a la inclusión en el contexto.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Planificación, desarrollo y evaluación actuaciones y programas  para eliminar las barreras a la inclusión.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Personalización  accesibilidad de entornos/materiales didácticos-curriculares y su organización inclusiva.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Prevención y detección temprana de dificultades de aprendizaje. Organización y seguimiento medidas.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Prevención y detección temprana de situaciones de desigualdad o desventaja .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Formar parte del equipo de transición de los centros educativos .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Participar en la evaluación sociopsicopedagógica y PAP.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Apoyar en el ámbito de sus competencias al alumnado que lo requiera 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Informar en el ámbito de sus competencias a familias de la organización y  resultados de las medidas de</a:t>
            </a:r>
            <a:endParaRPr b="0" lang="ca-ES-valencia" sz="12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   </a:t>
            </a: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respuesta desarrolladas con alumnado y orientar y apoyar a su colaboración.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Orientación educativa y profesional, 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Colaborar en la organización y desarrollo de acciones y proyectos formativos.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Coordinar acciones conjuntas e intervenciones con recursos educativos, culturales, sanitarios y sociales</a:t>
            </a:r>
            <a:endParaRPr b="0" lang="ca-ES-valencia" sz="12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   </a:t>
            </a: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externos.</a:t>
            </a:r>
            <a:endParaRPr b="0" lang="ca-ES-valencia" sz="1200" spc="-1" strike="noStrike">
              <a:latin typeface="Arial"/>
            </a:endParaRPr>
          </a:p>
          <a:p>
            <a:pPr marL="216000" indent="-21564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Cualquier otra que la Administración educativa determine en su ámbito de competencias.</a:t>
            </a:r>
            <a:endParaRPr b="0" lang="ca-ES-valencia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ca-ES-valencia" sz="1200" spc="-1" strike="noStrike">
              <a:latin typeface="Arial"/>
            </a:endParaRPr>
          </a:p>
        </p:txBody>
      </p:sp>
    </p:spTree>
  </p:cSld>
  <p:timing>
    <p:tnLst>
      <p:par>
        <p:cTn id="70" dur="indefinite" restart="never" nodeType="tmRoot">
          <p:childTnLst>
            <p:seq>
              <p:cTn id="7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26920" y="2276640"/>
            <a:ext cx="7982640" cy="3226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spcBef>
                <a:spcPts val="700"/>
              </a:spcBef>
            </a:pPr>
            <a:endParaRPr b="0" lang="ca-ES-valencia" sz="1800" spc="-1" strike="noStrike">
              <a:latin typeface="Arial"/>
            </a:endParaRPr>
          </a:p>
          <a:p>
            <a:pPr marL="336600" indent="-335880" algn="just">
              <a:lnSpc>
                <a:spcPct val="100000"/>
              </a:lnSpc>
              <a:spcBef>
                <a:spcPts val="700"/>
              </a:spcBef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EN SU RELACIÓN CON EL IES</a:t>
            </a:r>
            <a:endParaRPr b="0" lang="ca-ES-valencia" sz="2000" spc="-1" strike="noStrike">
              <a:latin typeface="Arial"/>
            </a:endParaRPr>
          </a:p>
          <a:p>
            <a:pPr marL="336600" indent="-335880" algn="just">
              <a:lnSpc>
                <a:spcPct val="100000"/>
              </a:lnSpc>
              <a:spcBef>
                <a:spcPts val="700"/>
              </a:spcBef>
            </a:pPr>
            <a:endParaRPr b="0" lang="ca-ES-valencia" sz="2000" spc="-1" strike="noStrike">
              <a:latin typeface="Arial"/>
            </a:endParaRPr>
          </a:p>
          <a:p>
            <a:pPr marL="336600" indent="-335880" algn="just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Genere seguridad en el cambio de etapa educativa sin infundir miedos irreales.</a:t>
            </a:r>
            <a:endParaRPr b="0" lang="ca-ES-valencia" sz="2000" spc="-1" strike="noStrike">
              <a:latin typeface="Arial"/>
            </a:endParaRPr>
          </a:p>
          <a:p>
            <a:pPr marL="336600" indent="-335880" algn="just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Mantenga siempre el contacto con el centro.</a:t>
            </a:r>
            <a:endParaRPr b="0" lang="ca-ES-valencia" sz="2000" spc="-1" strike="noStrike">
              <a:latin typeface="Arial"/>
            </a:endParaRPr>
          </a:p>
          <a:p>
            <a:pPr marL="336600" indent="-335880" algn="just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Realice un seguimiento diario de las actividades realizadas.</a:t>
            </a:r>
            <a:endParaRPr b="0" lang="ca-ES-valencia" sz="2000" spc="-1" strike="noStrike">
              <a:latin typeface="Arial"/>
            </a:endParaRPr>
          </a:p>
          <a:p>
            <a:pPr marL="336600" indent="-335880" algn="just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Mantenga informado al centro de cualquier cambio que afecte al adolescente.</a:t>
            </a:r>
            <a:endParaRPr b="0" lang="ca-ES-valencia" sz="2000" spc="-1" strike="noStrike">
              <a:latin typeface="Arial"/>
            </a:endParaRPr>
          </a:p>
          <a:p>
            <a:pPr marL="336600" indent="-335880" algn="just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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Confíe en los profesionales del centro.</a:t>
            </a:r>
            <a:endParaRPr b="0" lang="ca-ES-valencia" sz="20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135080" y="1268280"/>
            <a:ext cx="5463000" cy="58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Consejos a las familias I</a:t>
            </a:r>
            <a:endParaRPr b="0" lang="ca-ES-valencia" sz="3600" spc="-1" strike="noStrike">
              <a:latin typeface="Arial"/>
            </a:endParaRPr>
          </a:p>
        </p:txBody>
      </p:sp>
    </p:spTree>
  </p:cSld>
  <p:timing>
    <p:tnLst>
      <p:par>
        <p:cTn id="72" dur="indefinite" restart="never" nodeType="tmRoot">
          <p:childTnLst>
            <p:seq>
              <p:cTn id="7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Consejos a las familias II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838080" y="2362320"/>
            <a:ext cx="8125560" cy="423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"/>
          <p:cNvSpPr/>
          <p:nvPr/>
        </p:nvSpPr>
        <p:spPr>
          <a:xfrm>
            <a:off x="971640" y="2375280"/>
            <a:ext cx="7560720" cy="4285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28600" indent="-227880" algn="just">
              <a:lnSpc>
                <a:spcPct val="150000"/>
              </a:lnSpc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EN SU RELACIÓN PERSONAL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</a:pP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Disponga de tiempo familiar para su adolescente.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Invierta tiempo a solas con su hijo/a adolescente.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Cuando su adolescente le hable atiéndale, mírelo, no interrumpa, busque tiempo y espacio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Respete los sentimientos de su adolescente.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Cuando las reglas se necesitan, defínalas y haga que se respeten.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Trate de no molestarse si su adolescente comete errores.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Critique un comportamiento, no una actitud.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Hágale saber cuándo las cosas le parecen adecuadas y le agradan.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Permítale a su hijo o hija ser el adolescente que él desea ser, no el que usted quisiera que sea.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Recuerde que usted es el padre/madre y no un amigo/a.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Puede compartir con su adolescente, de forma natural, que usted ha cometido errores.</a:t>
            </a:r>
            <a:endParaRPr b="0" lang="ca-ES-valencia" sz="1200" spc="-1" strike="noStrike">
              <a:latin typeface="Arial"/>
            </a:endParaRPr>
          </a:p>
          <a:p>
            <a:pPr marL="228600" indent="-227880" algn="just">
              <a:lnSpc>
                <a:spcPct val="150000"/>
              </a:lnSpc>
              <a:buClr>
                <a:srgbClr val="ffffcc"/>
              </a:buClr>
              <a:buFont typeface="Wingdings" charset="2"/>
              <a:buChar char=""/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Hable con su pediatra si está teniendo dificultades con su hijo-hija.</a:t>
            </a:r>
            <a:endParaRPr b="0" lang="ca-ES-valencia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-valencia" sz="1200" spc="-1" strike="noStrike">
              <a:latin typeface="Arial"/>
            </a:endParaRPr>
          </a:p>
          <a:p>
            <a:pPr marL="228600" indent="-227880" algn="r">
              <a:lnSpc>
                <a:spcPct val="100000"/>
              </a:lnSpc>
            </a:pPr>
            <a:r>
              <a:rPr b="1" lang="ca-ES-valencia" sz="1200" spc="-1" strike="noStrike">
                <a:solidFill>
                  <a:srgbClr val="ffffcc"/>
                </a:solidFill>
                <a:latin typeface="Arial"/>
                <a:ea typeface="굴림"/>
              </a:rPr>
              <a:t>.</a:t>
            </a:r>
            <a:endParaRPr b="0" lang="ca-ES-valencia" sz="1200" spc="-1" strike="noStrike">
              <a:latin typeface="Arial"/>
            </a:endParaRPr>
          </a:p>
        </p:txBody>
      </p:sp>
    </p:spTree>
  </p:cSld>
  <p:timing>
    <p:tnLst>
      <p:par>
        <p:cTn id="74" dur="indefinite" restart="never" nodeType="tmRoot">
          <p:childTnLst>
            <p:seq>
              <p:cTn id="7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826920" y="90792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Matrícula. Dos fases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838080" y="236232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"/>
          <p:cNvSpPr/>
          <p:nvPr/>
        </p:nvSpPr>
        <p:spPr>
          <a:xfrm>
            <a:off x="1116000" y="2438640"/>
            <a:ext cx="7271640" cy="3778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1ª Fase</a:t>
            </a:r>
            <a:endParaRPr b="0" lang="ca-ES-valencia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-valencia" sz="2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Los impresos de matrícula se rellenarán por medios digitales y se presentarán firmados, junto con la documentación necesaria escaneada por correo electrónico a la dirección  </a:t>
            </a:r>
            <a:r>
              <a:rPr b="0" lang="ca-ES-valencia" sz="2000" spc="-1" strike="noStrike" u="sng">
                <a:solidFill>
                  <a:srgbClr val="ccccff"/>
                </a:solidFill>
                <a:uFillTx/>
                <a:latin typeface="Arial"/>
                <a:ea typeface="굴림"/>
                <a:hlinkClick r:id="rId1"/>
              </a:rPr>
              <a:t>46022211.secret@gva.es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  especificando en el asunto: curso al que se matricula y nombre completo del alumno/a, imitando el siguiente formato “1ESO_GARCÍA_LORCA_FEDERICO”.</a:t>
            </a:r>
            <a:endParaRPr b="0" lang="ca-ES-valencia" sz="20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4617720" y="235080"/>
            <a:ext cx="180720" cy="45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endParaRPr b="0" lang="ca-ES-valencia" sz="1800" spc="-1" strike="noStrike">
              <a:latin typeface="Arial"/>
            </a:endParaRPr>
          </a:p>
        </p:txBody>
      </p:sp>
    </p:spTree>
  </p:cSld>
  <p:timing>
    <p:tnLst>
      <p:par>
        <p:cTn id="76" dur="indefinite" restart="never" nodeType="tmRoot">
          <p:childTnLst>
            <p:seq>
              <p:cTn id="7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826920" y="90792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Matrícula. Descarga documentos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838080" y="236232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3"/>
          <p:cNvSpPr/>
          <p:nvPr/>
        </p:nvSpPr>
        <p:spPr>
          <a:xfrm>
            <a:off x="1187640" y="2497320"/>
            <a:ext cx="7271640" cy="2986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ca-ES-valencia" sz="2800" spc="-1" strike="noStrike" u="sng">
                <a:solidFill>
                  <a:srgbClr val="ccccff"/>
                </a:solidFill>
                <a:uFillTx/>
                <a:latin typeface="Arial"/>
                <a:ea typeface="굴림"/>
                <a:hlinkClick r:id="rId1"/>
              </a:rPr>
              <a:t>https://portal.edu.gva/46022211/es/#</a:t>
            </a:r>
            <a:endParaRPr b="0" lang="ca-ES-valencia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-valencia" sz="28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ffffcc"/>
              </a:buClr>
              <a:buFont typeface="StarSymbol"/>
              <a:buChar char="-"/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Admisión/Matrícula 2021-2022</a:t>
            </a: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-valencia" sz="20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ffffcc"/>
              </a:buClr>
              <a:buFont typeface="StarSymbol"/>
              <a:buChar char="-"/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Alumnado CEIPS adscritos (colegios)</a:t>
            </a: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  </a:t>
            </a: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En este apartado están las instrucciones y todos los</a:t>
            </a: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  </a:t>
            </a: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documentos para rellenar</a:t>
            </a: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-valencia" sz="2000" spc="-1" strike="noStrike"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4617720" y="235080"/>
            <a:ext cx="180720" cy="45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endParaRPr b="0" lang="ca-ES-valencia" sz="1800" spc="-1" strike="noStrike">
              <a:latin typeface="Arial"/>
            </a:endParaRPr>
          </a:p>
        </p:txBody>
      </p:sp>
    </p:spTree>
  </p:cSld>
  <p:timing>
    <p:tnLst>
      <p:par>
        <p:cTn id="78" dur="indefinite" restart="never" nodeType="tmRoot">
          <p:childTnLst>
            <p:seq>
              <p:cTn id="7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9e"/>
                </a:solidFill>
                <a:latin typeface="Arial"/>
                <a:ea typeface="Noto Sans CJK SC Regular"/>
              </a:rPr>
              <a:t>Una visión del IES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838080" y="2362320"/>
            <a:ext cx="7692480" cy="37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36600" indent="-33588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0" lang="ca-ES-valencia" sz="24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¿</a:t>
            </a:r>
            <a:r>
              <a:rPr b="1" lang="ca-ES-valencia" sz="2400" spc="-1" strike="noStrike">
                <a:solidFill>
                  <a:srgbClr val="ffffcc"/>
                </a:solidFill>
                <a:latin typeface="Arial"/>
                <a:ea typeface="굴림"/>
              </a:rPr>
              <a:t>Quiénes</a:t>
            </a:r>
            <a:r>
              <a:rPr b="0" lang="ca-ES-valencia" sz="2400" spc="-1" strike="noStrike">
                <a:solidFill>
                  <a:srgbClr val="ffffff"/>
                </a:solidFill>
                <a:latin typeface="Arial"/>
                <a:ea typeface="Noto Sans CJK SC Regular"/>
              </a:rPr>
              <a:t> </a:t>
            </a:r>
            <a:r>
              <a:rPr b="1" lang="ca-ES-valencia" sz="2400" spc="-1" strike="noStrike">
                <a:solidFill>
                  <a:srgbClr val="ffffcc"/>
                </a:solidFill>
                <a:latin typeface="Arial"/>
                <a:ea typeface="굴림"/>
              </a:rPr>
              <a:t>somos</a:t>
            </a:r>
            <a:r>
              <a:rPr b="0" lang="ca-ES-valencia" sz="2400" spc="-1" strike="noStrike">
                <a:solidFill>
                  <a:srgbClr val="ffffff"/>
                </a:solidFill>
                <a:latin typeface="Arial"/>
                <a:ea typeface="Noto Sans CJK SC Regular"/>
              </a:rPr>
              <a:t>?</a:t>
            </a:r>
            <a:endParaRPr b="0" lang="ca-ES-valencia" sz="2400" spc="-1" strike="noStrike">
              <a:latin typeface="Arial"/>
            </a:endParaRPr>
          </a:p>
          <a:p>
            <a:pPr lvl="1" marL="736560" indent="-2786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Somos centro de enseñanza secundaria con una antigüedad como instituto de Chiva desde 1998</a:t>
            </a:r>
            <a:endParaRPr b="0" lang="ca-ES-valencia" sz="20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0" lang="ca-ES-valencia" sz="24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¿Dónde estamos?</a:t>
            </a:r>
            <a:endParaRPr b="0" lang="ca-ES-valencia" sz="2400" spc="-1" strike="noStrike">
              <a:latin typeface="Arial"/>
            </a:endParaRPr>
          </a:p>
          <a:p>
            <a:pPr lvl="1" marL="736560" indent="-27864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C/ Daniel Vicente Blasco, 1</a:t>
            </a:r>
            <a:endParaRPr b="0" lang="ca-ES-valencia" sz="20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0" lang="ca-ES-valencia" sz="24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¿Cómo contactarnos?</a:t>
            </a:r>
            <a:endParaRPr b="0" lang="ca-ES-valencia" sz="2400" spc="-1" strike="noStrike">
              <a:latin typeface="Arial"/>
            </a:endParaRPr>
          </a:p>
          <a:p>
            <a:pPr marL="736560" indent="-272160">
              <a:lnSpc>
                <a:spcPct val="100000"/>
              </a:lnSpc>
              <a:spcBef>
                <a:spcPts val="499"/>
              </a:spcBef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    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Teléfono: 96 180 84 45, Fax 96 180 84 46</a:t>
            </a:r>
            <a:br/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Correo electrónico: </a:t>
            </a:r>
            <a:r>
              <a:rPr b="0" lang="ca-ES-valencia" sz="2000" spc="-1" strike="noStrike" u="sng">
                <a:solidFill>
                  <a:srgbClr val="ccccff"/>
                </a:solidFill>
                <a:uFillTx/>
                <a:latin typeface="Arial"/>
                <a:ea typeface="Noto Sans CJK SC Regular"/>
                <a:hlinkClick r:id="rId1"/>
              </a:rPr>
              <a:t>iesmarjana@gmail.com</a:t>
            </a:r>
            <a:endParaRPr b="0" lang="ca-ES-valencia" sz="2000" spc="-1" strike="noStrike">
              <a:latin typeface="Arial"/>
            </a:endParaRPr>
          </a:p>
          <a:p>
            <a:pPr marL="736560" indent="-272160">
              <a:lnSpc>
                <a:spcPct val="100000"/>
              </a:lnSpc>
              <a:spcBef>
                <a:spcPts val="499"/>
              </a:spcBef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    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Web: </a:t>
            </a:r>
            <a:r>
              <a:rPr b="0" lang="ca-ES-valencia" sz="2000" spc="-1" strike="noStrike" u="sng">
                <a:solidFill>
                  <a:srgbClr val="ccccff"/>
                </a:solidFill>
                <a:uFillTx/>
                <a:latin typeface="Arial"/>
                <a:ea typeface="Noto Sans CJK SC Regular"/>
                <a:hlinkClick r:id="rId2"/>
              </a:rPr>
              <a:t>www.iesmarjana.edu.gva.es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 - ITACA</a:t>
            </a:r>
            <a:endParaRPr b="0" lang="ca-ES-valencia" sz="20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Matrícula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838080" y="236232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1116000" y="2140560"/>
            <a:ext cx="7271640" cy="423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50000"/>
              </a:lnSpc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2ª Fase</a:t>
            </a:r>
            <a:endParaRPr b="0" lang="ca-ES-valencia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ca-ES-valencia" sz="2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a) Solicitar cita previa en: </a:t>
            </a:r>
            <a:r>
              <a:rPr b="0" lang="ca-ES-valencia" sz="2000" spc="-1" strike="noStrike" u="sng">
                <a:solidFill>
                  <a:srgbClr val="ccccff"/>
                </a:solidFill>
                <a:uFillTx/>
                <a:latin typeface="Arial"/>
                <a:ea typeface="굴림"/>
                <a:hlinkClick r:id="rId1"/>
              </a:rPr>
              <a:t>https://portal.edu.gva.es/46022211/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, </a:t>
            </a: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para formalizar la matrícula después de haber enviado la documentación de la fase 1</a:t>
            </a: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b) Acudir, junto con el alumno/a, al centro en la fecha y hora formalizada </a:t>
            </a: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ca-ES-valencia" sz="200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4617720" y="235080"/>
            <a:ext cx="180720" cy="45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endParaRPr b="0" lang="ca-ES-valencia" sz="18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1187280" y="5589720"/>
            <a:ext cx="72716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NO SE ADMITIRÁN MATRÍCULAS INCOMPLETAS</a:t>
            </a:r>
            <a:r>
              <a:rPr b="0" lang="ca-ES-valencia" sz="1800" spc="-1" strike="noStrike">
                <a:solidFill>
                  <a:srgbClr val="ffffff"/>
                </a:solidFill>
                <a:latin typeface="Tahoma"/>
                <a:ea typeface="Noto Sans CJK SC Regular"/>
              </a:rPr>
              <a:t> </a:t>
            </a:r>
            <a:endParaRPr b="0" lang="ca-ES-valencia" sz="1800" spc="-1" strike="noStrike">
              <a:latin typeface="Arial"/>
            </a:endParaRPr>
          </a:p>
        </p:txBody>
      </p:sp>
    </p:spTree>
  </p:cSld>
  <p:timing>
    <p:tnLst>
      <p:par>
        <p:cTn id="80" dur="indefinite" restart="never" nodeType="tmRoot">
          <p:childTnLst>
            <p:seq>
              <p:cTn id="8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Matrícula. Cita Previa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838080" y="236232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>
            <a:off x="1116000" y="2369160"/>
            <a:ext cx="7271640" cy="3776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ca-ES-valencia" sz="2800" spc="-1" strike="noStrike" u="sng">
                <a:solidFill>
                  <a:srgbClr val="ccccff"/>
                </a:solidFill>
                <a:uFillTx/>
                <a:latin typeface="Arial"/>
                <a:ea typeface="굴림"/>
                <a:hlinkClick r:id="rId1"/>
              </a:rPr>
              <a:t>https</a:t>
            </a:r>
            <a:r>
              <a:rPr b="0" lang="ca-ES-valencia" sz="2800" spc="-1" strike="noStrike" u="sng">
                <a:solidFill>
                  <a:srgbClr val="ccccff"/>
                </a:solidFill>
                <a:uFillTx/>
                <a:latin typeface="Arial"/>
                <a:ea typeface="굴림"/>
                <a:hlinkClick r:id="rId2"/>
              </a:rPr>
              <a:t>://portal.edu.gva.es/46022211</a:t>
            </a:r>
            <a:r>
              <a:rPr b="0" lang="ca-ES-valencia" sz="2000" spc="-1" strike="noStrike" u="sng">
                <a:solidFill>
                  <a:srgbClr val="ccccff"/>
                </a:solidFill>
                <a:uFillTx/>
                <a:latin typeface="Arial"/>
                <a:ea typeface="굴림"/>
                <a:hlinkClick r:id="rId3"/>
              </a:rPr>
              <a:t>/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Elegir la opción, de las tres que hay, Matrícula, y ahí aparecerá cuadrante de horas y días para que uds. seleccionen</a:t>
            </a: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ca-ES-valencia" sz="2000" spc="-1" strike="noStrike"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4617720" y="235080"/>
            <a:ext cx="180720" cy="45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endParaRPr b="0" lang="ca-ES-valencia" sz="1800" spc="-1" strike="noStrike">
              <a:latin typeface="Arial"/>
            </a:endParaRPr>
          </a:p>
        </p:txBody>
      </p:sp>
    </p:spTree>
  </p:cSld>
  <p:timing>
    <p:tnLst>
      <p:par>
        <p:cTn id="82" dur="indefinite" restart="never" nodeType="tmRoot">
          <p:childTnLst>
            <p:seq>
              <p:cTn id="8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Plazos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838080" y="236232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3"/>
          <p:cNvSpPr/>
          <p:nvPr/>
        </p:nvSpPr>
        <p:spPr>
          <a:xfrm>
            <a:off x="1116000" y="5452200"/>
            <a:ext cx="7271640" cy="126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ca-ES-valencia" sz="1400" spc="-1" strike="noStrike">
                <a:solidFill>
                  <a:srgbClr val="ffffcc"/>
                </a:solidFill>
                <a:latin typeface="Arial"/>
                <a:ea typeface="굴림"/>
              </a:rPr>
              <a:t>*LOS ALUMNOS QUE NO SE MATRICULEN EN LOS PLAZOS CORRESPONDIENTES RENUNCIAN A LA PLAZA*</a:t>
            </a:r>
            <a:endParaRPr b="0" lang="ca-ES-valencia" sz="1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ca-ES-valencia" sz="1400" spc="-1" strike="noStrike"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4617720" y="235080"/>
            <a:ext cx="180720" cy="45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endParaRPr b="0" lang="ca-ES-valencia" sz="1800" spc="-1" strike="noStrike"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900000" y="2648880"/>
            <a:ext cx="8135280" cy="2529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1ª Fase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: Hasta el 24 de junio: remitir la documentación necesaria para la matrícula por correo electrónico  </a:t>
            </a:r>
            <a:r>
              <a:rPr b="0" lang="ca-ES-valencia" sz="2000" spc="-1" strike="noStrike" u="sng">
                <a:solidFill>
                  <a:srgbClr val="ccccff"/>
                </a:solidFill>
                <a:uFillTx/>
                <a:latin typeface="Arial"/>
                <a:ea typeface="굴림"/>
                <a:hlinkClick r:id="rId1"/>
              </a:rPr>
              <a:t>46022211.secret@gva.es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endParaRPr b="0" lang="ca-ES-valenci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-valenci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-valenci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2ª Fase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: Días 25, 28 y 29 de junio</a:t>
            </a:r>
            <a:endParaRPr b="0" lang="ca-ES-valenci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-valenci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a-ES-valenci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Cita Previa</a:t>
            </a: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: Desde el 21 abril ya se puede solicitar </a:t>
            </a:r>
            <a:endParaRPr b="0" lang="ca-ES-valencia" sz="2000" spc="-1" strike="noStrike">
              <a:latin typeface="Arial"/>
            </a:endParaRPr>
          </a:p>
        </p:txBody>
      </p:sp>
    </p:spTree>
  </p:cSld>
  <p:timing>
    <p:tnLst>
      <p:par>
        <p:cTn id="84" dur="indefinite" restart="never" nodeType="tmRoot">
          <p:childTnLst>
            <p:seq>
              <p:cTn id="8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b7"/>
                </a:solidFill>
                <a:latin typeface="Arial"/>
                <a:ea typeface="Noto Sans CJK SC Regular"/>
              </a:rPr>
              <a:t>Xarxa LLibres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838080" y="236232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"/>
          <p:cNvSpPr/>
          <p:nvPr/>
        </p:nvSpPr>
        <p:spPr>
          <a:xfrm>
            <a:off x="1116000" y="2810880"/>
            <a:ext cx="7271640" cy="2909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marL="343080" indent="-342360" algn="just">
              <a:lnSpc>
                <a:spcPct val="150000"/>
              </a:lnSpc>
              <a:buClr>
                <a:srgbClr val="ffffcc"/>
              </a:buClr>
              <a:buFont typeface="Arial"/>
              <a:buAutoNum type="alphaLcParenR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Cuando formalicen en Secretaría la matrícula de su hijo/a, desde allí, se les dará la fecha y hora de recogida de libros </a:t>
            </a:r>
            <a:endParaRPr b="0" lang="ca-ES-valencia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ffffcc"/>
              </a:buClr>
              <a:buFont typeface="Arial"/>
              <a:buAutoNum type="alphaLcParenR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Acudir con el justificante de matrícula </a:t>
            </a:r>
            <a:endParaRPr b="0" lang="ca-ES-valencia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ffffcc"/>
              </a:buClr>
              <a:buFont typeface="Arial"/>
              <a:buAutoNum type="alphaLcParenR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Revisar los libros</a:t>
            </a:r>
            <a:endParaRPr b="0" lang="ca-ES-valencia" sz="2000" spc="-1" strike="noStrike">
              <a:latin typeface="Arial"/>
            </a:endParaRPr>
          </a:p>
          <a:p>
            <a:pPr marL="343080" indent="-342360">
              <a:lnSpc>
                <a:spcPct val="150000"/>
              </a:lnSpc>
              <a:buClr>
                <a:srgbClr val="ffffcc"/>
              </a:buClr>
              <a:buFont typeface="Arial"/>
              <a:buAutoNum type="alphaLcParenR"/>
            </a:pPr>
            <a:r>
              <a:rPr b="0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Firmar la documentación de la Xarxa </a:t>
            </a:r>
            <a:endParaRPr b="0" lang="ca-ES-valencia" sz="20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endParaRPr b="0" lang="ca-ES-valencia" sz="20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4617720" y="235080"/>
            <a:ext cx="180720" cy="453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just">
              <a:lnSpc>
                <a:spcPct val="100000"/>
              </a:lnSpc>
            </a:pPr>
            <a:endParaRPr b="0" lang="ca-ES-valenci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endParaRPr b="0" lang="ca-ES-valencia" sz="1800" spc="-1" strike="noStrike">
              <a:latin typeface="Arial"/>
            </a:endParaRPr>
          </a:p>
        </p:txBody>
      </p:sp>
    </p:spTree>
  </p:cSld>
  <p:timing>
    <p:tnLst>
      <p:par>
        <p:cTn id="86" dur="indefinite" restart="never" nodeType="tmRoot">
          <p:childTnLst>
            <p:seq>
              <p:cTn id="8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9e"/>
                </a:solidFill>
                <a:latin typeface="Arial"/>
                <a:ea typeface="Noto Sans CJK SC Regular"/>
              </a:rPr>
              <a:t>Estudios</a:t>
            </a:r>
            <a:endParaRPr b="0" lang="ca-ES-valencia" sz="3600" spc="-1" strike="noStrike">
              <a:latin typeface="Arial"/>
            </a:endParaRPr>
          </a:p>
        </p:txBody>
      </p:sp>
      <p:graphicFrame>
        <p:nvGraphicFramePr>
          <p:cNvPr id="95" name="Table 2"/>
          <p:cNvGraphicFramePr/>
          <p:nvPr/>
        </p:nvGraphicFramePr>
        <p:xfrm>
          <a:off x="838080" y="2349360"/>
          <a:ext cx="8306640" cy="4706280"/>
        </p:xfrm>
        <a:graphic>
          <a:graphicData uri="http://schemas.openxmlformats.org/drawingml/2006/table">
            <a:tbl>
              <a:tblPr/>
              <a:tblGrid>
                <a:gridCol w="2865240"/>
                <a:gridCol w="3367080"/>
                <a:gridCol w="2074680"/>
              </a:tblGrid>
              <a:tr h="77760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  <a:spcBef>
                          <a:spcPts val="601"/>
                        </a:spcBef>
                      </a:pPr>
                      <a:r>
                        <a:rPr b="0" lang="ca-ES-valencia" sz="2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E.S.O.</a:t>
                      </a:r>
                      <a:endParaRPr b="0" lang="ca-ES-valencia" sz="2400" spc="-1" strike="noStrike"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6000"/>
                        </a:lnSpc>
                        <a:spcBef>
                          <a:spcPts val="499"/>
                        </a:spcBef>
                      </a:pPr>
                      <a:endParaRPr b="0" lang="ca-ES-valencia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76000"/>
                        </a:lnSpc>
                        <a:spcBef>
                          <a:spcPts val="499"/>
                        </a:spcBef>
                      </a:pPr>
                      <a:r>
                        <a:rPr b="0" lang="ca-ES-valencia" sz="20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Graduado en E.S.O.</a:t>
                      </a:r>
                      <a:endParaRPr b="0" lang="ca-ES-valencia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De 1º a 4º</a:t>
                      </a:r>
                      <a:endParaRPr b="0" lang="ca-ES-valencia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ESO + PAC + PMAR 3º +  PR4</a:t>
                      </a:r>
                      <a:endParaRPr b="0" lang="ca-ES-valencia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144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0144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  <a:spcBef>
                          <a:spcPts val="601"/>
                        </a:spcBef>
                      </a:pPr>
                      <a:r>
                        <a:rPr b="0" lang="ca-ES-valencia" sz="2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F.P.B.</a:t>
                      </a:r>
                      <a:endParaRPr b="0" lang="ca-ES-valencia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601"/>
                        </a:spcBef>
                      </a:pPr>
                      <a:endParaRPr b="0" lang="ca-ES-valencia" sz="2400" spc="-1" strike="noStrike"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6000"/>
                        </a:lnSpc>
                        <a:spcBef>
                          <a:spcPts val="499"/>
                        </a:spcBef>
                      </a:pPr>
                      <a:r>
                        <a:rPr b="0" lang="ca-ES-valencia" sz="20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Servicios Administrativos</a:t>
                      </a:r>
                      <a:endParaRPr b="0" lang="ca-ES-valencia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De 1º a 2º</a:t>
                      </a:r>
                      <a:endParaRPr b="0" lang="ca-ES-valencia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2 unidades</a:t>
                      </a:r>
                      <a:endParaRPr b="0" lang="ca-ES-valencia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18728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  <a:spcBef>
                          <a:spcPts val="601"/>
                        </a:spcBef>
                      </a:pPr>
                      <a:r>
                        <a:rPr b="0" lang="ca-ES-valencia" sz="2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BACHILLER</a:t>
                      </a:r>
                      <a:endParaRPr b="0" lang="ca-ES-valencia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6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Ciencias Naturaleza y Salud</a:t>
                      </a:r>
                      <a:endParaRPr b="0" lang="ca-ES-valencia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endParaRPr b="0" lang="ca-ES-valencia" sz="1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6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Humanidades y CCSS</a:t>
                      </a:r>
                      <a:endParaRPr b="0" lang="ca-ES-valencia" sz="1600" spc="-1" strike="noStrike"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6000"/>
                        </a:lnSpc>
                        <a:spcBef>
                          <a:spcPts val="601"/>
                        </a:spcBef>
                      </a:pPr>
                      <a:endParaRPr b="0" lang="ca-ES-valencia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76000"/>
                        </a:lnSpc>
                        <a:spcBef>
                          <a:spcPts val="601"/>
                        </a:spcBef>
                      </a:pPr>
                      <a:r>
                        <a:rPr b="0" lang="ca-ES-valencia" sz="20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Título de Bachiller</a:t>
                      </a:r>
                      <a:endParaRPr b="0" lang="ca-ES-valencia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De 1º a 2º</a:t>
                      </a:r>
                      <a:endParaRPr b="0" lang="ca-ES-valencia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4 unidades</a:t>
                      </a:r>
                      <a:endParaRPr b="0" lang="ca-ES-valencia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2052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  <a:spcBef>
                          <a:spcPts val="601"/>
                        </a:spcBef>
                      </a:pPr>
                      <a:r>
                        <a:rPr b="0" lang="ca-ES-valencia" sz="2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C.F.G.M.</a:t>
                      </a:r>
                      <a:endParaRPr b="0" lang="ca-ES-valencia" sz="2400" spc="-1" strike="noStrike"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6000"/>
                        </a:lnSpc>
                        <a:spcBef>
                          <a:spcPts val="499"/>
                        </a:spcBef>
                      </a:pPr>
                      <a:r>
                        <a:rPr b="0" lang="ca-ES-valencia" sz="20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Técnico en Gestión Administrativa</a:t>
                      </a:r>
                      <a:endParaRPr b="0" lang="ca-ES-valencia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De 1º a 2º</a:t>
                      </a:r>
                      <a:endParaRPr b="0" lang="ca-ES-valencia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2 unidades</a:t>
                      </a:r>
                      <a:endParaRPr b="0" lang="ca-ES-valencia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endParaRPr b="0" lang="ca-ES-valencia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19800"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  <a:spcBef>
                          <a:spcPts val="601"/>
                        </a:spcBef>
                      </a:pPr>
                      <a:r>
                        <a:rPr b="0" lang="ca-ES-valencia" sz="2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C.F.G.S.</a:t>
                      </a:r>
                      <a:endParaRPr b="0" lang="ca-ES-valencia" sz="2400" spc="-1" strike="noStrike">
                        <a:latin typeface="Arial"/>
                      </a:endParaRPr>
                    </a:p>
                  </a:txBody>
                  <a:tcPr marL="90000" marR="90000">
                    <a:lnL w="144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76000"/>
                        </a:lnSpc>
                        <a:spcBef>
                          <a:spcPts val="499"/>
                        </a:spcBef>
                      </a:pPr>
                      <a:r>
                        <a:rPr b="0" lang="ca-ES-valencia" sz="20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Técnico  Superior en Administración y Finanzas</a:t>
                      </a:r>
                      <a:endParaRPr b="0" lang="ca-ES-valencia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0000" rIns="90000"/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De 1º a 2º</a:t>
                      </a:r>
                      <a:endParaRPr b="0" lang="ca-ES-valencia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r>
                        <a:rPr b="0" lang="ca-ES-valencia" sz="1400" spc="-1" strike="noStrike">
                          <a:solidFill>
                            <a:srgbClr val="ffffcc"/>
                          </a:solidFill>
                          <a:latin typeface="Arial"/>
                          <a:ea typeface="Noto Sans CJK SC Regular"/>
                        </a:rPr>
                        <a:t>2 unidades</a:t>
                      </a:r>
                      <a:endParaRPr b="0" lang="ca-ES-valencia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349"/>
                        </a:spcBef>
                      </a:pPr>
                      <a:endParaRPr b="0" lang="ca-ES-valencia" sz="1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144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14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9e"/>
                </a:solidFill>
                <a:latin typeface="Arial"/>
                <a:ea typeface="Noto Sans CJK SC Regular"/>
              </a:rPr>
              <a:t>Horario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826920" y="2637000"/>
            <a:ext cx="7692480" cy="372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5880">
              <a:lnSpc>
                <a:spcPct val="90000"/>
              </a:lnSpc>
              <a:spcBef>
                <a:spcPts val="499"/>
              </a:spcBef>
            </a:pPr>
            <a:endParaRPr b="0" lang="ca-ES-valencia" sz="1800" spc="-1" strike="noStrike">
              <a:latin typeface="Arial"/>
            </a:endParaRPr>
          </a:p>
          <a:p>
            <a:pPr lvl="1" marL="736560" indent="-278640" algn="just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1º</a:t>
            </a:r>
            <a:r>
              <a:rPr b="1" lang="ca-ES-valencia" sz="2000" spc="-1" strike="noStrike">
                <a:solidFill>
                  <a:srgbClr val="ffffff"/>
                </a:solidFill>
                <a:latin typeface="Arial"/>
                <a:ea typeface="Noto Sans CJK SC Regular"/>
              </a:rPr>
              <a:t> </a:t>
            </a: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Y 2º ESO y 1º y 2º FPB: De lunes a viernes de 8:00 a  14´15 h</a:t>
            </a:r>
            <a:r>
              <a:rPr b="1" lang="ca-ES-valencia" sz="2000" spc="-1" strike="noStrike">
                <a:solidFill>
                  <a:srgbClr val="ffffff"/>
                </a:solidFill>
                <a:latin typeface="Arial"/>
                <a:ea typeface="Noto Sans CJK SC Regular"/>
              </a:rPr>
              <a:t>. </a:t>
            </a:r>
            <a:endParaRPr b="0" lang="ca-ES-valencia" sz="2000" spc="-1" strike="noStrike">
              <a:latin typeface="Arial"/>
            </a:endParaRPr>
          </a:p>
          <a:p>
            <a:pPr lvl="1" marL="736560" indent="-278640" algn="just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3º Y 4º ESO: Lunes, miércoles  y viernes de 8:00 a     14´15 h y martes y jueves de 8:00 a 15:10</a:t>
            </a: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	</a:t>
            </a: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 </a:t>
            </a:r>
            <a:endParaRPr b="0" lang="ca-ES-valencia" sz="2000" spc="-1" strike="noStrike">
              <a:latin typeface="Arial"/>
            </a:endParaRPr>
          </a:p>
          <a:p>
            <a:pPr lvl="1" marL="736560" indent="-2786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Arial"/>
              <a:buChar char="–"/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BACHILLERATO Y CICLOS: Lunes a viernes de 8:00 a 15:10 h.</a:t>
            </a:r>
            <a:endParaRPr b="0" lang="ca-ES-valencia" sz="2000" spc="-1" strike="noStrike">
              <a:latin typeface="Arial"/>
            </a:endParaRPr>
          </a:p>
          <a:p>
            <a:pPr marL="343080" indent="-335880">
              <a:lnSpc>
                <a:spcPct val="90000"/>
              </a:lnSpc>
              <a:spcBef>
                <a:spcPts val="499"/>
              </a:spcBef>
            </a:pPr>
            <a:r>
              <a:rPr b="1" lang="ca-ES-valencia" sz="2000" spc="-1" strike="noStrike">
                <a:solidFill>
                  <a:srgbClr val="ffffff"/>
                </a:solidFill>
                <a:latin typeface="Arial"/>
                <a:ea typeface="Noto Sans CJK SC Regular"/>
              </a:rPr>
              <a:t> </a:t>
            </a:r>
            <a:endParaRPr b="0" lang="ca-ES-valencia" sz="2000" spc="-1" strike="noStrike">
              <a:latin typeface="Arial"/>
            </a:endParaRPr>
          </a:p>
          <a:p>
            <a:pPr marL="343080" indent="-335880">
              <a:lnSpc>
                <a:spcPct val="90000"/>
              </a:lnSpc>
              <a:spcBef>
                <a:spcPts val="499"/>
              </a:spcBef>
            </a:pPr>
            <a:endParaRPr b="0" lang="ca-ES-valencia" sz="2000" spc="-1" strike="noStrike">
              <a:latin typeface="Arial"/>
            </a:endParaRPr>
          </a:p>
          <a:p>
            <a:pPr marL="343080" indent="-335880">
              <a:lnSpc>
                <a:spcPct val="90000"/>
              </a:lnSpc>
              <a:spcBef>
                <a:spcPts val="700"/>
              </a:spcBef>
            </a:pPr>
            <a:r>
              <a:rPr b="1" lang="ca-ES-valencia" sz="2000" spc="-1" strike="noStrike">
                <a:solidFill>
                  <a:srgbClr val="ffffff"/>
                </a:solidFill>
                <a:latin typeface="Arial"/>
                <a:ea typeface="Noto Sans CJK SC Regular"/>
              </a:rPr>
              <a:t>                 </a:t>
            </a: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La asistencia a clase es obligatoria</a:t>
            </a:r>
            <a:endParaRPr b="0" lang="ca-ES-valencia" sz="2800" spc="-1" strike="noStrike">
              <a:latin typeface="Arial"/>
            </a:endParaRPr>
          </a:p>
        </p:txBody>
      </p:sp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155520" y="46080"/>
            <a:ext cx="8640" cy="8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9e"/>
                </a:solidFill>
                <a:latin typeface="Arial"/>
                <a:ea typeface="Noto Sans CJK SC Regular"/>
              </a:rPr>
              <a:t>Aulas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755640" y="2276640"/>
            <a:ext cx="7692480" cy="345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1280" indent="-335880">
              <a:lnSpc>
                <a:spcPct val="100000"/>
              </a:lnSpc>
              <a:spcBef>
                <a:spcPts val="700"/>
              </a:spcBef>
            </a:pPr>
            <a:endParaRPr b="0" lang="ca-ES-valencia" sz="1800" spc="-1" strike="noStrike">
              <a:latin typeface="Arial"/>
            </a:endParaRPr>
          </a:p>
          <a:p>
            <a:pPr marL="336600" indent="-33120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Usos Múltiples</a:t>
            </a:r>
            <a:endParaRPr b="0" lang="ca-ES-valencia" sz="2800" spc="-1" strike="noStrike">
              <a:latin typeface="Arial"/>
            </a:endParaRPr>
          </a:p>
          <a:p>
            <a:pPr marL="336600" indent="-33120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Gimnasio</a:t>
            </a:r>
            <a:endParaRPr b="0" lang="ca-ES-valencia" sz="2800" spc="-1" strike="noStrike">
              <a:latin typeface="Arial"/>
            </a:endParaRPr>
          </a:p>
          <a:p>
            <a:pPr marL="336600" indent="-33120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Biblioteca</a:t>
            </a:r>
            <a:endParaRPr b="0" lang="ca-ES-valencia" sz="2800" spc="-1" strike="noStrike">
              <a:latin typeface="Arial"/>
            </a:endParaRPr>
          </a:p>
          <a:p>
            <a:pPr marL="336600" indent="-33120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Informática</a:t>
            </a:r>
            <a:endParaRPr b="0" lang="ca-ES-valencia" sz="2800" spc="-1" strike="noStrike">
              <a:latin typeface="Arial"/>
            </a:endParaRPr>
          </a:p>
          <a:p>
            <a:pPr marL="336600" indent="-331200" algn="just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Aulas específicas: Educación Plástica, Música, Laboratorio, Tecnología</a:t>
            </a:r>
            <a:endParaRPr b="0" lang="ca-ES-valencia" sz="2800" spc="-1" strike="noStrike">
              <a:latin typeface="Arial"/>
            </a:endParaRPr>
          </a:p>
        </p:txBody>
      </p:sp>
      <p:pic>
        <p:nvPicPr>
          <p:cNvPr id="101" name="Picture 6" descr=""/>
          <p:cNvPicPr/>
          <p:nvPr/>
        </p:nvPicPr>
        <p:blipFill>
          <a:blip r:embed="rId1"/>
          <a:stretch/>
        </p:blipFill>
        <p:spPr>
          <a:xfrm>
            <a:off x="3924360" y="692280"/>
            <a:ext cx="3052080" cy="2288520"/>
          </a:xfrm>
          <a:prstGeom prst="rect">
            <a:avLst/>
          </a:prstGeom>
          <a:ln w="9360">
            <a:noFill/>
          </a:ln>
        </p:spPr>
      </p:pic>
      <p:pic>
        <p:nvPicPr>
          <p:cNvPr id="102" name="Picture 8" descr=""/>
          <p:cNvPicPr/>
          <p:nvPr/>
        </p:nvPicPr>
        <p:blipFill>
          <a:blip r:embed="rId2"/>
          <a:stretch/>
        </p:blipFill>
        <p:spPr>
          <a:xfrm>
            <a:off x="6084720" y="2133720"/>
            <a:ext cx="2898000" cy="2172600"/>
          </a:xfrm>
          <a:prstGeom prst="rect">
            <a:avLst/>
          </a:prstGeom>
          <a:ln w="9360">
            <a:noFill/>
          </a:ln>
        </p:spPr>
      </p:pic>
      <p:pic>
        <p:nvPicPr>
          <p:cNvPr id="103" name="Imagen 1" descr=""/>
          <p:cNvPicPr/>
          <p:nvPr/>
        </p:nvPicPr>
        <p:blipFill>
          <a:blip r:embed="rId3"/>
          <a:stretch/>
        </p:blipFill>
        <p:spPr>
          <a:xfrm>
            <a:off x="3203640" y="3284640"/>
            <a:ext cx="2734560" cy="1537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nodeType="clickEffect" fill="hold">
                      <p:stCondLst>
                        <p:cond delay="0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838080" y="3141720"/>
            <a:ext cx="7692480" cy="2944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5880">
              <a:lnSpc>
                <a:spcPct val="100000"/>
              </a:lnSpc>
              <a:spcBef>
                <a:spcPts val="1800"/>
              </a:spcBef>
            </a:pPr>
            <a:r>
              <a:rPr b="1" lang="ca-ES-valencia" sz="7200" spc="-1" strike="noStrike">
                <a:solidFill>
                  <a:srgbClr val="ffffcc"/>
                </a:solidFill>
                <a:latin typeface="Arial"/>
                <a:ea typeface="굴림"/>
              </a:rPr>
              <a:t>1º ESO en el IES</a:t>
            </a:r>
            <a:endParaRPr b="0" lang="ca-ES-valencia" sz="72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1800"/>
              </a:spcBef>
            </a:pPr>
            <a:endParaRPr b="0" lang="ca-ES-valencia" sz="7200" spc="-1" strike="noStrike">
              <a:latin typeface="Arial"/>
            </a:endParaRPr>
          </a:p>
        </p:txBody>
      </p:sp>
    </p:spTree>
  </p:cSld>
  <p:timing>
    <p:tnLst>
      <p:par>
        <p:cTn id="26" dur="indefinite" restart="never" nodeType="tmRoot">
          <p:childTnLst>
            <p:seq>
              <p:cTn id="2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¿Qué se estudia en primero?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826920" y="2349360"/>
            <a:ext cx="7692480" cy="415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5880" algn="ctr">
              <a:lnSpc>
                <a:spcPct val="100000"/>
              </a:lnSpc>
              <a:spcBef>
                <a:spcPts val="400"/>
              </a:spcBef>
            </a:pPr>
            <a:r>
              <a:rPr b="1" lang="ca-ES-valencia" sz="1600" spc="-1" strike="noStrike">
                <a:solidFill>
                  <a:srgbClr val="ffffcc"/>
                </a:solidFill>
                <a:latin typeface="Arial"/>
                <a:ea typeface="굴림"/>
              </a:rPr>
              <a:t>RD1105/2014 y Decreto 87/2015 Currículo Secundaria (LOMCE 8/2013)</a:t>
            </a:r>
            <a:endParaRPr b="0" lang="ca-ES-valencia" sz="1600" spc="-1" strike="noStrike">
              <a:latin typeface="Arial"/>
            </a:endParaRPr>
          </a:p>
          <a:p>
            <a:pPr marL="343080" indent="-335880">
              <a:lnSpc>
                <a:spcPct val="100000"/>
              </a:lnSpc>
              <a:spcBef>
                <a:spcPts val="400"/>
              </a:spcBef>
            </a:pPr>
            <a:endParaRPr b="0" lang="ca-ES-valencia" sz="1600" spc="-1" strike="noStrike">
              <a:latin typeface="Arial"/>
            </a:endParaRPr>
          </a:p>
          <a:p>
            <a:pPr marL="336600" indent="-329400" algn="just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Materias Generales: Biología y Geología, Geografía e Historia, Lengua Castellana y Literatura, Lengua Valenciana, Matemáticas y Primera Lengua Extranjera</a:t>
            </a:r>
            <a:endParaRPr b="0" lang="ca-ES-valencia" sz="2000" spc="-1" strike="noStrike">
              <a:latin typeface="Arial"/>
            </a:endParaRPr>
          </a:p>
          <a:p>
            <a:pPr marL="336600" indent="-329400" algn="just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Asignaturas Específicas: Educación Física, Religión o Valores Éticos, Música y Tecnología</a:t>
            </a:r>
            <a:endParaRPr b="0" lang="ca-ES-valencia" sz="2000" spc="-1" strike="noStrike">
              <a:latin typeface="Arial"/>
            </a:endParaRPr>
          </a:p>
          <a:p>
            <a:pPr marL="336600" indent="-329400" algn="just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Optativas: Una materia a elegir entre Cultura Clásica, EPVA,  Segunda Lengua Extranjera (Francés), Refuerzo Instrumental e Informática y Proyecto Interdisciplinar: Taller de Cocina</a:t>
            </a:r>
            <a:endParaRPr b="0" lang="ca-ES-valencia" sz="2000" spc="-1" strike="noStrike">
              <a:latin typeface="Arial"/>
            </a:endParaRPr>
          </a:p>
          <a:p>
            <a:pPr marL="336600" indent="-329400" algn="just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000" spc="-1" strike="noStrike">
                <a:solidFill>
                  <a:srgbClr val="ffffcc"/>
                </a:solidFill>
                <a:latin typeface="Arial"/>
                <a:ea typeface="굴림"/>
              </a:rPr>
              <a:t>Trabajo por Ámbitos: Socio-Lingüístico y Científico-Tecnológico</a:t>
            </a:r>
            <a:endParaRPr b="0" lang="ca-ES-valencia" sz="2000" spc="-1" strike="noStrike">
              <a:latin typeface="Arial"/>
            </a:endParaRPr>
          </a:p>
        </p:txBody>
      </p:sp>
    </p:spTree>
  </p:cSld>
  <p:timing>
    <p:tnLst>
      <p:par>
        <p:cTn id="28" dur="indefinite" restart="never" nodeType="tmRoot">
          <p:childTnLst>
            <p:seq>
              <p:cTn id="2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c6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833400" y="833400"/>
            <a:ext cx="7779600" cy="997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90000"/>
              </a:lnSpc>
            </a:pPr>
            <a:r>
              <a:rPr b="1" lang="ca-ES-valencia" sz="3600" spc="-1" strike="noStrike">
                <a:solidFill>
                  <a:srgbClr val="ffffcc"/>
                </a:solidFill>
                <a:latin typeface="Arial"/>
                <a:ea typeface="Noto Sans CJK SC Regular"/>
              </a:rPr>
              <a:t>Optativas y criterios asignación</a:t>
            </a:r>
            <a:endParaRPr b="0" lang="ca-ES-valencia" sz="36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826920" y="2852640"/>
            <a:ext cx="7692480" cy="280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36600" indent="-3358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Francés como segundo idioma</a:t>
            </a:r>
            <a:endParaRPr b="0" lang="ca-ES-valencia" sz="28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Educación Plástica y Visual</a:t>
            </a:r>
            <a:endParaRPr b="0" lang="ca-ES-valencia" sz="28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Informática</a:t>
            </a:r>
            <a:endParaRPr b="0" lang="ca-ES-valencia" sz="28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Refuerzo instrumental:  Castellano /   Valencià /  Matemáticas</a:t>
            </a:r>
            <a:endParaRPr b="0" lang="ca-ES-valencia" sz="28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Proyecto interdisciplinar: Taller de Cocina</a:t>
            </a:r>
            <a:endParaRPr b="0" lang="ca-ES-valencia" sz="2800" spc="-1" strike="noStrike">
              <a:latin typeface="Arial"/>
            </a:endParaRPr>
          </a:p>
          <a:p>
            <a:pPr marL="336600" indent="-335880">
              <a:lnSpc>
                <a:spcPct val="100000"/>
              </a:lnSpc>
              <a:spcBef>
                <a:spcPts val="700"/>
              </a:spcBef>
              <a:buClr>
                <a:srgbClr val="ffffff"/>
              </a:buClr>
              <a:buSzPct val="75000"/>
              <a:buFont typeface="Wingdings" charset="2"/>
              <a:buChar char=""/>
            </a:pPr>
            <a:r>
              <a:rPr b="1" i="1" lang="ca-ES-valencia" sz="2800" spc="-1" strike="noStrike">
                <a:solidFill>
                  <a:srgbClr val="ffffcc"/>
                </a:solidFill>
                <a:latin typeface="Arial"/>
                <a:ea typeface="굴림"/>
              </a:rPr>
              <a:t>Criterios asignación</a:t>
            </a:r>
            <a:endParaRPr b="0" lang="ca-ES-valencia" sz="2800" spc="-1" strike="noStrike">
              <a:latin typeface="Arial"/>
            </a:endParaRPr>
          </a:p>
        </p:txBody>
      </p:sp>
    </p:spTree>
  </p:cSld>
  <p:timing>
    <p:tnLst>
      <p:par>
        <p:cTn id="30" dur="indefinite" restart="never" nodeType="tmRoot">
          <p:childTnLst>
            <p:seq>
              <p:cTn id="3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Application>LibreOffice/6.0.4.2$Linux_X86_64 LibreOffice_project/00m0$Build-2</Application>
  <Words>1055</Words>
  <Paragraphs>203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2014-01-27T08:35:41Z</dcterms:created>
  <dc:creator>msolsonam</dc:creator>
  <dc:description/>
  <dc:language>ca-ES-valencia</dc:language>
  <cp:lastModifiedBy/>
  <cp:lastPrinted>1601-01-01T00:00:00Z</cp:lastPrinted>
  <dcterms:modified xsi:type="dcterms:W3CDTF">2021-05-11T11:27:01Z</dcterms:modified>
  <cp:revision>145</cp:revision>
  <dc:subject/>
  <dc:title>BIENVENIDOS AL IES MARJANA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33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33</vt:i4>
  </property>
</Properties>
</file>