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9"/>
    <p:restoredTop sz="94643"/>
  </p:normalViewPr>
  <p:slideViewPr>
    <p:cSldViewPr snapToGrid="0" snapToObjects="1">
      <p:cViewPr varScale="1">
        <p:scale>
          <a:sx n="87" d="100"/>
          <a:sy n="87" d="100"/>
        </p:scale>
        <p:origin x="20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72C77-8831-7C42-A135-C85C947EE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2DD75A-08DD-4C40-8FCE-A75486DD0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FC0AA6-CC41-8A4F-A1C0-569973420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66746A-DCE2-F341-A789-D76E89839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2EE8A8-A5D8-6A43-882A-D8832D30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46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048F6-64D8-014A-A92D-22B1637F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AB1118-A682-9B45-8F81-38A1F3632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961BB7-3EFD-7247-BE11-03326D4A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9EBE32-FA58-8E49-B7FE-D308B67E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00972B-2BF3-5D4F-9F9D-6B3478C8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20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8E1BD3-DFA2-D643-8D43-94E4AF14D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87EE94-7711-3641-B5D2-3B45A16DF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EF9358-87C9-544E-A575-F4B47E8C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E8993F-477D-5043-B0BA-4454F5F48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265B57-95C2-0044-AD15-9C321D02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00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A36E9-9B52-514E-ADD0-8E4656A5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1F3D1A-978D-2643-890F-B33B03F5D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3040FB-9BDC-0847-A6E6-0AAB00C84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510D11-FE26-674B-A7CB-9B328436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6FC189-8383-044D-B906-86300803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19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64559-EEFB-D94F-B821-8D54742C2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878D5B-87D5-1B46-AD96-E1D78DD49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819500-A424-2A44-8EB9-1D04015D9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B7A479-6B74-7544-A6A0-BFE31DE5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120DBB-6C05-F44D-8F61-077B81C9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58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EE337-2815-8C49-A0DA-A9CFBFDB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751A87-346E-1548-A836-86F494ECE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6CB90E-7C09-454B-8CF1-6C5AC0136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BF4FEE-0502-994B-944C-48D7ACD5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E422C2-4F1D-544D-A300-FAAD90DB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9B143A-6E82-DF4A-833F-EF4854DBE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6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65CEA-A92D-F246-8573-BA1085AA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8829C1-C84C-5E43-8B9F-3E801E8F2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9279A1-64CF-994C-A3F1-D9D8B20F6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BD17AF-1BE5-E445-989A-BCFD622F3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CA08AED-BA1E-2641-8613-20490CBD3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02523B-C98C-374B-9105-073EE642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B8E5C2-A8AD-9748-9396-8339468D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17CDE3-DAC9-7849-BB01-AFD42709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03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5F42F-4AEF-CE4F-BF19-058489E0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1C1666-0372-364C-ABCF-F60A0BED7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50BA79-FF81-8F48-9D59-AD4022C87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E8487B-B17C-2F49-A18E-5BB76EB6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9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5E0C714-CCDA-144F-BA53-4371734CF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298D40-17A8-1F46-9CA1-A3D0D94A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3C7588-259B-3444-BB8A-CEF01C50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17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825F1-989D-7D42-9552-E74DB62B0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F5D916-8314-744F-A4C2-429B88656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51F80C-AD69-1D42-92E6-09D1D410D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273C61-665E-0046-8113-B55100FB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0DF450-B332-1749-BE58-8C2CC181E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222E49-6E56-1941-B025-6E249AA3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77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7C6B1-FA6E-344E-B449-46AB10C66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CC60E8-C367-9B4E-A86C-63F04621C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00F93E-CB06-9E4F-A914-243495F67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DCC08C-3E7C-7D4E-BC02-01D6385C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1D2DFD-2B12-B74E-B943-CBFEDADB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BDA787-0432-2F4B-8A28-D0D37C702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6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1B456D-A2CB-8E44-8B90-066D90967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112716-0CA4-F840-93C2-4847005CC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56D6C8-C791-754C-9AF0-11197B3FB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4C055-9164-9B41-8B02-B0A885EACFEE}" type="datetimeFigureOut">
              <a:rPr lang="es-ES" smtClean="0"/>
              <a:t>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A4934D-1DBC-BA45-9E4D-CB2BDFEA5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82DFB8-0C1F-154B-B3AD-4E36B97F2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CA28-662D-7B4E-A63C-BD9FB26697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41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3A67123A-F1F3-8543-9A02-092C8EA5F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81"/>
            <a:ext cx="12197481" cy="6854919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5F005116-E65A-0347-ACDC-2C77DE117C2A}"/>
              </a:ext>
            </a:extLst>
          </p:cNvPr>
          <p:cNvSpPr txBox="1"/>
          <p:nvPr/>
        </p:nvSpPr>
        <p:spPr>
          <a:xfrm>
            <a:off x="783771" y="6966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9FFEBA4-D424-524D-9AFB-27F1326BDD9F}"/>
              </a:ext>
            </a:extLst>
          </p:cNvPr>
          <p:cNvSpPr txBox="1"/>
          <p:nvPr/>
        </p:nvSpPr>
        <p:spPr>
          <a:xfrm>
            <a:off x="1300842" y="1066018"/>
            <a:ext cx="95903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>
                <a:solidFill>
                  <a:schemeClr val="bg1"/>
                </a:solidFill>
              </a:rPr>
              <a:t>¿POR 	QUÉ ESTUDIAR CULTURA CLÁSICA?</a:t>
            </a:r>
          </a:p>
          <a:p>
            <a:endParaRPr lang="es-ES" sz="2800" i="1" dirty="0">
              <a:solidFill>
                <a:schemeClr val="bg1"/>
              </a:solidFill>
            </a:endParaRPr>
          </a:p>
          <a:p>
            <a:r>
              <a:rPr lang="es-ES" sz="2800" i="1" dirty="0">
                <a:solidFill>
                  <a:schemeClr val="bg1"/>
                </a:solidFill>
              </a:rPr>
              <a:t>La cultura clásica es la rica y variada herencia que nos han transmitido los antiguos griegos y romanos. De ellos hemos recibido su mitología, costumbres, juegos, arte y literatura,… Todos estos elementos culturales han ejercido su influencia en todas las épocas de nuestra cultura. </a:t>
            </a:r>
          </a:p>
          <a:p>
            <a:r>
              <a:rPr lang="es-ES" sz="2800" i="1" dirty="0">
                <a:solidFill>
                  <a:schemeClr val="bg1"/>
                </a:solidFill>
              </a:rPr>
              <a:t>Estudiar la cultura clásica nos ayuda a conocernos un poco mejor porque aprendemos de dónde venimos. También aprendemos el porqué de muchas cosas que provienen del mundo clásico y que han llegado hasta nuestros tiempos.</a:t>
            </a:r>
          </a:p>
        </p:txBody>
      </p:sp>
    </p:spTree>
    <p:extLst>
      <p:ext uri="{BB962C8B-B14F-4D97-AF65-F5344CB8AC3E}">
        <p14:creationId xmlns:p14="http://schemas.microsoft.com/office/powerpoint/2010/main" val="134646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D5AF00C-BEA9-DE40-8DE5-A9B685874F05}"/>
              </a:ext>
            </a:extLst>
          </p:cNvPr>
          <p:cNvSpPr txBox="1"/>
          <p:nvPr/>
        </p:nvSpPr>
        <p:spPr>
          <a:xfrm>
            <a:off x="223453" y="320986"/>
            <a:ext cx="11362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i="1" dirty="0">
                <a:solidFill>
                  <a:srgbClr val="FF0000"/>
                </a:solidFill>
              </a:rPr>
              <a:t>En </a:t>
            </a:r>
            <a:r>
              <a:rPr lang="es-ES" sz="2800" i="1" dirty="0">
                <a:solidFill>
                  <a:srgbClr val="00B0F0"/>
                </a:solidFill>
              </a:rPr>
              <a:t>Cultura Clásica </a:t>
            </a:r>
            <a:r>
              <a:rPr lang="es-ES" sz="2800" i="1" dirty="0">
                <a:solidFill>
                  <a:srgbClr val="FF0000"/>
                </a:solidFill>
              </a:rPr>
              <a:t>aprendemos el origen y el significado de nuestras palabras.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EA04F6D-5563-C446-9364-BF8DEB72FD36}"/>
              </a:ext>
            </a:extLst>
          </p:cNvPr>
          <p:cNvSpPr txBox="1"/>
          <p:nvPr/>
        </p:nvSpPr>
        <p:spPr>
          <a:xfrm>
            <a:off x="1164771" y="1024607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00B0F0"/>
                </a:solidFill>
              </a:rPr>
              <a:t>OTO - RRINO - LARINGO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8317CCB-100A-2740-9FAC-FD4B8AC93DAC}"/>
              </a:ext>
            </a:extLst>
          </p:cNvPr>
          <p:cNvSpPr txBox="1"/>
          <p:nvPr/>
        </p:nvSpPr>
        <p:spPr>
          <a:xfrm>
            <a:off x="1164771" y="3208247"/>
            <a:ext cx="2262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rgbClr val="00B0F0"/>
                </a:solidFill>
              </a:rPr>
              <a:t>OFTALMO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0872F75-6A0A-6149-9F4D-6713B142DDAB}"/>
              </a:ext>
            </a:extLst>
          </p:cNvPr>
          <p:cNvSpPr txBox="1"/>
          <p:nvPr/>
        </p:nvSpPr>
        <p:spPr>
          <a:xfrm>
            <a:off x="1164771" y="4941154"/>
            <a:ext cx="2087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00B0F0"/>
                </a:solidFill>
              </a:rPr>
              <a:t>ODONTO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9806F13-DADA-2D40-B9BE-B27334F50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771" y="1732493"/>
            <a:ext cx="908512" cy="136525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1123505-1BA5-9645-8D86-F7DFDEEFC8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489" y="1765621"/>
            <a:ext cx="925169" cy="136525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5B76A3B-454C-1241-A0ED-C4EC4E3437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8416" y="1765621"/>
            <a:ext cx="1576048" cy="1365251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BBDDCB14-2A0B-2449-A315-A634A66BAA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0399" y="3775082"/>
            <a:ext cx="1576048" cy="126209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3F749F91-3B09-0340-9B2A-58227FE3E0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5021" y="5479187"/>
            <a:ext cx="1066801" cy="954270"/>
          </a:xfrm>
          <a:prstGeom prst="rect">
            <a:avLst/>
          </a:prstGeom>
        </p:spPr>
      </p:pic>
      <p:cxnSp>
        <p:nvCxnSpPr>
          <p:cNvPr id="28" name="Conector curvado 27">
            <a:extLst>
              <a:ext uri="{FF2B5EF4-FFF2-40B4-BE49-F238E27FC236}">
                <a16:creationId xmlns:a16="http://schemas.microsoft.com/office/drawing/2014/main" id="{97181068-D6D5-E240-9302-BFAFE62541C8}"/>
              </a:ext>
            </a:extLst>
          </p:cNvPr>
          <p:cNvCxnSpPr>
            <a:stCxn id="5" idx="3"/>
          </p:cNvCxnSpPr>
          <p:nvPr/>
        </p:nvCxnSpPr>
        <p:spPr>
          <a:xfrm>
            <a:off x="6346371" y="1378550"/>
            <a:ext cx="2035629" cy="1912050"/>
          </a:xfrm>
          <a:prstGeom prst="curved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curvado 29">
            <a:extLst>
              <a:ext uri="{FF2B5EF4-FFF2-40B4-BE49-F238E27FC236}">
                <a16:creationId xmlns:a16="http://schemas.microsoft.com/office/drawing/2014/main" id="{3301A6E2-234C-A544-93EE-6399594EE90C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252074" y="3883681"/>
            <a:ext cx="5129925" cy="1411416"/>
          </a:xfrm>
          <a:prstGeom prst="curved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22CDC80D-CBFC-ED42-8A29-C2EDD71B68DA}"/>
              </a:ext>
            </a:extLst>
          </p:cNvPr>
          <p:cNvCxnSpPr>
            <a:stCxn id="6" idx="3"/>
          </p:cNvCxnSpPr>
          <p:nvPr/>
        </p:nvCxnSpPr>
        <p:spPr>
          <a:xfrm>
            <a:off x="3426929" y="3562190"/>
            <a:ext cx="495507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620F396-5ABB-C648-AFD0-604AF07C6634}"/>
              </a:ext>
            </a:extLst>
          </p:cNvPr>
          <p:cNvSpPr txBox="1"/>
          <p:nvPr/>
        </p:nvSpPr>
        <p:spPr>
          <a:xfrm>
            <a:off x="8381999" y="3175795"/>
            <a:ext cx="16450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rgbClr val="00B0F0"/>
                </a:solidFill>
              </a:rPr>
              <a:t>LOGÍA</a:t>
            </a:r>
          </a:p>
          <a:p>
            <a:r>
              <a:rPr lang="es-ES" sz="4000" dirty="0">
                <a:solidFill>
                  <a:srgbClr val="00B0F0"/>
                </a:solidFill>
              </a:rPr>
              <a:t>(saber)</a:t>
            </a:r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2A6CAC1C-E817-BF48-A2EC-0F81699DED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66735" y="2628105"/>
            <a:ext cx="2293953" cy="229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77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1B67FB3-5EAF-7D4A-98D6-5148C445C604}"/>
              </a:ext>
            </a:extLst>
          </p:cNvPr>
          <p:cNvSpPr txBox="1"/>
          <p:nvPr/>
        </p:nvSpPr>
        <p:spPr>
          <a:xfrm>
            <a:off x="368711" y="383457"/>
            <a:ext cx="11592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>
                <a:solidFill>
                  <a:srgbClr val="FF0000"/>
                </a:solidFill>
              </a:rPr>
              <a:t>También leemos las leyendas de la mitología grecolatina y a través de ellas conocemos las fascinantes historias de la familia de Zeus y otras curiosidades.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5A636A6-5C1A-0645-BCED-578AB05E3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11" y="1492250"/>
            <a:ext cx="2095500" cy="38735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CE28B57-5F8C-3F42-A0F4-F61218694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843" y="1490202"/>
            <a:ext cx="3489837" cy="2187292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C7C87D4-7C28-AE42-9C3A-21D68613456B}"/>
              </a:ext>
            </a:extLst>
          </p:cNvPr>
          <p:cNvSpPr txBox="1"/>
          <p:nvPr/>
        </p:nvSpPr>
        <p:spPr>
          <a:xfrm>
            <a:off x="3068800" y="2260682"/>
            <a:ext cx="1299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i="1" dirty="0">
                <a:solidFill>
                  <a:srgbClr val="FFC000"/>
                </a:solidFill>
              </a:rPr>
              <a:t>MARS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818C45C-32E9-4A49-ACF9-CA1A485FC1D6}"/>
              </a:ext>
            </a:extLst>
          </p:cNvPr>
          <p:cNvSpPr txBox="1"/>
          <p:nvPr/>
        </p:nvSpPr>
        <p:spPr>
          <a:xfrm>
            <a:off x="6395376" y="2260682"/>
            <a:ext cx="147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i="1" dirty="0">
                <a:solidFill>
                  <a:srgbClr val="00B050"/>
                </a:solidFill>
              </a:rPr>
              <a:t>VENUS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7A119462-069A-9541-88AA-D7CB7E8A83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7250" y="2000250"/>
            <a:ext cx="1428750" cy="142875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6CF0AF43-B1BF-CE4F-82A3-99E9005733EA}"/>
              </a:ext>
            </a:extLst>
          </p:cNvPr>
          <p:cNvSpPr txBox="1"/>
          <p:nvPr/>
        </p:nvSpPr>
        <p:spPr>
          <a:xfrm>
            <a:off x="5191432" y="2374490"/>
            <a:ext cx="33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>
                <a:solidFill>
                  <a:schemeClr val="bg1"/>
                </a:solidFill>
              </a:rPr>
              <a:t>X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E946E778-ABF8-B348-8AF0-F4938A306ADB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5361038" y="3429000"/>
            <a:ext cx="20587" cy="6626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C449F4B-A95A-7E4D-BA0F-18542E5EE149}"/>
              </a:ext>
            </a:extLst>
          </p:cNvPr>
          <p:cNvSpPr txBox="1"/>
          <p:nvPr/>
        </p:nvSpPr>
        <p:spPr>
          <a:xfrm>
            <a:off x="4524110" y="4091686"/>
            <a:ext cx="167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solidFill>
                  <a:srgbClr val="FFC000"/>
                </a:solidFill>
              </a:rPr>
              <a:t>C</a:t>
            </a:r>
            <a:r>
              <a:rPr lang="es-ES" sz="3600" dirty="0">
                <a:solidFill>
                  <a:srgbClr val="00B050"/>
                </a:solidFill>
              </a:rPr>
              <a:t>U</a:t>
            </a:r>
            <a:r>
              <a:rPr lang="es-ES" sz="3600" dirty="0">
                <a:solidFill>
                  <a:srgbClr val="FFC000"/>
                </a:solidFill>
              </a:rPr>
              <a:t>P</a:t>
            </a:r>
            <a:r>
              <a:rPr lang="es-ES" sz="3600" dirty="0">
                <a:solidFill>
                  <a:srgbClr val="00B050"/>
                </a:solidFill>
              </a:rPr>
              <a:t>I</a:t>
            </a:r>
            <a:r>
              <a:rPr lang="es-ES" sz="3600" dirty="0">
                <a:solidFill>
                  <a:srgbClr val="FFC000"/>
                </a:solidFill>
              </a:rPr>
              <a:t>D</a:t>
            </a:r>
            <a:r>
              <a:rPr lang="es-ES" sz="3600" dirty="0">
                <a:solidFill>
                  <a:srgbClr val="00B050"/>
                </a:solidFill>
              </a:rPr>
              <a:t>O</a:t>
            </a:r>
            <a:endParaRPr lang="es-ES" sz="3600" dirty="0">
              <a:solidFill>
                <a:srgbClr val="FFC000"/>
              </a:solidFill>
            </a:endParaRP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01A3D34C-672B-B142-A555-EE49371ACF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5760" y="4622976"/>
            <a:ext cx="1404554" cy="1404554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7F45CE0A-3631-D24F-A890-B834AA75A07B}"/>
              </a:ext>
            </a:extLst>
          </p:cNvPr>
          <p:cNvSpPr txBox="1"/>
          <p:nvPr/>
        </p:nvSpPr>
        <p:spPr>
          <a:xfrm>
            <a:off x="6395376" y="4184018"/>
            <a:ext cx="166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i="1" dirty="0" err="1">
                <a:solidFill>
                  <a:srgbClr val="00B050"/>
                </a:solidFill>
              </a:rPr>
              <a:t>dies</a:t>
            </a:r>
            <a:r>
              <a:rPr lang="es-ES" sz="2400" i="1" dirty="0">
                <a:solidFill>
                  <a:srgbClr val="00B050"/>
                </a:solidFill>
              </a:rPr>
              <a:t> </a:t>
            </a:r>
            <a:r>
              <a:rPr lang="es-ES" sz="2400" i="1" dirty="0" err="1">
                <a:solidFill>
                  <a:srgbClr val="00B050"/>
                </a:solidFill>
              </a:rPr>
              <a:t>Veneris</a:t>
            </a:r>
            <a:endParaRPr lang="es-ES" sz="2400" i="1" dirty="0">
              <a:solidFill>
                <a:srgbClr val="00B050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1668C13-5F64-334A-8431-29AA261F32E3}"/>
              </a:ext>
            </a:extLst>
          </p:cNvPr>
          <p:cNvSpPr txBox="1"/>
          <p:nvPr/>
        </p:nvSpPr>
        <p:spPr>
          <a:xfrm>
            <a:off x="2723202" y="4195891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>
                <a:solidFill>
                  <a:srgbClr val="FFC000"/>
                </a:solidFill>
              </a:rPr>
              <a:t>dies</a:t>
            </a:r>
            <a:r>
              <a:rPr lang="es-ES" sz="2400" dirty="0">
                <a:solidFill>
                  <a:srgbClr val="FFC000"/>
                </a:solidFill>
              </a:rPr>
              <a:t> </a:t>
            </a:r>
            <a:r>
              <a:rPr lang="es-ES" sz="2400" dirty="0" err="1">
                <a:solidFill>
                  <a:srgbClr val="FFC000"/>
                </a:solidFill>
              </a:rPr>
              <a:t>Martis</a:t>
            </a:r>
            <a:endParaRPr lang="es-ES" sz="2400" dirty="0">
              <a:solidFill>
                <a:srgbClr val="FFC000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EFB2810-5BB4-2145-9F83-D6968D52B378}"/>
              </a:ext>
            </a:extLst>
          </p:cNvPr>
          <p:cNvSpPr txBox="1"/>
          <p:nvPr/>
        </p:nvSpPr>
        <p:spPr>
          <a:xfrm>
            <a:off x="8328843" y="5074531"/>
            <a:ext cx="1408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>
                <a:solidFill>
                  <a:srgbClr val="00B050"/>
                </a:solidFill>
              </a:rPr>
              <a:t>divendres</a:t>
            </a:r>
            <a:endParaRPr lang="es-ES" sz="2400" dirty="0">
              <a:solidFill>
                <a:srgbClr val="00B050"/>
              </a:solidFill>
            </a:endParaRPr>
          </a:p>
          <a:p>
            <a:endParaRPr lang="es-ES" sz="2400" dirty="0">
              <a:solidFill>
                <a:srgbClr val="00B050"/>
              </a:solidFill>
            </a:endParaRPr>
          </a:p>
          <a:p>
            <a:r>
              <a:rPr lang="es-ES" sz="2400" dirty="0">
                <a:solidFill>
                  <a:srgbClr val="00B050"/>
                </a:solidFill>
              </a:rPr>
              <a:t>viernes</a:t>
            </a:r>
          </a:p>
        </p:txBody>
      </p:sp>
      <p:cxnSp>
        <p:nvCxnSpPr>
          <p:cNvPr id="37" name="Conector curvado 36">
            <a:extLst>
              <a:ext uri="{FF2B5EF4-FFF2-40B4-BE49-F238E27FC236}">
                <a16:creationId xmlns:a16="http://schemas.microsoft.com/office/drawing/2014/main" id="{496CCB3A-814E-7542-B61B-38992C94FCC8}"/>
              </a:ext>
            </a:extLst>
          </p:cNvPr>
          <p:cNvCxnSpPr>
            <a:cxnSpLocks/>
          </p:cNvCxnSpPr>
          <p:nvPr/>
        </p:nvCxnSpPr>
        <p:spPr>
          <a:xfrm>
            <a:off x="6945266" y="4738016"/>
            <a:ext cx="1312599" cy="1289514"/>
          </a:xfrm>
          <a:prstGeom prst="curvedConnector3">
            <a:avLst>
              <a:gd name="adj1" fmla="val -562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curvado 47">
            <a:extLst>
              <a:ext uri="{FF2B5EF4-FFF2-40B4-BE49-F238E27FC236}">
                <a16:creationId xmlns:a16="http://schemas.microsoft.com/office/drawing/2014/main" id="{C7B0EDFA-49C2-AE49-BE41-8A9FEEE40E13}"/>
              </a:ext>
            </a:extLst>
          </p:cNvPr>
          <p:cNvCxnSpPr>
            <a:cxnSpLocks/>
          </p:cNvCxnSpPr>
          <p:nvPr/>
        </p:nvCxnSpPr>
        <p:spPr>
          <a:xfrm>
            <a:off x="7225443" y="4738016"/>
            <a:ext cx="926420" cy="587237"/>
          </a:xfrm>
          <a:prstGeom prst="curvedConnector3">
            <a:avLst>
              <a:gd name="adj1" fmla="val 2241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7BE584BC-16E3-BD47-894E-0A1554655658}"/>
              </a:ext>
            </a:extLst>
          </p:cNvPr>
          <p:cNvSpPr txBox="1"/>
          <p:nvPr/>
        </p:nvSpPr>
        <p:spPr>
          <a:xfrm>
            <a:off x="1209367" y="5427365"/>
            <a:ext cx="11400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>
                <a:solidFill>
                  <a:srgbClr val="FFC000"/>
                </a:solidFill>
              </a:rPr>
              <a:t>dimarts</a:t>
            </a:r>
            <a:endParaRPr lang="es-ES" sz="2400" dirty="0">
              <a:solidFill>
                <a:srgbClr val="FFC000"/>
              </a:solidFill>
            </a:endParaRPr>
          </a:p>
          <a:p>
            <a:endParaRPr lang="es-ES" sz="2400" dirty="0">
              <a:solidFill>
                <a:srgbClr val="FFC000"/>
              </a:solidFill>
            </a:endParaRPr>
          </a:p>
          <a:p>
            <a:r>
              <a:rPr lang="es-ES" sz="2400" dirty="0">
                <a:solidFill>
                  <a:srgbClr val="FFC000"/>
                </a:solidFill>
              </a:rPr>
              <a:t>martes</a:t>
            </a:r>
          </a:p>
        </p:txBody>
      </p:sp>
      <p:cxnSp>
        <p:nvCxnSpPr>
          <p:cNvPr id="59" name="Conector curvado 58">
            <a:extLst>
              <a:ext uri="{FF2B5EF4-FFF2-40B4-BE49-F238E27FC236}">
                <a16:creationId xmlns:a16="http://schemas.microsoft.com/office/drawing/2014/main" id="{F46B8BAF-37CB-6D49-B48C-0D3F4046E027}"/>
              </a:ext>
            </a:extLst>
          </p:cNvPr>
          <p:cNvCxnSpPr>
            <a:cxnSpLocks/>
            <a:stCxn id="31" idx="2"/>
          </p:cNvCxnSpPr>
          <p:nvPr/>
        </p:nvCxnSpPr>
        <p:spPr>
          <a:xfrm rot="5400000">
            <a:off x="2420560" y="4586420"/>
            <a:ext cx="1017139" cy="1159411"/>
          </a:xfrm>
          <a:prstGeom prst="curved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curvado 63">
            <a:extLst>
              <a:ext uri="{FF2B5EF4-FFF2-40B4-BE49-F238E27FC236}">
                <a16:creationId xmlns:a16="http://schemas.microsoft.com/office/drawing/2014/main" id="{85E66949-137F-7348-95C1-EF063F5B7B3D}"/>
              </a:ext>
            </a:extLst>
          </p:cNvPr>
          <p:cNvCxnSpPr>
            <a:cxnSpLocks/>
          </p:cNvCxnSpPr>
          <p:nvPr/>
        </p:nvCxnSpPr>
        <p:spPr>
          <a:xfrm rot="5400000">
            <a:off x="2191112" y="4758163"/>
            <a:ext cx="1755374" cy="1554161"/>
          </a:xfrm>
          <a:prstGeom prst="curvedConnector3">
            <a:avLst>
              <a:gd name="adj1" fmla="val 102933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id="{787777CA-2D32-DD48-843E-DA0713741F33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3718337" y="2907013"/>
            <a:ext cx="0" cy="12770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id="{8521C0B1-8D85-B24F-A473-B37FF58285E1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7112409" y="2907013"/>
            <a:ext cx="20509" cy="11846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Imagen 89">
            <a:extLst>
              <a:ext uri="{FF2B5EF4-FFF2-40B4-BE49-F238E27FC236}">
                <a16:creationId xmlns:a16="http://schemas.microsoft.com/office/drawing/2014/main" id="{E60BD17E-0311-8041-9764-D15AE27033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8540" y="5069302"/>
            <a:ext cx="767854" cy="511902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20AA4F18-151D-6444-B160-59AF25E512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711" y="5438107"/>
            <a:ext cx="714070" cy="476046"/>
          </a:xfrm>
          <a:prstGeom prst="rect">
            <a:avLst/>
          </a:prstGeom>
        </p:spPr>
      </p:pic>
      <p:pic>
        <p:nvPicPr>
          <p:cNvPr id="92" name="Imagen 91">
            <a:extLst>
              <a:ext uri="{FF2B5EF4-FFF2-40B4-BE49-F238E27FC236}">
                <a16:creationId xmlns:a16="http://schemas.microsoft.com/office/drawing/2014/main" id="{157CEFDA-2DDF-AF4E-9B7C-9041D2CD15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8540" y="5746758"/>
            <a:ext cx="770493" cy="511903"/>
          </a:xfrm>
          <a:prstGeom prst="rect">
            <a:avLst/>
          </a:prstGeom>
        </p:spPr>
      </p:pic>
      <p:pic>
        <p:nvPicPr>
          <p:cNvPr id="93" name="Imagen 92">
            <a:extLst>
              <a:ext uri="{FF2B5EF4-FFF2-40B4-BE49-F238E27FC236}">
                <a16:creationId xmlns:a16="http://schemas.microsoft.com/office/drawing/2014/main" id="{038A8CF3-7FA2-2949-BE1D-B5F55EDD9F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711" y="6151647"/>
            <a:ext cx="716524" cy="47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82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F3BF9C7-14E9-014B-A0CB-3D3E74909051}"/>
              </a:ext>
            </a:extLst>
          </p:cNvPr>
          <p:cNvSpPr txBox="1"/>
          <p:nvPr/>
        </p:nvSpPr>
        <p:spPr>
          <a:xfrm>
            <a:off x="619433" y="442451"/>
            <a:ext cx="11341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>
                <a:solidFill>
                  <a:srgbClr val="FF0000"/>
                </a:solidFill>
              </a:rPr>
              <a:t>En </a:t>
            </a:r>
            <a:r>
              <a:rPr lang="es-ES" sz="2800" i="1" dirty="0">
                <a:solidFill>
                  <a:srgbClr val="00B0F0"/>
                </a:solidFill>
              </a:rPr>
              <a:t>Cultura Clásica </a:t>
            </a:r>
            <a:r>
              <a:rPr lang="es-ES" sz="2800" i="1" dirty="0">
                <a:solidFill>
                  <a:srgbClr val="FF0000"/>
                </a:solidFill>
              </a:rPr>
              <a:t>aprendemos las letras griegas y curiosidades relacionadas con ellas.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1D496EB-7DEE-7148-AC1C-23DEF19D02B6}"/>
              </a:ext>
            </a:extLst>
          </p:cNvPr>
          <p:cNvSpPr txBox="1"/>
          <p:nvPr/>
        </p:nvSpPr>
        <p:spPr>
          <a:xfrm>
            <a:off x="1607573" y="4527755"/>
            <a:ext cx="1846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Symbol" pitchFamily="2" charset="2"/>
                <a:ea typeface="Apple Symbols" panose="02000000000000000000" pitchFamily="2" charset="-79"/>
                <a:cs typeface="Apple Symbols" panose="02000000000000000000" pitchFamily="2" charset="-79"/>
              </a:rPr>
              <a:t>DELTA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3A6390A-2B8B-0F44-AD12-E99FBDC879B8}"/>
              </a:ext>
            </a:extLst>
          </p:cNvPr>
          <p:cNvSpPr txBox="1"/>
          <p:nvPr/>
        </p:nvSpPr>
        <p:spPr>
          <a:xfrm>
            <a:off x="2062024" y="2644170"/>
            <a:ext cx="9380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latin typeface="Symbol" pitchFamily="2" charset="2"/>
              </a:rPr>
              <a:t>D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8C7D1D8-EA61-4A48-B311-A9D856A26FD9}"/>
              </a:ext>
            </a:extLst>
          </p:cNvPr>
          <p:cNvSpPr txBox="1"/>
          <p:nvPr/>
        </p:nvSpPr>
        <p:spPr>
          <a:xfrm>
            <a:off x="1891399" y="5451232"/>
            <a:ext cx="1279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(</a:t>
            </a:r>
            <a:r>
              <a:rPr lang="es-ES" sz="3200" dirty="0" err="1"/>
              <a:t>délta</a:t>
            </a:r>
            <a:r>
              <a:rPr lang="es-ES" sz="3200" dirty="0"/>
              <a:t>)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7498CE-E433-1745-945E-30E416652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387" y="1036554"/>
            <a:ext cx="4232514" cy="284227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E672C4D3-E4AF-FB4C-9D97-104BD9A43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386" y="3948359"/>
            <a:ext cx="4232513" cy="2539508"/>
          </a:xfrm>
          <a:prstGeom prst="rect">
            <a:avLst/>
          </a:prstGeom>
        </p:spPr>
      </p:pic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21EC5603-DFEB-F64F-9B57-11B45001B2A6}"/>
              </a:ext>
            </a:extLst>
          </p:cNvPr>
          <p:cNvCxnSpPr>
            <a:cxnSpLocks/>
          </p:cNvCxnSpPr>
          <p:nvPr/>
        </p:nvCxnSpPr>
        <p:spPr>
          <a:xfrm flipV="1">
            <a:off x="3454553" y="2448232"/>
            <a:ext cx="1846980" cy="116512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F8EB74E8-DE76-3142-A348-04461F62E046}"/>
              </a:ext>
            </a:extLst>
          </p:cNvPr>
          <p:cNvCxnSpPr>
            <a:cxnSpLocks/>
          </p:cNvCxnSpPr>
          <p:nvPr/>
        </p:nvCxnSpPr>
        <p:spPr>
          <a:xfrm>
            <a:off x="3454553" y="4213830"/>
            <a:ext cx="1846980" cy="116512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B27C803-13E7-CA4E-B0D0-C08047F91020}"/>
              </a:ext>
            </a:extLst>
          </p:cNvPr>
          <p:cNvSpPr txBox="1"/>
          <p:nvPr/>
        </p:nvSpPr>
        <p:spPr>
          <a:xfrm>
            <a:off x="10023752" y="1996025"/>
            <a:ext cx="1918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delta del Ebro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334C33E-F13F-C241-96EA-4B0622AB7414}"/>
              </a:ext>
            </a:extLst>
          </p:cNvPr>
          <p:cNvSpPr txBox="1"/>
          <p:nvPr/>
        </p:nvSpPr>
        <p:spPr>
          <a:xfrm>
            <a:off x="10023752" y="4917288"/>
            <a:ext cx="125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ala delta</a:t>
            </a:r>
          </a:p>
        </p:txBody>
      </p:sp>
    </p:spTree>
    <p:extLst>
      <p:ext uri="{BB962C8B-B14F-4D97-AF65-F5344CB8AC3E}">
        <p14:creationId xmlns:p14="http://schemas.microsoft.com/office/powerpoint/2010/main" val="1856473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1E798C7-6B6C-E443-BB51-D8CB30BC7CF4}"/>
              </a:ext>
            </a:extLst>
          </p:cNvPr>
          <p:cNvSpPr txBox="1"/>
          <p:nvPr/>
        </p:nvSpPr>
        <p:spPr>
          <a:xfrm>
            <a:off x="378003" y="181959"/>
            <a:ext cx="11553442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i="1" dirty="0">
                <a:solidFill>
                  <a:srgbClr val="FF0000"/>
                </a:solidFill>
              </a:rPr>
              <a:t>¿QUÉ HAREMOS EN CLASE? ¿CÓMO SE EVALUARÁ?</a:t>
            </a:r>
          </a:p>
          <a:p>
            <a:endParaRPr lang="es-ES" sz="2100" i="1" dirty="0">
              <a:solidFill>
                <a:srgbClr val="FF0000"/>
              </a:solidFill>
            </a:endParaRPr>
          </a:p>
          <a:p>
            <a:r>
              <a:rPr lang="es-ES" sz="2100" i="1" dirty="0">
                <a:solidFill>
                  <a:srgbClr val="FF0000"/>
                </a:solidFill>
              </a:rPr>
              <a:t>1º: Aprenderemos el origen de nuestras palabras y el significado de sus componentes. Esta parte supone la un tercio de la nota total.</a:t>
            </a:r>
          </a:p>
          <a:p>
            <a:r>
              <a:rPr lang="es-ES" sz="2100" i="1" dirty="0">
                <a:solidFill>
                  <a:srgbClr val="FF0000"/>
                </a:solidFill>
              </a:rPr>
              <a:t>2º: Comentaremos y leeremos mitos grecolatinos relacionándolos con otros aspectos de nuestra cultura (la pintura, la escultura, la historia, la lengua, la vida cotidiana,…). Esta parte supone un tercio de la nota total.</a:t>
            </a:r>
          </a:p>
          <a:p>
            <a:r>
              <a:rPr lang="es-ES" sz="2100" i="1" dirty="0">
                <a:solidFill>
                  <a:srgbClr val="FF0000"/>
                </a:solidFill>
              </a:rPr>
              <a:t>3º: Aprenderemos a leer y escribir el alfabeto griego de manera muy básica. También aprenderemos la relación entre las letras griegas y las letras de nuestro abecedario. Esta parte supone un tercio de la nota total.</a:t>
            </a:r>
          </a:p>
          <a:p>
            <a:endParaRPr lang="es-ES" sz="2100" i="1" dirty="0">
              <a:solidFill>
                <a:srgbClr val="FF0000"/>
              </a:solidFill>
            </a:endParaRPr>
          </a:p>
          <a:p>
            <a:r>
              <a:rPr lang="es-ES" sz="2100" i="1" dirty="0">
                <a:solidFill>
                  <a:srgbClr val="FF0000"/>
                </a:solidFill>
              </a:rPr>
              <a:t>Aparte de esto, veremos vídeos relacionados con la asignatura y alguna película de temática clásica.</a:t>
            </a:r>
          </a:p>
          <a:p>
            <a:endParaRPr lang="es-ES" sz="2100" i="1" dirty="0">
              <a:solidFill>
                <a:srgbClr val="FF0000"/>
              </a:solidFill>
            </a:endParaRPr>
          </a:p>
          <a:p>
            <a:r>
              <a:rPr lang="es-ES" sz="2100" i="1" dirty="0">
                <a:solidFill>
                  <a:srgbClr val="00B0F0"/>
                </a:solidFill>
              </a:rPr>
              <a:t>Los diferentes aspectos de la asignatura se evaluarán mediante actividades realizadas en clase, mediante la corrección de los deberes y mediante exámenes. </a:t>
            </a:r>
          </a:p>
          <a:p>
            <a:r>
              <a:rPr lang="es-ES" sz="2100" i="1" dirty="0">
                <a:solidFill>
                  <a:srgbClr val="00B0F0"/>
                </a:solidFill>
              </a:rPr>
              <a:t>En los exámenes, las partes 1ª y 3ª se evaluarán mediante ejercicios como los que se habrán hecho en clase. La parte 2ª se evaluará mediante un test de preguntas. </a:t>
            </a:r>
          </a:p>
          <a:p>
            <a:r>
              <a:rPr lang="es-ES" sz="2100" i="1" dirty="0">
                <a:solidFill>
                  <a:srgbClr val="00B0F0"/>
                </a:solidFill>
              </a:rPr>
              <a:t> </a:t>
            </a:r>
          </a:p>
          <a:p>
            <a:r>
              <a:rPr lang="es-ES" sz="2400" i="1" dirty="0">
                <a:solidFill>
                  <a:srgbClr val="00B050"/>
                </a:solidFill>
              </a:rPr>
              <a:t>¡ANÍMATE A HACER CULTURA CLÁSICA!</a:t>
            </a:r>
          </a:p>
          <a:p>
            <a:endParaRPr lang="es-ES" sz="21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25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380</Words>
  <Application>Microsoft Macintosh PowerPoint</Application>
  <PresentationFormat>Panorámica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51</cp:revision>
  <dcterms:created xsi:type="dcterms:W3CDTF">2023-05-02T17:32:46Z</dcterms:created>
  <dcterms:modified xsi:type="dcterms:W3CDTF">2023-05-06T19:59:23Z</dcterms:modified>
</cp:coreProperties>
</file>