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559675" cy="106918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14"/>
          <a:stretch/>
        </p:blipFill>
        <p:spPr>
          <a:xfrm>
            <a:off x="720" y="36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/>
          <p:nvPr/>
        </p:nvPicPr>
        <p:blipFill>
          <a:blip r:embed="rId14"/>
          <a:stretch/>
        </p:blipFill>
        <p:spPr>
          <a:xfrm>
            <a:off x="720" y="360"/>
            <a:ext cx="12190680" cy="68565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72760" y="432000"/>
            <a:ext cx="9965160" cy="56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800" b="1" strike="noStrike" spc="-1">
                <a:solidFill>
                  <a:srgbClr val="404040"/>
                </a:solidFill>
                <a:latin typeface="Comic Sans MS"/>
                <a:ea typeface="DejaVu Sans"/>
              </a:rPr>
              <a:t>AVALUACIÓ DE LA COMPRENSIÓ LECTORA</a:t>
            </a:r>
            <a:endParaRPr lang="es-ES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800" b="1" strike="noStrike" spc="-1">
                <a:solidFill>
                  <a:srgbClr val="EB3D9F"/>
                </a:solidFill>
                <a:latin typeface="Comic Sans MS"/>
                <a:ea typeface="DejaVu Sans"/>
              </a:rPr>
              <a:t>       </a:t>
            </a:r>
            <a:r>
              <a:rPr lang="es-ES" sz="4800" b="1" strike="noStrike" spc="-1">
                <a:solidFill>
                  <a:srgbClr val="00888A"/>
                </a:solidFill>
                <a:latin typeface="Comic Sans MS"/>
                <a:ea typeface="DejaVu Sans"/>
              </a:rPr>
              <a:t>PROVES ACL</a:t>
            </a:r>
            <a:endParaRPr lang="es-ES" sz="4800" b="0" strike="noStrike" spc="-1">
              <a:latin typeface="Arial"/>
            </a:endParaRPr>
          </a:p>
        </p:txBody>
      </p:sp>
      <p:pic>
        <p:nvPicPr>
          <p:cNvPr id="77" name="Imagen 3"/>
          <p:cNvPicPr/>
          <p:nvPr/>
        </p:nvPicPr>
        <p:blipFill>
          <a:blip r:embed="rId2"/>
          <a:stretch/>
        </p:blipFill>
        <p:spPr>
          <a:xfrm>
            <a:off x="860040" y="2599560"/>
            <a:ext cx="2665800" cy="380232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7848000" y="3732120"/>
            <a:ext cx="2517840" cy="224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C.E.I.P. 8 DE MARÇ                  OCTUBRE 2021</a:t>
            </a:r>
            <a:endParaRPr lang="es-ES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72760" y="216000"/>
            <a:ext cx="10911960" cy="62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PAS 1. Fulles d’activitats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Tenen com objectiu </a:t>
            </a:r>
            <a:r>
              <a:rPr lang="es-ES" sz="2400" b="1" strike="noStrike" spc="-1">
                <a:solidFill>
                  <a:srgbClr val="CE181E"/>
                </a:solidFill>
                <a:latin typeface="Arial"/>
                <a:ea typeface="DejaVu Sans"/>
              </a:rPr>
              <a:t>estructurar la interactivitat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entre tutor/a i tutorat/da (propiciar i ordenar la sessió) i </a:t>
            </a:r>
            <a:r>
              <a:rPr lang="es-ES" sz="2400" b="1" strike="noStrike" spc="-1">
                <a:solidFill>
                  <a:srgbClr val="CE181E"/>
                </a:solidFill>
                <a:latin typeface="Arial"/>
                <a:ea typeface="DejaVu Sans"/>
              </a:rPr>
              <a:t>servir d’exemplificació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als tutors i tutores per a que posteriorment pugan elaborar ells i elles mateixes més Fulles.</a:t>
            </a:r>
            <a:endParaRPr lang="es-E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Els </a:t>
            </a:r>
            <a:r>
              <a:rPr lang="es-E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criteris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per a l’elaboració de les Fulles d’activitats són:</a:t>
            </a:r>
            <a:endParaRPr lang="es-E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Blip>
                <a:blip r:embed="rId2"/>
              </a:buBlip>
            </a:pPr>
            <a:r>
              <a:rPr lang="es-ES" sz="2400" b="1" strike="noStrike" spc="-1">
                <a:solidFill>
                  <a:srgbClr val="0066B3"/>
                </a:solidFill>
                <a:latin typeface="Arial"/>
                <a:ea typeface="DejaVu Sans"/>
              </a:rPr>
              <a:t> Varietat de discurs textual: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textos continus (còmics, poemes, cançons, receptes de cuina, cartes, contes, notícies, menús endevinalles, etc.), textos discontinus (plans, horaris, entrades o tickets, gràfics, cartels, mapes, anuncis, fulles informatives, etc.) o textos múltiples (combinació dels anteriors).  </a:t>
            </a:r>
            <a:endParaRPr lang="es-ES" sz="24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Blip>
                <a:blip r:embed="rId2"/>
              </a:buBlip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Els textos tindràn </a:t>
            </a:r>
            <a:r>
              <a:rPr lang="es-ES" sz="2400" b="1" strike="noStrike" spc="-1">
                <a:solidFill>
                  <a:srgbClr val="0066FF"/>
                </a:solidFill>
                <a:latin typeface="Arial"/>
                <a:ea typeface="DejaVu Sans"/>
              </a:rPr>
              <a:t>unitat de significat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, és a dir, que començen i finalitzen i que tingan sentit per sí mateixos.</a:t>
            </a:r>
            <a:endParaRPr lang="es-ES" sz="24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Blip>
                <a:blip r:embed="rId2"/>
              </a:buBlip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Els textos seleccionats han de respondre als </a:t>
            </a:r>
            <a:r>
              <a:rPr lang="es-ES" sz="2400" b="1" strike="noStrike" spc="-1">
                <a:solidFill>
                  <a:srgbClr val="0066FF"/>
                </a:solidFill>
                <a:latin typeface="Arial"/>
                <a:ea typeface="DejaVu Sans"/>
              </a:rPr>
              <a:t>interessos de l’alumnat 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en les diferents edats.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20" name="Line 2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Line 3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Line 4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72760" y="216000"/>
            <a:ext cx="9965160" cy="58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PAS 1. Fulles d’activitats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Algunes </a:t>
            </a:r>
            <a:r>
              <a:rPr lang="es-E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propostes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poden ser:</a:t>
            </a:r>
            <a:endParaRPr lang="es-ES" sz="24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Blip>
                <a:blip r:embed="rId2"/>
              </a:buBlip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- Demanar amb antelació a l’alumnat, durant un mes, que porten a classe textos que han llegit a casa i que els ha interessat.</a:t>
            </a:r>
            <a:endParaRPr lang="es-ES" sz="24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Blip>
                <a:blip r:embed="rId2"/>
              </a:buBlip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- Demanar a les famílies que un cap de setmana lligen amb els seus fills i filles el periódic o alguna revista i que porten a l’aula algun text relacionat amb un tema d’interès.</a:t>
            </a:r>
            <a:endParaRPr lang="es-ES" sz="24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Blip>
                <a:blip r:embed="rId2"/>
              </a:buBlip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- Demanar al mestres textos de ciències naturals i socials que siguen difícils d’entendre per a l’alumnat o que complementen informació d’algun tema que es treballarà més endavant.</a:t>
            </a:r>
            <a:endParaRPr lang="es-ES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spcBef>
                <a:spcPts val="1001"/>
              </a:spcBef>
              <a:buBlip>
                <a:blip r:embed="rId2"/>
              </a:buBlip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El tipus de preguntes i d’activitats de comprensió lectora ha de ser variat.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24" name="Line 2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3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Line 4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72760" y="216000"/>
            <a:ext cx="9965160" cy="58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PAS 2. Creació de parelles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28" name="Line 2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3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4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Imagen 132"/>
          <p:cNvPicPr/>
          <p:nvPr/>
        </p:nvPicPr>
        <p:blipFill>
          <a:blip r:embed="rId2"/>
          <a:srcRect l="39988" t="26877" r="29866" b="28280"/>
          <a:stretch/>
        </p:blipFill>
        <p:spPr>
          <a:xfrm>
            <a:off x="3024000" y="1479960"/>
            <a:ext cx="6190560" cy="485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72760" y="216000"/>
            <a:ext cx="9965160" cy="58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PAS 3. Formació de l’alumnat i les famílies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33" name="Line 2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Line 3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Line 4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6" name="Imagen 137"/>
          <p:cNvPicPr/>
          <p:nvPr/>
        </p:nvPicPr>
        <p:blipFill>
          <a:blip r:embed="rId2"/>
          <a:srcRect l="19325" t="14695" r="38134" b="10758"/>
          <a:stretch/>
        </p:blipFill>
        <p:spPr>
          <a:xfrm>
            <a:off x="576360" y="1296360"/>
            <a:ext cx="5182560" cy="5110560"/>
          </a:xfrm>
          <a:prstGeom prst="rect">
            <a:avLst/>
          </a:prstGeom>
          <a:ln>
            <a:noFill/>
          </a:ln>
        </p:spPr>
      </p:pic>
      <p:pic>
        <p:nvPicPr>
          <p:cNvPr id="137" name="Imagen 138"/>
          <p:cNvPicPr/>
          <p:nvPr/>
        </p:nvPicPr>
        <p:blipFill>
          <a:blip r:embed="rId3"/>
          <a:srcRect l="21096" t="15745" r="38134" b="51682"/>
          <a:stretch/>
        </p:blipFill>
        <p:spPr>
          <a:xfrm>
            <a:off x="6264000" y="2304000"/>
            <a:ext cx="4966560" cy="223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72760" y="216000"/>
            <a:ext cx="9965160" cy="58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PAS 4. Estructura </a:t>
            </a:r>
            <a:endParaRPr lang="es-E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de les sessions</a:t>
            </a:r>
            <a:endParaRPr lang="es-E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5C2D91"/>
                </a:solidFill>
                <a:latin typeface="Arial"/>
                <a:ea typeface="DejaVu Sans"/>
              </a:rPr>
              <a:t>Tècnica de Lectura</a:t>
            </a:r>
            <a:endParaRPr lang="es-E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5C2D91"/>
                </a:solidFill>
                <a:latin typeface="Arial"/>
                <a:ea typeface="DejaVu Sans"/>
              </a:rPr>
              <a:t>PPP</a:t>
            </a:r>
            <a:endParaRPr lang="es-E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Pausa</a:t>
            </a:r>
            <a:endParaRPr lang="es-E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Pista</a:t>
            </a:r>
            <a:endParaRPr lang="es-ES" sz="4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Ponderació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39" name="Line 2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Line 3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Line 4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Imagen 3"/>
          <p:cNvPicPr/>
          <p:nvPr/>
        </p:nvPicPr>
        <p:blipFill>
          <a:blip r:embed="rId2"/>
          <a:srcRect l="44858" t="21943" b="3401"/>
          <a:stretch/>
        </p:blipFill>
        <p:spPr>
          <a:xfrm>
            <a:off x="5472000" y="192240"/>
            <a:ext cx="6467760" cy="6574680"/>
          </a:xfrm>
          <a:prstGeom prst="rect">
            <a:avLst/>
          </a:prstGeom>
          <a:ln>
            <a:noFill/>
          </a:ln>
        </p:spPr>
      </p:pic>
      <p:sp>
        <p:nvSpPr>
          <p:cNvPr id="143" name="CustomShape 5"/>
          <p:cNvSpPr/>
          <p:nvPr/>
        </p:nvSpPr>
        <p:spPr>
          <a:xfrm>
            <a:off x="648000" y="3384000"/>
            <a:ext cx="1006920" cy="1510920"/>
          </a:xfrm>
          <a:custGeom>
            <a:avLst/>
            <a:gdLst/>
            <a:ahLst/>
            <a:cxnLst/>
            <a:rect l="l" t="t" r="r" b="b"/>
            <a:pathLst>
              <a:path w="2802" h="4202">
                <a:moveTo>
                  <a:pt x="700" y="0"/>
                </a:moveTo>
                <a:lnTo>
                  <a:pt x="700" y="3150"/>
                </a:lnTo>
                <a:lnTo>
                  <a:pt x="0" y="3150"/>
                </a:lnTo>
                <a:lnTo>
                  <a:pt x="1400" y="4201"/>
                </a:lnTo>
                <a:lnTo>
                  <a:pt x="2801" y="3150"/>
                </a:lnTo>
                <a:lnTo>
                  <a:pt x="2100" y="3150"/>
                </a:lnTo>
                <a:lnTo>
                  <a:pt x="2100" y="0"/>
                </a:lnTo>
                <a:lnTo>
                  <a:pt x="7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Marcador de contenido 3"/>
          <p:cNvPicPr/>
          <p:nvPr/>
        </p:nvPicPr>
        <p:blipFill>
          <a:blip r:embed="rId2"/>
          <a:stretch/>
        </p:blipFill>
        <p:spPr>
          <a:xfrm>
            <a:off x="-1245960" y="783720"/>
            <a:ext cx="12828960" cy="546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77160" y="222120"/>
            <a:ext cx="9638640" cy="109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800" b="0" strike="noStrike" spc="-1">
                <a:solidFill>
                  <a:srgbClr val="9739CF"/>
                </a:solidFill>
                <a:latin typeface="Trebuchet MS"/>
                <a:ea typeface="DejaVu Sans"/>
              </a:rPr>
              <a:t>Resultats generals d’error en les estratègies</a:t>
            </a:r>
            <a:br/>
            <a:r>
              <a:rPr lang="es-ES" sz="2800" b="0" strike="noStrike" spc="-1">
                <a:solidFill>
                  <a:srgbClr val="9739CF"/>
                </a:solidFill>
                <a:latin typeface="Trebuchet MS"/>
                <a:ea typeface="DejaVu Sans"/>
              </a:rPr>
              <a:t>CEIP 8 de Març</a:t>
            </a:r>
            <a:endParaRPr lang="es-ES" sz="2800" b="0" strike="noStrike" spc="-1">
              <a:latin typeface="Arial"/>
            </a:endParaRPr>
          </a:p>
        </p:txBody>
      </p:sp>
      <p:pic>
        <p:nvPicPr>
          <p:cNvPr id="81" name="Marcador de contenido 4"/>
          <p:cNvPicPr/>
          <p:nvPr/>
        </p:nvPicPr>
        <p:blipFill>
          <a:blip r:embed="rId2"/>
          <a:stretch/>
        </p:blipFill>
        <p:spPr>
          <a:xfrm>
            <a:off x="1656000" y="1131480"/>
            <a:ext cx="8998560" cy="556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40080" y="2047320"/>
            <a:ext cx="6449400" cy="131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Programa: </a:t>
            </a:r>
            <a:r>
              <a:rPr lang="es-ES" sz="3600" b="0" strike="noStrike" spc="-1">
                <a:solidFill>
                  <a:srgbClr val="EB3D9F"/>
                </a:solidFill>
                <a:latin typeface="Trebuchet MS"/>
                <a:ea typeface="DejaVu Sans"/>
              </a:rPr>
              <a:t>“LLEGIM EN PARELLA”</a:t>
            </a:r>
            <a:br/>
            <a:r>
              <a:rPr lang="es-ES" sz="3600" b="0" strike="noStrike" spc="-1">
                <a:solidFill>
                  <a:srgbClr val="EB3D9F"/>
                </a:solidFill>
                <a:latin typeface="Trebuchet MS"/>
                <a:ea typeface="DejaVu Sans"/>
              </a:rPr>
              <a:t>                                         </a:t>
            </a:r>
            <a:br/>
            <a:r>
              <a:rPr lang="es-ES" sz="3600" b="0" strike="noStrike" spc="-1">
                <a:solidFill>
                  <a:srgbClr val="EB3D9F"/>
                </a:solidFill>
                <a:latin typeface="Trebuchet MS"/>
                <a:ea typeface="DejaVu Sans"/>
              </a:rPr>
              <a:t>                       </a:t>
            </a:r>
            <a:r>
              <a:rPr lang="es-ES" sz="36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David Durán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83" name="Marcador de contenido 3"/>
          <p:cNvPicPr/>
          <p:nvPr/>
        </p:nvPicPr>
        <p:blipFill>
          <a:blip r:embed="rId2"/>
          <a:stretch/>
        </p:blipFill>
        <p:spPr>
          <a:xfrm>
            <a:off x="6509880" y="360000"/>
            <a:ext cx="4070880" cy="611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72760" y="216000"/>
            <a:ext cx="9965160" cy="58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Què és “Llegim en parella”?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3200" b="1" strike="noStrike" spc="-1">
                <a:solidFill>
                  <a:srgbClr val="404040"/>
                </a:solidFill>
                <a:latin typeface="Comic Sans MS"/>
                <a:ea typeface="DejaVu Sans"/>
              </a:rPr>
              <a:t>EIXOS DEL PROGRAMA</a:t>
            </a:r>
            <a:endParaRPr lang="es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3200" b="0" strike="noStrike" spc="-1">
              <a:latin typeface="Arial"/>
            </a:endParaRPr>
          </a:p>
        </p:txBody>
      </p:sp>
      <p:pic>
        <p:nvPicPr>
          <p:cNvPr id="85" name="Imagen 203"/>
          <p:cNvPicPr/>
          <p:nvPr/>
        </p:nvPicPr>
        <p:blipFill>
          <a:blip r:embed="rId2"/>
          <a:stretch/>
        </p:blipFill>
        <p:spPr>
          <a:xfrm>
            <a:off x="1296000" y="2016000"/>
            <a:ext cx="2487960" cy="1654560"/>
          </a:xfrm>
          <a:prstGeom prst="rect">
            <a:avLst/>
          </a:prstGeom>
          <a:ln>
            <a:noFill/>
          </a:ln>
        </p:spPr>
      </p:pic>
      <p:pic>
        <p:nvPicPr>
          <p:cNvPr id="86" name="Imagen 204"/>
          <p:cNvPicPr/>
          <p:nvPr/>
        </p:nvPicPr>
        <p:blipFill>
          <a:blip r:embed="rId3"/>
          <a:stretch/>
        </p:blipFill>
        <p:spPr>
          <a:xfrm>
            <a:off x="4320000" y="2025360"/>
            <a:ext cx="2621160" cy="1645200"/>
          </a:xfrm>
          <a:prstGeom prst="rect">
            <a:avLst/>
          </a:prstGeom>
          <a:ln>
            <a:noFill/>
          </a:ln>
        </p:spPr>
      </p:pic>
      <p:pic>
        <p:nvPicPr>
          <p:cNvPr id="87" name="Imagen 205"/>
          <p:cNvPicPr/>
          <p:nvPr/>
        </p:nvPicPr>
        <p:blipFill>
          <a:blip r:embed="rId4"/>
          <a:stretch/>
        </p:blipFill>
        <p:spPr>
          <a:xfrm>
            <a:off x="7167600" y="1953360"/>
            <a:ext cx="2736000" cy="171720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1368000" y="4392000"/>
            <a:ext cx="2301120" cy="14371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A) Tutoria entre 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iguals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4392000" y="4393440"/>
            <a:ext cx="2301120" cy="14371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B) Implicació 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familiar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7416000" y="4393440"/>
            <a:ext cx="2301120" cy="14371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C) Competència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lectora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91" name="Line 5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Line 6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Line 7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Line 8"/>
          <p:cNvSpPr/>
          <p:nvPr/>
        </p:nvSpPr>
        <p:spPr>
          <a:xfrm>
            <a:off x="2520000" y="3816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Line 9"/>
          <p:cNvSpPr/>
          <p:nvPr/>
        </p:nvSpPr>
        <p:spPr>
          <a:xfrm>
            <a:off x="5616000" y="3816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Line 10"/>
          <p:cNvSpPr/>
          <p:nvPr/>
        </p:nvSpPr>
        <p:spPr>
          <a:xfrm>
            <a:off x="8640000" y="374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72760" y="216000"/>
            <a:ext cx="9965160" cy="58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A. Tutoria entre iguals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Mètode d’aprenentatge cooperatiu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basat en la </a:t>
            </a:r>
            <a:r>
              <a:rPr lang="es-E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creació de parelles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, amb una </a:t>
            </a:r>
            <a:r>
              <a:rPr lang="es-E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relació asimètrica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, derivades de les tasques dels respectius </a:t>
            </a:r>
            <a:r>
              <a:rPr lang="es-E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rols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s-E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tutor/a i tutorat/da</a:t>
            </a: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(Duran, 2007)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  Les investigacions mostren millores en…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98" name="Line 2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Line 3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Line 4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01" name="Table 5"/>
          <p:cNvGraphicFramePr/>
          <p:nvPr/>
        </p:nvGraphicFramePr>
        <p:xfrm>
          <a:off x="2074320" y="3522960"/>
          <a:ext cx="7559640" cy="3230280"/>
        </p:xfrm>
        <a:graphic>
          <a:graphicData uri="http://schemas.openxmlformats.org/drawingml/2006/table">
            <a:tbl>
              <a:tblPr/>
              <a:tblGrid>
                <a:gridCol w="755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Rendiment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acadèmic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per als dos membres de la parella.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F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Desenvolupament </a:t>
                      </a: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d’habilitats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psicosocials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.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F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Implicació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en les tasques acadèmiques.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F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Autoestima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i </a:t>
                      </a: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responsabilitat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com estudiants.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F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72760" y="216000"/>
            <a:ext cx="9965160" cy="58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B. Implicació familiar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El programa “Llegir en parella” promou la participació de les famílies: ofereix a les famílies la possibilitat de donar suport en les tasques escolars des de casa.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es-E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La investigació mostra que la implicació familiar…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03" name="Line 2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Line 3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Line 4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06" name="Table 5"/>
          <p:cNvGraphicFramePr/>
          <p:nvPr/>
        </p:nvGraphicFramePr>
        <p:xfrm>
          <a:off x="2088000" y="4073760"/>
          <a:ext cx="7559640" cy="2231640"/>
        </p:xfrm>
        <a:graphic>
          <a:graphicData uri="http://schemas.openxmlformats.org/drawingml/2006/table">
            <a:tbl>
              <a:tblPr/>
              <a:tblGrid>
                <a:gridCol w="755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Millora el </a:t>
                      </a:r>
                      <a:r>
                        <a:rPr lang="es-ES" sz="1800" b="1" strike="noStrike" spc="-1">
                          <a:solidFill>
                            <a:srgbClr val="ED1C24"/>
                          </a:solidFill>
                          <a:latin typeface="Arial"/>
                          <a:ea typeface="DejaVu Sans"/>
                        </a:rPr>
                        <a:t>rendiment</a:t>
                      </a: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es-ES" sz="1800" b="1" strike="noStrike" spc="-1">
                          <a:solidFill>
                            <a:srgbClr val="ED1C24"/>
                          </a:solidFill>
                          <a:latin typeface="Arial"/>
                          <a:ea typeface="DejaVu Sans"/>
                        </a:rPr>
                        <a:t>acadèmic</a:t>
                      </a: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i la </a:t>
                      </a:r>
                      <a:r>
                        <a:rPr lang="es-ES" sz="1800" b="1" strike="noStrike" spc="-1">
                          <a:solidFill>
                            <a:srgbClr val="ED1C24"/>
                          </a:solidFill>
                          <a:latin typeface="Arial"/>
                          <a:ea typeface="DejaVu Sans"/>
                        </a:rPr>
                        <a:t>qualitat</a:t>
                      </a: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es-ES" sz="1800" b="1" strike="noStrike" spc="-1">
                          <a:solidFill>
                            <a:srgbClr val="ED1C24"/>
                          </a:solidFill>
                          <a:latin typeface="Arial"/>
                          <a:ea typeface="DejaVu Sans"/>
                        </a:rPr>
                        <a:t>educativa</a:t>
                      </a: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de l’escola, genera espais de comunicació amb el xiquet i la xiqueta i acosta a les famílies a les activitats escolars. 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 </a:t>
                      </a:r>
                      <a:r>
                        <a:rPr lang="es-ES" sz="1800" b="1" strike="noStrike" spc="-1">
                          <a:solidFill>
                            <a:srgbClr val="ED1C24"/>
                          </a:solidFill>
                          <a:latin typeface="Arial"/>
                          <a:ea typeface="DejaVu Sans"/>
                        </a:rPr>
                        <a:t>coherència</a:t>
                      </a:r>
                      <a:r>
                        <a:rPr lang="es-ES" sz="1800" b="0" strike="noStrike" spc="-1">
                          <a:solidFill>
                            <a:srgbClr val="ED1C24"/>
                          </a:solidFill>
                          <a:latin typeface="Arial"/>
                          <a:ea typeface="DejaVu Sans"/>
                        </a:rPr>
                        <a:t> i </a:t>
                      </a:r>
                      <a:r>
                        <a:rPr lang="es-ES" sz="1800" b="1" strike="noStrike" spc="-1">
                          <a:solidFill>
                            <a:srgbClr val="ED1C24"/>
                          </a:solidFill>
                          <a:latin typeface="Arial"/>
                          <a:ea typeface="DejaVu Sans"/>
                        </a:rPr>
                        <a:t>continuïtat</a:t>
                      </a:r>
                      <a:r>
                        <a:rPr lang="es-ES" sz="1800" b="0" strike="noStrike" spc="-1">
                          <a:solidFill>
                            <a:srgbClr val="ED1C24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entre els objectius educacionals proposats per l’escola i la familia: és un dels factors més importants per al rendiment acadèmic. 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72760" y="216000"/>
            <a:ext cx="9965160" cy="582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4000" b="1" strike="noStrike" spc="-1">
                <a:solidFill>
                  <a:srgbClr val="000000"/>
                </a:solidFill>
                <a:latin typeface="Arial"/>
                <a:ea typeface="DejaVu Sans"/>
              </a:rPr>
              <a:t>C. Competència lectora</a:t>
            </a: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1" strike="noStrike" spc="-1">
                <a:solidFill>
                  <a:srgbClr val="CE181E"/>
                </a:solidFill>
                <a:latin typeface="Arial"/>
                <a:ea typeface="DejaVu Sans"/>
              </a:rPr>
              <a:t>La comprensió és el cor de la lectura.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“Llegir en parella” intenta crear situacions autèntiques de comprensió lectora: es presenten textos extrets de l’entorn quotidià de l’alumnat. 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Criteris per a la selecció dels textos: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es-ES" sz="2400" b="0" strike="noStrike" spc="-1">
              <a:latin typeface="Arial"/>
            </a:endParaRPr>
          </a:p>
        </p:txBody>
      </p:sp>
      <p:sp>
        <p:nvSpPr>
          <p:cNvPr id="108" name="Line 2"/>
          <p:cNvSpPr/>
          <p:nvPr/>
        </p:nvSpPr>
        <p:spPr>
          <a:xfrm>
            <a:off x="2304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Line 3"/>
          <p:cNvSpPr/>
          <p:nvPr/>
        </p:nvSpPr>
        <p:spPr>
          <a:xfrm>
            <a:off x="5328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Line 4"/>
          <p:cNvSpPr/>
          <p:nvPr/>
        </p:nvSpPr>
        <p:spPr>
          <a:xfrm>
            <a:off x="8280000" y="3384000"/>
            <a:ext cx="36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11" name="Table 5"/>
          <p:cNvGraphicFramePr/>
          <p:nvPr/>
        </p:nvGraphicFramePr>
        <p:xfrm>
          <a:off x="1094040" y="4115520"/>
          <a:ext cx="6261840" cy="2232000"/>
        </p:xfrm>
        <a:graphic>
          <a:graphicData uri="http://schemas.openxmlformats.org/drawingml/2006/table">
            <a:tbl>
              <a:tblPr/>
              <a:tblGrid>
                <a:gridCol w="626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Varietat</a:t>
                      </a: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de formats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Dificultat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ajustada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 l’edat de l’alumnat 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Continguts que formen una </a:t>
                      </a: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unitat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de </a:t>
                      </a:r>
                      <a:r>
                        <a:rPr lang="es-ES" sz="1800" b="1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significat</a:t>
                      </a:r>
                      <a:r>
                        <a:rPr lang="es-ES" sz="1800" b="0" strike="noStrike" spc="-1">
                          <a:solidFill>
                            <a:srgbClr val="CE181E"/>
                          </a:solidFill>
                          <a:latin typeface="Arial"/>
                          <a:ea typeface="DejaVu Sans"/>
                        </a:rPr>
                        <a:t> </a:t>
                      </a: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per a facilitar la construcció de significat i l’interés del lector/a.</a:t>
                      </a:r>
                      <a:endParaRPr lang="es-E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" name="Imagen 113"/>
          <p:cNvPicPr/>
          <p:nvPr/>
        </p:nvPicPr>
        <p:blipFill>
          <a:blip r:embed="rId2"/>
          <a:stretch/>
        </p:blipFill>
        <p:spPr>
          <a:xfrm>
            <a:off x="8136000" y="3528000"/>
            <a:ext cx="3063600" cy="23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677160" y="609480"/>
            <a:ext cx="9704160" cy="131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PASSOS PER AL DESENVOLUPAMENT DEL PROGRAMA</a:t>
            </a:r>
            <a:br/>
            <a:br/>
            <a:br/>
            <a:br/>
            <a:br/>
            <a:endParaRPr lang="es-ES" sz="2000" b="0" strike="noStrike" spc="-1">
              <a:latin typeface="Arial"/>
            </a:endParaRPr>
          </a:p>
        </p:txBody>
      </p:sp>
      <p:grpSp>
        <p:nvGrpSpPr>
          <p:cNvPr id="114" name="Group 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15" name="CustomShape 3"/>
          <p:cNvSpPr/>
          <p:nvPr/>
        </p:nvSpPr>
        <p:spPr>
          <a:xfrm>
            <a:off x="2232000" y="2736000"/>
            <a:ext cx="7126920" cy="1006920"/>
          </a:xfrm>
          <a:custGeom>
            <a:avLst/>
            <a:gdLst/>
            <a:ahLst/>
            <a:cxnLst/>
            <a:rect l="l" t="t" r="r" b="b"/>
            <a:pathLst>
              <a:path w="198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19334" y="2801"/>
                </a:lnTo>
                <a:cubicBezTo>
                  <a:pt x="19567" y="2801"/>
                  <a:pt x="19801" y="2567"/>
                  <a:pt x="19801" y="2334"/>
                </a:cubicBezTo>
                <a:lnTo>
                  <a:pt x="19801" y="466"/>
                </a:lnTo>
                <a:cubicBezTo>
                  <a:pt x="19801" y="233"/>
                  <a:pt x="19567" y="0"/>
                  <a:pt x="19334" y="0"/>
                </a:cubicBezTo>
                <a:lnTo>
                  <a:pt x="466" y="0"/>
                </a:lnTo>
              </a:path>
            </a:pathLst>
          </a:custGeom>
          <a:solidFill>
            <a:srgbClr val="FFE5C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CE181E"/>
                </a:solidFill>
                <a:latin typeface="Arial"/>
                <a:ea typeface="DejaVu Sans"/>
              </a:rPr>
              <a:t>Avaluació</a:t>
            </a: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inicial de l’alumnat, </a:t>
            </a:r>
            <a:r>
              <a:rPr lang="es-ES" sz="1800" b="1" strike="noStrike" spc="-1">
                <a:solidFill>
                  <a:srgbClr val="CE181E"/>
                </a:solidFill>
                <a:latin typeface="Arial"/>
                <a:ea typeface="DejaVu Sans"/>
              </a:rPr>
              <a:t>creació</a:t>
            </a: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de les </a:t>
            </a:r>
            <a:r>
              <a:rPr lang="es-ES" sz="1800" b="1" strike="noStrike" spc="-1">
                <a:solidFill>
                  <a:srgbClr val="CE181E"/>
                </a:solidFill>
                <a:latin typeface="Arial"/>
                <a:ea typeface="DejaVu Sans"/>
              </a:rPr>
              <a:t>parelles</a:t>
            </a: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2232000" y="3888000"/>
            <a:ext cx="7126920" cy="1006920"/>
          </a:xfrm>
          <a:custGeom>
            <a:avLst/>
            <a:gdLst/>
            <a:ahLst/>
            <a:cxnLst/>
            <a:rect l="l" t="t" r="r" b="b"/>
            <a:pathLst>
              <a:path w="198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19334" y="2801"/>
                </a:lnTo>
                <a:cubicBezTo>
                  <a:pt x="19567" y="2801"/>
                  <a:pt x="19801" y="2567"/>
                  <a:pt x="19801" y="2334"/>
                </a:cubicBezTo>
                <a:lnTo>
                  <a:pt x="19801" y="466"/>
                </a:lnTo>
                <a:cubicBezTo>
                  <a:pt x="19801" y="233"/>
                  <a:pt x="19567" y="0"/>
                  <a:pt x="19334" y="0"/>
                </a:cubicBezTo>
                <a:lnTo>
                  <a:pt x="466" y="0"/>
                </a:lnTo>
              </a:path>
            </a:pathLst>
          </a:custGeom>
          <a:solidFill>
            <a:srgbClr val="FFE5C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CE181E"/>
                </a:solidFill>
                <a:latin typeface="Arial"/>
                <a:ea typeface="DejaVu Sans"/>
              </a:rPr>
              <a:t>Formació</a:t>
            </a: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d’alumnat i famílies.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304000" y="5400000"/>
            <a:ext cx="7126920" cy="1006920"/>
          </a:xfrm>
          <a:custGeom>
            <a:avLst/>
            <a:gdLst/>
            <a:ahLst/>
            <a:cxnLst/>
            <a:rect l="l" t="t" r="r" b="b"/>
            <a:pathLst>
              <a:path w="198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19334" y="2801"/>
                </a:lnTo>
                <a:cubicBezTo>
                  <a:pt x="19567" y="2801"/>
                  <a:pt x="19801" y="2567"/>
                  <a:pt x="19801" y="2334"/>
                </a:cubicBezTo>
                <a:lnTo>
                  <a:pt x="19801" y="466"/>
                </a:lnTo>
                <a:cubicBezTo>
                  <a:pt x="19801" y="233"/>
                  <a:pt x="19567" y="0"/>
                  <a:pt x="19334" y="0"/>
                </a:cubicBezTo>
                <a:lnTo>
                  <a:pt x="466" y="0"/>
                </a:lnTo>
              </a:path>
            </a:pathLst>
          </a:custGeom>
          <a:solidFill>
            <a:srgbClr val="FDB94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CE181E"/>
                </a:solidFill>
                <a:latin typeface="Arial"/>
                <a:ea typeface="DejaVu Sans"/>
              </a:rPr>
              <a:t>Desenvolupament de les sessions</a:t>
            </a: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de “Llegim en parella” 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(escola i casa).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18" name="CustomShape 6"/>
          <p:cNvSpPr/>
          <p:nvPr/>
        </p:nvSpPr>
        <p:spPr>
          <a:xfrm>
            <a:off x="2232000" y="1584000"/>
            <a:ext cx="7126920" cy="1006920"/>
          </a:xfrm>
          <a:custGeom>
            <a:avLst/>
            <a:gdLst/>
            <a:ahLst/>
            <a:cxnLst/>
            <a:rect l="l" t="t" r="r" b="b"/>
            <a:pathLst>
              <a:path w="19802" h="2802">
                <a:moveTo>
                  <a:pt x="466" y="0"/>
                </a:moveTo>
                <a:cubicBezTo>
                  <a:pt x="233" y="0"/>
                  <a:pt x="0" y="233"/>
                  <a:pt x="0" y="466"/>
                </a:cubicBezTo>
                <a:lnTo>
                  <a:pt x="0" y="2334"/>
                </a:lnTo>
                <a:cubicBezTo>
                  <a:pt x="0" y="2567"/>
                  <a:pt x="233" y="2801"/>
                  <a:pt x="466" y="2801"/>
                </a:cubicBezTo>
                <a:lnTo>
                  <a:pt x="19334" y="2801"/>
                </a:lnTo>
                <a:cubicBezTo>
                  <a:pt x="19567" y="2801"/>
                  <a:pt x="19801" y="2567"/>
                  <a:pt x="19801" y="2334"/>
                </a:cubicBezTo>
                <a:lnTo>
                  <a:pt x="19801" y="466"/>
                </a:lnTo>
                <a:cubicBezTo>
                  <a:pt x="19801" y="233"/>
                  <a:pt x="19567" y="0"/>
                  <a:pt x="19334" y="0"/>
                </a:cubicBezTo>
                <a:lnTo>
                  <a:pt x="466" y="0"/>
                </a:lnTo>
              </a:path>
            </a:pathLst>
          </a:custGeom>
          <a:solidFill>
            <a:srgbClr val="FFE5C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Elaboració col·laborativa de les </a:t>
            </a:r>
            <a:r>
              <a:rPr lang="es-ES" sz="1800" b="1" strike="noStrike" spc="-1">
                <a:solidFill>
                  <a:srgbClr val="CE181E"/>
                </a:solidFill>
                <a:latin typeface="Arial"/>
                <a:ea typeface="DejaVu Sans"/>
              </a:rPr>
              <a:t>Fulles d’Activitats.</a:t>
            </a: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1790</TotalTime>
  <Words>1068</Words>
  <Application>Microsoft Office PowerPoint</Application>
  <PresentationFormat>Pantalla panoràmica</PresentationFormat>
  <Paragraphs>158</Paragraphs>
  <Slides>14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Sandra</dc:creator>
  <dc:description/>
  <cp:lastModifiedBy/>
  <cp:revision>33</cp:revision>
  <dcterms:created xsi:type="dcterms:W3CDTF">2021-10-26T17:14:09Z</dcterms:created>
  <dcterms:modified xsi:type="dcterms:W3CDTF">2024-01-10T11:23:52Z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3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32</vt:i4>
  </property>
</Properties>
</file>