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25" autoAdjust="0"/>
  </p:normalViewPr>
  <p:slideViewPr>
    <p:cSldViewPr snapToGrid="0" snapToObjects="1">
      <p:cViewPr>
        <p:scale>
          <a:sx n="73" d="100"/>
          <a:sy n="73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A7BAE4C-B954-D94E-AF81-26880AA4267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BB264E8-E1FA-0B48-AC7B-CF7A568ABB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moviles.com" TargetMode="External"/><Relationship Id="rId2" Type="http://schemas.openxmlformats.org/officeDocument/2006/relationships/hyperlink" Target="http://www.wikipedi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historiadelautomovil.blogspot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23955"/>
          </a:xfrm>
        </p:spPr>
        <p:txBody>
          <a:bodyPr/>
          <a:lstStyle/>
          <a:p>
            <a:r>
              <a:rPr lang="en-US" dirty="0" smtClean="0"/>
              <a:t>L’AUTOMÒBIL</a:t>
            </a:r>
            <a:endParaRPr lang="en-US" dirty="0"/>
          </a:p>
        </p:txBody>
      </p:sp>
      <p:pic>
        <p:nvPicPr>
          <p:cNvPr id="6" name="Content Placeholder 5" descr="HISTORIA COCHES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28" r="-15428"/>
          <a:stretch/>
        </p:blipFill>
        <p:spPr>
          <a:xfrm>
            <a:off x="254410" y="1600200"/>
            <a:ext cx="8598301" cy="4643693"/>
          </a:xfrm>
        </p:spPr>
      </p:pic>
    </p:spTree>
    <p:extLst>
      <p:ext uri="{BB962C8B-B14F-4D97-AF65-F5344CB8AC3E}">
        <p14:creationId xmlns:p14="http://schemas.microsoft.com/office/powerpoint/2010/main" val="333399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0849" y="303648"/>
            <a:ext cx="5730079" cy="1162050"/>
          </a:xfrm>
        </p:spPr>
        <p:txBody>
          <a:bodyPr/>
          <a:lstStyle/>
          <a:p>
            <a:r>
              <a:rPr lang="en-US" sz="4000" dirty="0" smtClean="0"/>
              <a:t>MERCEDES-BENZ</a:t>
            </a:r>
            <a:endParaRPr lang="en-US" sz="4000" dirty="0"/>
          </a:p>
        </p:txBody>
      </p:sp>
      <p:pic>
        <p:nvPicPr>
          <p:cNvPr id="7" name="Content Placeholder 6" descr="merced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04" b="-56804"/>
          <a:stretch/>
        </p:blipFill>
        <p:spPr>
          <a:xfrm>
            <a:off x="4373879" y="-172606"/>
            <a:ext cx="4552810" cy="729876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1787856"/>
            <a:ext cx="5397500" cy="37201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1886</a:t>
            </a:r>
          </a:p>
          <a:p>
            <a:pPr>
              <a:lnSpc>
                <a:spcPct val="150000"/>
              </a:lnSpc>
            </a:pP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Fet per Karl Benz.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Va aconseguir la patent.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Propulsat amb motor de gasolina.</a:t>
            </a:r>
          </a:p>
        </p:txBody>
      </p:sp>
    </p:spTree>
    <p:extLst>
      <p:ext uri="{BB962C8B-B14F-4D97-AF65-F5344CB8AC3E}">
        <p14:creationId xmlns:p14="http://schemas.microsoft.com/office/powerpoint/2010/main" val="130635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639" y="302085"/>
            <a:ext cx="3840480" cy="1162050"/>
          </a:xfrm>
        </p:spPr>
        <p:txBody>
          <a:bodyPr/>
          <a:lstStyle/>
          <a:p>
            <a:r>
              <a:rPr lang="en-US" sz="4000" dirty="0" smtClean="0"/>
              <a:t>PEUGEOT</a:t>
            </a:r>
            <a:endParaRPr lang="en-US" sz="4000" dirty="0"/>
          </a:p>
        </p:txBody>
      </p:sp>
      <p:pic>
        <p:nvPicPr>
          <p:cNvPr id="5" name="Content Placeholder 4" descr="peuge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54" b="-20054"/>
          <a:stretch>
            <a:fillRect/>
          </a:stretch>
        </p:blipFill>
        <p:spPr>
          <a:xfrm>
            <a:off x="4742824" y="969413"/>
            <a:ext cx="4401176" cy="53317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000" y="1787856"/>
            <a:ext cx="4742824" cy="37201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1891</a:t>
            </a:r>
          </a:p>
          <a:p>
            <a:pPr algn="l"/>
            <a:endParaRPr lang="en-US" sz="800" dirty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Creat per Armand Peugeot.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Cotxe propulsat amb motor de combustió interna.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918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39734"/>
            <a:ext cx="8042276" cy="936532"/>
          </a:xfrm>
        </p:spPr>
        <p:txBody>
          <a:bodyPr/>
          <a:lstStyle/>
          <a:p>
            <a:r>
              <a:rPr lang="en-US" dirty="0" smtClean="0"/>
              <a:t>MILLORS COTXES 2014</a:t>
            </a:r>
            <a:endParaRPr lang="es-ES" dirty="0"/>
          </a:p>
        </p:txBody>
      </p:sp>
      <p:pic>
        <p:nvPicPr>
          <p:cNvPr id="1026" name="Picture 2" descr="C:\Users\Soraya\Desktop\cotxes\Citroen DS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499" y="1444532"/>
            <a:ext cx="4116387" cy="2464325"/>
          </a:xfrm>
          <a:prstGeom prst="rect">
            <a:avLst/>
          </a:prstGeom>
          <a:noFill/>
        </p:spPr>
      </p:pic>
      <p:pic>
        <p:nvPicPr>
          <p:cNvPr id="1027" name="Picture 3" descr="C:\Users\Soraya\Desktop\cotxes\citroen-c4-picasso_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5832" y="4028121"/>
            <a:ext cx="4948238" cy="2650492"/>
          </a:xfrm>
          <a:prstGeom prst="rect">
            <a:avLst/>
          </a:prstGeom>
          <a:noFill/>
        </p:spPr>
      </p:pic>
      <p:pic>
        <p:nvPicPr>
          <p:cNvPr id="1028" name="Picture 4" descr="C:\Users\Soraya\Desktop\cotxes\toyota-auris_3019_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951" y="1420389"/>
            <a:ext cx="3613149" cy="240876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819399" y="1444532"/>
            <a:ext cx="276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Cotxe</a:t>
            </a:r>
            <a:r>
              <a:rPr lang="en-US" sz="2400" dirty="0" smtClean="0"/>
              <a:t> </a:t>
            </a:r>
            <a:r>
              <a:rPr lang="en-US" sz="2400" dirty="0" err="1" smtClean="0"/>
              <a:t>urbà</a:t>
            </a:r>
            <a:endParaRPr lang="en-U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9951" y="1444532"/>
            <a:ext cx="247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Cotxe</a:t>
            </a:r>
            <a:r>
              <a:rPr lang="en-US" sz="2400" dirty="0" smtClean="0"/>
              <a:t> familiar</a:t>
            </a:r>
            <a:endParaRPr lang="en-U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05832" y="4028121"/>
            <a:ext cx="303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Cotxe</a:t>
            </a:r>
            <a:r>
              <a:rPr lang="en-US" sz="2400" dirty="0" smtClean="0"/>
              <a:t> </a:t>
            </a:r>
            <a:r>
              <a:rPr lang="en-US" sz="2400" dirty="0" err="1" smtClean="0"/>
              <a:t>monovolumen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203200"/>
            <a:ext cx="8042276" cy="936532"/>
          </a:xfrm>
        </p:spPr>
        <p:txBody>
          <a:bodyPr/>
          <a:lstStyle/>
          <a:p>
            <a:r>
              <a:rPr lang="en-US" dirty="0" smtClean="0"/>
              <a:t>MILLORS COTXES 2014</a:t>
            </a:r>
            <a:endParaRPr lang="es-ES" dirty="0"/>
          </a:p>
        </p:txBody>
      </p:sp>
      <p:pic>
        <p:nvPicPr>
          <p:cNvPr id="1026" name="Picture 2" descr="C:\Users\Soraya\Desktop\cotxes\volkswagen-golf-gti-05-dm-7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0812" y="3799828"/>
            <a:ext cx="3698771" cy="2291277"/>
          </a:xfrm>
          <a:prstGeom prst="rect">
            <a:avLst/>
          </a:prstGeom>
          <a:noFill/>
        </p:spPr>
      </p:pic>
      <p:pic>
        <p:nvPicPr>
          <p:cNvPr id="1029" name="Picture 5" descr="C:\Users\Soraya\Desktop\cotxes\Lexus-IS-300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088" y="1484473"/>
            <a:ext cx="3917676" cy="21492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2" y="1169342"/>
            <a:ext cx="4399563" cy="246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49975" y="1299807"/>
            <a:ext cx="259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MILLOR  COMPACTE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499462" y="1484473"/>
            <a:ext cx="239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HIBRID I ELECTRIC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91838" y="3799828"/>
            <a:ext cx="240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MILLOR  DEPORTIU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MILLORS COTXES 2014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2" y="2403566"/>
            <a:ext cx="4832120" cy="271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312126"/>
            <a:ext cx="4010298" cy="2808514"/>
          </a:xfrm>
        </p:spPr>
      </p:pic>
      <p:sp>
        <p:nvSpPr>
          <p:cNvPr id="7" name="6 CuadroTexto"/>
          <p:cNvSpPr txBox="1"/>
          <p:nvPr/>
        </p:nvSpPr>
        <p:spPr>
          <a:xfrm>
            <a:off x="1084217" y="2521131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 </a:t>
            </a:r>
            <a:r>
              <a:rPr lang="es-ES" dirty="0" smtClean="0"/>
              <a:t>FERRARI</a:t>
            </a:r>
          </a:p>
          <a:p>
            <a:r>
              <a:rPr lang="es-ES" dirty="0" smtClean="0"/>
              <a:t>SUPERDEPORTIU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585063" y="2416628"/>
            <a:ext cx="42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MASERATI  </a:t>
            </a:r>
            <a:r>
              <a:rPr lang="es-ES" dirty="0" smtClean="0"/>
              <a:t>QUATTROPORTE (LUXE)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03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MILLOR COTXE DE L’ANY 2014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2" y="1600200"/>
            <a:ext cx="6515100" cy="4343400"/>
          </a:xfrm>
        </p:spPr>
      </p:pic>
      <p:sp>
        <p:nvSpPr>
          <p:cNvPr id="6" name="5 CuadroTexto"/>
          <p:cNvSpPr txBox="1"/>
          <p:nvPr/>
        </p:nvSpPr>
        <p:spPr>
          <a:xfrm>
            <a:off x="3213463" y="1793183"/>
            <a:ext cx="289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MERCEDES  CLA-CLASS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163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26503"/>
          </a:xfrm>
        </p:spPr>
        <p:txBody>
          <a:bodyPr/>
          <a:lstStyle/>
          <a:p>
            <a:r>
              <a:rPr lang="en-US" dirty="0" smtClean="0"/>
              <a:t>VALORACIÓ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ca-ES" dirty="0" smtClean="0"/>
              <a:t>Interessant.</a:t>
            </a:r>
          </a:p>
          <a:p>
            <a:endParaRPr lang="ca-ES" sz="800" dirty="0" smtClean="0"/>
          </a:p>
          <a:p>
            <a:r>
              <a:rPr lang="ca-ES" dirty="0" smtClean="0"/>
              <a:t>Nous coneixements.</a:t>
            </a:r>
          </a:p>
          <a:p>
            <a:endParaRPr lang="ca-ES" sz="800" dirty="0" smtClean="0"/>
          </a:p>
          <a:p>
            <a:r>
              <a:rPr lang="ca-ES" dirty="0" smtClean="0"/>
              <a:t>Beneficiós a nivell cultural.</a:t>
            </a:r>
          </a:p>
        </p:txBody>
      </p:sp>
    </p:spTree>
    <p:extLst>
      <p:ext uri="{BB962C8B-B14F-4D97-AF65-F5344CB8AC3E}">
        <p14:creationId xmlns:p14="http://schemas.microsoft.com/office/powerpoint/2010/main" val="70852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49537"/>
          </a:xfrm>
        </p:spPr>
        <p:txBody>
          <a:bodyPr/>
          <a:lstStyle/>
          <a:p>
            <a:r>
              <a:rPr lang="en-US" dirty="0" smtClean="0"/>
              <a:t>BIBLIOGRAFIA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www.wikipedia.com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>
                <a:hlinkClick r:id="rId3"/>
              </a:rPr>
              <a:t>www.automoviles.com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>
                <a:hlinkClick r:id="rId4"/>
              </a:rPr>
              <a:t>www.lahistoriadelautomovil.blogspot.com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80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mborghini_Aventad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" b="828"/>
          <a:stretch>
            <a:fillRect/>
          </a:stretch>
        </p:blipFill>
        <p:spPr>
          <a:xfrm>
            <a:off x="195941" y="888477"/>
            <a:ext cx="8791305" cy="525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54786"/>
            <a:ext cx="8042276" cy="1336956"/>
          </a:xfrm>
        </p:spPr>
        <p:txBody>
          <a:bodyPr/>
          <a:lstStyle/>
          <a:p>
            <a:r>
              <a:rPr lang="en-US" sz="7200" dirty="0" smtClean="0"/>
              <a:t>FÍ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2520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7724"/>
            <a:ext cx="8042276" cy="1198710"/>
          </a:xfrm>
        </p:spPr>
        <p:txBody>
          <a:bodyPr/>
          <a:lstStyle/>
          <a:p>
            <a:r>
              <a:rPr lang="en-US" dirty="0" smtClean="0"/>
              <a:t>ÍNDEX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800" dirty="0" smtClean="0"/>
          </a:p>
          <a:p>
            <a:r>
              <a:rPr lang="en-US" dirty="0" smtClean="0"/>
              <a:t>HISTÒRIA DE L’AUTOMÒBIL.</a:t>
            </a:r>
          </a:p>
          <a:p>
            <a:r>
              <a:rPr lang="en-US" dirty="0" smtClean="0"/>
              <a:t>EVOLUCIÓ DE L’AUTOMÒBIL.</a:t>
            </a:r>
          </a:p>
          <a:p>
            <a:r>
              <a:rPr lang="en-US" dirty="0" smtClean="0"/>
              <a:t>PRIMERES MARQUES CREADES.</a:t>
            </a:r>
          </a:p>
          <a:p>
            <a:r>
              <a:rPr lang="en-US" dirty="0" smtClean="0"/>
              <a:t>MILLORS COTXES 2014.</a:t>
            </a:r>
          </a:p>
          <a:p>
            <a:r>
              <a:rPr lang="en-US" dirty="0" smtClean="0"/>
              <a:t>VALORACIÓ.</a:t>
            </a:r>
          </a:p>
          <a:p>
            <a:r>
              <a:rPr lang="en-US" dirty="0" smtClean="0"/>
              <a:t>BIBLIOGRAFIA.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4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/>
              <a:t>HISTÒRIA DE L’AUTOMÒBIL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24" y="1851389"/>
            <a:ext cx="8042276" cy="4343400"/>
          </a:xfrm>
          <a:solidFill>
            <a:srgbClr val="FFFFFF">
              <a:alpha val="0"/>
            </a:srgbClr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000" dirty="0" smtClean="0">
              <a:solidFill>
                <a:schemeClr val="tx1"/>
              </a:solidFill>
              <a:latin typeface="Arial Unicode MS"/>
              <a:cs typeface="Arial Unicode MS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Creació</a:t>
            </a:r>
            <a:r>
              <a:rPr lang="en-US" sz="2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evolutiva</a:t>
            </a:r>
            <a:r>
              <a:rPr lang="en-US" sz="2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Substitució</a:t>
            </a:r>
            <a:r>
              <a:rPr lang="en-US" sz="2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cavalls</a:t>
            </a:r>
            <a:r>
              <a:rPr lang="en-US" sz="2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Primers vehicles (</a:t>
            </a:r>
            <a:r>
              <a:rPr lang="en-US" sz="20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propulsats</a:t>
            </a:r>
            <a:r>
              <a:rPr lang="en-US" sz="2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a vapor).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Francès</a:t>
            </a:r>
            <a:r>
              <a:rPr lang="en-US" sz="2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Nicholas-</a:t>
            </a:r>
            <a:r>
              <a:rPr lang="en-US" sz="20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Joshep</a:t>
            </a:r>
            <a:r>
              <a:rPr lang="en-US" sz="2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Cugnot</a:t>
            </a:r>
            <a:r>
              <a:rPr lang="en-US" sz="2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4048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07576"/>
            <a:ext cx="8737600" cy="1336956"/>
          </a:xfrm>
        </p:spPr>
        <p:txBody>
          <a:bodyPr/>
          <a:lstStyle/>
          <a:p>
            <a:r>
              <a:rPr lang="en-US" dirty="0" smtClean="0"/>
              <a:t>EVOLUCIÓ DE L’AUTOMÒBIL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44532"/>
            <a:ext cx="8737600" cy="4343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-Vehicle a vapor (1769).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-Vehicle </a:t>
            </a:r>
            <a:r>
              <a:rPr lang="en-US" dirty="0" err="1" smtClean="0">
                <a:latin typeface="Arial Rounded MT Bold"/>
                <a:cs typeface="Arial Rounded MT Bold"/>
              </a:rPr>
              <a:t>propulsat</a:t>
            </a:r>
            <a:r>
              <a:rPr lang="en-US" dirty="0" smtClean="0">
                <a:latin typeface="Arial Rounded MT Bold"/>
                <a:cs typeface="Arial Rounded MT Bold"/>
              </a:rPr>
              <a:t> per motor de </a:t>
            </a:r>
            <a:r>
              <a:rPr lang="en-US" dirty="0" err="1" smtClean="0">
                <a:latin typeface="Arial Rounded MT Bold"/>
                <a:cs typeface="Arial Rounded MT Bold"/>
              </a:rPr>
              <a:t>combustió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latin typeface="Arial Rounded MT Bold"/>
                <a:cs typeface="Arial Rounded MT Bold"/>
              </a:rPr>
              <a:t>interna</a:t>
            </a:r>
            <a:r>
              <a:rPr lang="en-US" dirty="0" smtClean="0">
                <a:latin typeface="Arial Rounded MT Bold"/>
                <a:cs typeface="Arial Rounded MT Bold"/>
              </a:rPr>
              <a:t> (1866).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-Vehicle </a:t>
            </a:r>
            <a:r>
              <a:rPr lang="en-US" dirty="0" err="1" smtClean="0">
                <a:latin typeface="Arial Rounded MT Bold"/>
                <a:cs typeface="Arial Rounded MT Bold"/>
              </a:rPr>
              <a:t>elèctric</a:t>
            </a:r>
            <a:r>
              <a:rPr lang="en-US" dirty="0" smtClean="0">
                <a:latin typeface="Arial Rounded MT Bold"/>
                <a:cs typeface="Arial Rounded MT Bold"/>
              </a:rPr>
              <a:t> (1881).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-Vehicle </a:t>
            </a:r>
            <a:r>
              <a:rPr lang="en-US" dirty="0" err="1" smtClean="0">
                <a:latin typeface="Arial Rounded MT Bold"/>
                <a:cs typeface="Arial Rounded MT Bold"/>
              </a:rPr>
              <a:t>amb</a:t>
            </a:r>
            <a:r>
              <a:rPr lang="en-US" dirty="0" smtClean="0">
                <a:latin typeface="Arial Rounded MT Bold"/>
                <a:cs typeface="Arial Rounded MT Bold"/>
              </a:rPr>
              <a:t> motor de </a:t>
            </a:r>
            <a:r>
              <a:rPr lang="en-US" dirty="0" err="1" smtClean="0">
                <a:latin typeface="Arial Rounded MT Bold"/>
                <a:cs typeface="Arial Rounded MT Bold"/>
              </a:rPr>
              <a:t>gasolina</a:t>
            </a:r>
            <a:r>
              <a:rPr lang="en-US" dirty="0" smtClean="0">
                <a:latin typeface="Arial Rounded MT Bold"/>
                <a:cs typeface="Arial Rounded MT Bold"/>
              </a:rPr>
              <a:t> (1883).</a:t>
            </a: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89901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3531" y="234650"/>
            <a:ext cx="4079545" cy="1162050"/>
          </a:xfrm>
        </p:spPr>
        <p:txBody>
          <a:bodyPr/>
          <a:lstStyle/>
          <a:p>
            <a:r>
              <a:rPr lang="en-US" sz="3400" dirty="0" smtClean="0"/>
              <a:t>VEHICLE A VAPOR</a:t>
            </a:r>
            <a:endParaRPr lang="en-US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1769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 Tricicle de 4’5 </a:t>
            </a:r>
            <a:r>
              <a:rPr lang="ca-ES" sz="2000" dirty="0" err="1" smtClean="0"/>
              <a:t>tonelades</a:t>
            </a:r>
            <a:r>
              <a:rPr lang="ca-ES" sz="2000" dirty="0" smtClean="0"/>
              <a:t>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 Rodes de fusta.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 Llantes de fusta.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 Motor </a:t>
            </a:r>
            <a:r>
              <a:rPr lang="ca-ES" sz="2000" dirty="0" err="1" smtClean="0"/>
              <a:t>montat</a:t>
            </a:r>
            <a:r>
              <a:rPr lang="ca-ES" sz="2000" dirty="0" smtClean="0"/>
              <a:t> sobre </a:t>
            </a:r>
            <a:r>
              <a:rPr lang="ca-ES" sz="2000" dirty="0" err="1" smtClean="0"/>
              <a:t>cigüenyals</a:t>
            </a:r>
            <a:r>
              <a:rPr lang="ca-ES" sz="2000" dirty="0" smtClean="0"/>
              <a:t> de les rodes d’un canó de guerra. </a:t>
            </a:r>
            <a:endParaRPr lang="ca-ES" sz="1400" dirty="0" smtClean="0"/>
          </a:p>
          <a:p>
            <a:pPr algn="l"/>
            <a:endParaRPr lang="en-US" sz="800" dirty="0" smtClean="0"/>
          </a:p>
          <a:p>
            <a:pPr algn="l"/>
            <a:endParaRPr lang="en-US" sz="800" dirty="0" smtClean="0"/>
          </a:p>
        </p:txBody>
      </p:sp>
      <p:pic>
        <p:nvPicPr>
          <p:cNvPr id="7" name="Picture Placeholder 6" descr="mercedes primer automobi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13" b="-30813"/>
          <a:stretch>
            <a:fillRect/>
          </a:stretch>
        </p:blipFill>
        <p:spPr>
          <a:xfrm>
            <a:off x="4944203" y="665764"/>
            <a:ext cx="3953204" cy="5572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35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451596"/>
            <a:ext cx="8325786" cy="1162050"/>
          </a:xfrm>
        </p:spPr>
        <p:txBody>
          <a:bodyPr/>
          <a:lstStyle/>
          <a:p>
            <a:r>
              <a:rPr lang="en-US" dirty="0" smtClean="0"/>
              <a:t>VEHICLE AMB MOTOR DE COMBUSTIÓ INTERNA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398" y="1787855"/>
            <a:ext cx="4079545" cy="4409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a-E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1866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 Propulsat pel gas del carbó.</a:t>
            </a: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S’anomena així perquè la combustió es </a:t>
            </a:r>
            <a:r>
              <a:rPr lang="ca-ES" sz="2000" dirty="0" err="1" smtClean="0"/>
              <a:t>produeïx</a:t>
            </a:r>
            <a:r>
              <a:rPr lang="ca-ES" sz="2000" dirty="0" smtClean="0"/>
              <a:t> dins de la pròpia màquina a diferència de la propulsada a vapor.</a:t>
            </a: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Comença una nova indústria i un nou mercat.</a:t>
            </a:r>
            <a:endParaRPr lang="ca-ES" sz="2000" dirty="0"/>
          </a:p>
        </p:txBody>
      </p:sp>
      <p:pic>
        <p:nvPicPr>
          <p:cNvPr id="5" name="Picture Placeholder 4" descr="COMBUSTION INTERNA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84" b="-19484"/>
          <a:stretch>
            <a:fillRect/>
          </a:stretch>
        </p:blipFill>
        <p:spPr>
          <a:xfrm>
            <a:off x="5202238" y="1773238"/>
            <a:ext cx="3657600" cy="407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96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364" y="217345"/>
            <a:ext cx="6593158" cy="1162050"/>
          </a:xfrm>
        </p:spPr>
        <p:txBody>
          <a:bodyPr/>
          <a:lstStyle/>
          <a:p>
            <a:r>
              <a:rPr lang="en-US" dirty="0" smtClean="0"/>
              <a:t>VEHICLE ELÈCTRIC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7800" y="1787855"/>
            <a:ext cx="4749800" cy="38896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a-E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1881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Funcionava a través de 21 bateries.</a:t>
            </a: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Necessitava corrent elèctrica.</a:t>
            </a: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Composat per cèl·lules elèctriques </a:t>
            </a:r>
          </a:p>
          <a:p>
            <a:pPr algn="l">
              <a:lnSpc>
                <a:spcPct val="150000"/>
              </a:lnSpc>
            </a:pPr>
            <a:r>
              <a:rPr lang="ca-ES" sz="2000" dirty="0" smtClean="0"/>
              <a:t>    no recarregables.</a:t>
            </a:r>
            <a:endParaRPr lang="en-US" sz="2000" dirty="0"/>
          </a:p>
        </p:txBody>
      </p:sp>
      <p:pic>
        <p:nvPicPr>
          <p:cNvPr id="5" name="Picture Placeholder 4" descr="ElectricCar191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84" b="-17184"/>
          <a:stretch>
            <a:fillRect/>
          </a:stretch>
        </p:blipFill>
        <p:spPr>
          <a:xfrm>
            <a:off x="4649931" y="1379395"/>
            <a:ext cx="4276758" cy="505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55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168029"/>
            <a:ext cx="8214819" cy="1162050"/>
          </a:xfrm>
        </p:spPr>
        <p:txBody>
          <a:bodyPr/>
          <a:lstStyle/>
          <a:p>
            <a:r>
              <a:rPr lang="en-US" dirty="0" smtClean="0"/>
              <a:t>VEHICLE AMB MOTOR DE GASOLINA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1883</a:t>
            </a:r>
          </a:p>
          <a:p>
            <a:endParaRPr lang="en-US" sz="800" dirty="0"/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Mateix funcionament que el de combustió interna.</a:t>
            </a: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En comptes  de carbó, s’utilitza gasolina.</a:t>
            </a:r>
            <a:endParaRPr lang="ca-ES" sz="8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dirty="0" smtClean="0"/>
              <a:t>És conegut com el primer cotxe de </a:t>
            </a:r>
            <a:r>
              <a:rPr lang="ca-ES" sz="2000" dirty="0" err="1" smtClean="0"/>
              <a:t>Marcus</a:t>
            </a:r>
            <a:r>
              <a:rPr lang="ca-ES" sz="2000" dirty="0" smtClean="0"/>
              <a:t>.</a:t>
            </a:r>
            <a:endParaRPr lang="ca-ES" sz="2000" dirty="0"/>
          </a:p>
        </p:txBody>
      </p:sp>
      <p:pic>
        <p:nvPicPr>
          <p:cNvPr id="7" name="Picture Placeholder 6" descr="gasolina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57" b="-45657"/>
          <a:stretch>
            <a:fillRect/>
          </a:stretch>
        </p:blipFill>
        <p:spPr>
          <a:xfrm>
            <a:off x="4612943" y="554804"/>
            <a:ext cx="4335424" cy="644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52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149981"/>
          </a:xfrm>
        </p:spPr>
        <p:txBody>
          <a:bodyPr/>
          <a:lstStyle/>
          <a:p>
            <a:r>
              <a:rPr lang="en-US" sz="3200" dirty="0" smtClean="0"/>
              <a:t>PRIMERES MARQUES DE COTXES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MERCEDES-BENZ</a:t>
            </a:r>
            <a:endParaRPr lang="en-US" dirty="0"/>
          </a:p>
        </p:txBody>
      </p:sp>
      <p:pic>
        <p:nvPicPr>
          <p:cNvPr id="13" name="Content Placeholder 12" descr="mercedes-benz-960x62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71" b="-40171"/>
          <a:stretch>
            <a:fillRect/>
          </a:stretch>
        </p:blipFill>
        <p:spPr>
          <a:xfrm>
            <a:off x="454331" y="1780281"/>
            <a:ext cx="4181629" cy="4667779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PEUGEOT</a:t>
            </a:r>
            <a:endParaRPr lang="en-US" dirty="0"/>
          </a:p>
        </p:txBody>
      </p:sp>
      <p:pic>
        <p:nvPicPr>
          <p:cNvPr id="14" name="Content Placeholder 13" descr="peugeot-touch-up-pain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89" b="-8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662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8367</TotalTime>
  <Words>301</Words>
  <Application>Microsoft Office PowerPoint</Application>
  <PresentationFormat>Presentación en pantalla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Breeze</vt:lpstr>
      <vt:lpstr>L’AUTOMÒBIL</vt:lpstr>
      <vt:lpstr>ÍNDEX</vt:lpstr>
      <vt:lpstr>HISTÒRIA DE L’AUTOMÒBIL</vt:lpstr>
      <vt:lpstr>EVOLUCIÓ DE L’AUTOMÒBIL</vt:lpstr>
      <vt:lpstr>VEHICLE A VAPOR</vt:lpstr>
      <vt:lpstr>VEHICLE AMB MOTOR DE COMBUSTIÓ INTERNA</vt:lpstr>
      <vt:lpstr>VEHICLE ELÈCTRIC</vt:lpstr>
      <vt:lpstr>VEHICLE AMB MOTOR DE GASOLINA</vt:lpstr>
      <vt:lpstr>PRIMERES MARQUES DE COTXES</vt:lpstr>
      <vt:lpstr>MERCEDES-BENZ</vt:lpstr>
      <vt:lpstr>PEUGEOT</vt:lpstr>
      <vt:lpstr>MILLORS COTXES 2014</vt:lpstr>
      <vt:lpstr>MILLORS COTXES 2014</vt:lpstr>
      <vt:lpstr>MILLORS COTXES 2014</vt:lpstr>
      <vt:lpstr>MILLOR COTXE DE L’ANY 2014</vt:lpstr>
      <vt:lpstr>VALORACIÓ</vt:lpstr>
      <vt:lpstr>BIBLIOGRAFIA</vt:lpstr>
      <vt:lpstr>FÍ</vt:lpstr>
    </vt:vector>
  </TitlesOfParts>
  <Company>pharmacy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Guillermo Grau Llueca</dc:creator>
  <cp:lastModifiedBy>usuario</cp:lastModifiedBy>
  <cp:revision>38</cp:revision>
  <dcterms:created xsi:type="dcterms:W3CDTF">2014-12-26T00:12:49Z</dcterms:created>
  <dcterms:modified xsi:type="dcterms:W3CDTF">2015-02-18T22:11:07Z</dcterms:modified>
</cp:coreProperties>
</file>