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3" r:id="rId1"/>
  </p:sldMasterIdLst>
  <p:sldIdLst>
    <p:sldId id="257" r:id="rId2"/>
    <p:sldId id="259" r:id="rId3"/>
    <p:sldId id="265" r:id="rId4"/>
    <p:sldId id="266" r:id="rId5"/>
    <p:sldId id="264" r:id="rId6"/>
    <p:sldId id="263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44DC"/>
    <a:srgbClr val="5141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06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36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225C0-F7D2-43F1-AC19-7B87F6AB54FA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02FE942-6DF7-4340-AAC1-CBC7191E028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821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225C0-F7D2-43F1-AC19-7B87F6AB54FA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02FE942-6DF7-4340-AAC1-CBC7191E028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086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225C0-F7D2-43F1-AC19-7B87F6AB54FA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02FE942-6DF7-4340-AAC1-CBC7191E0288}" type="slidenum">
              <a:rPr lang="en-US" smtClean="0"/>
              <a:t>‹Nº›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99566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225C0-F7D2-43F1-AC19-7B87F6AB54FA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02FE942-6DF7-4340-AAC1-CBC7191E028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2086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225C0-F7D2-43F1-AC19-7B87F6AB54FA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02FE942-6DF7-4340-AAC1-CBC7191E0288}" type="slidenum">
              <a:rPr lang="en-US" smtClean="0"/>
              <a:t>‹Nº›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601948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225C0-F7D2-43F1-AC19-7B87F6AB54FA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02FE942-6DF7-4340-AAC1-CBC7191E028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2784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225C0-F7D2-43F1-AC19-7B87F6AB54FA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FE942-6DF7-4340-AAC1-CBC7191E028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8074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225C0-F7D2-43F1-AC19-7B87F6AB54FA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FE942-6DF7-4340-AAC1-CBC7191E028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976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225C0-F7D2-43F1-AC19-7B87F6AB54FA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FE942-6DF7-4340-AAC1-CBC7191E028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877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225C0-F7D2-43F1-AC19-7B87F6AB54FA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02FE942-6DF7-4340-AAC1-CBC7191E028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994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225C0-F7D2-43F1-AC19-7B87F6AB54FA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02FE942-6DF7-4340-AAC1-CBC7191E028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504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225C0-F7D2-43F1-AC19-7B87F6AB54FA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02FE942-6DF7-4340-AAC1-CBC7191E028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127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225C0-F7D2-43F1-AC19-7B87F6AB54FA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FE942-6DF7-4340-AAC1-CBC7191E028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252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225C0-F7D2-43F1-AC19-7B87F6AB54FA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FE942-6DF7-4340-AAC1-CBC7191E028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363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225C0-F7D2-43F1-AC19-7B87F6AB54FA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FE942-6DF7-4340-AAC1-CBC7191E028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840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225C0-F7D2-43F1-AC19-7B87F6AB54FA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02FE942-6DF7-4340-AAC1-CBC7191E028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459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4225C0-F7D2-43F1-AC19-7B87F6AB54FA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02FE942-6DF7-4340-AAC1-CBC7191E028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775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4" r:id="rId1"/>
    <p:sldLayoutId id="2147483825" r:id="rId2"/>
    <p:sldLayoutId id="2147483826" r:id="rId3"/>
    <p:sldLayoutId id="2147483827" r:id="rId4"/>
    <p:sldLayoutId id="2147483828" r:id="rId5"/>
    <p:sldLayoutId id="2147483829" r:id="rId6"/>
    <p:sldLayoutId id="2147483830" r:id="rId7"/>
    <p:sldLayoutId id="2147483831" r:id="rId8"/>
    <p:sldLayoutId id="2147483832" r:id="rId9"/>
    <p:sldLayoutId id="2147483833" r:id="rId10"/>
    <p:sldLayoutId id="2147483834" r:id="rId11"/>
    <p:sldLayoutId id="2147483835" r:id="rId12"/>
    <p:sldLayoutId id="2147483836" r:id="rId13"/>
    <p:sldLayoutId id="2147483837" r:id="rId14"/>
    <p:sldLayoutId id="2147483838" r:id="rId15"/>
    <p:sldLayoutId id="214748383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1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4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254361" y="1184856"/>
            <a:ext cx="8915399" cy="2262781"/>
          </a:xfrm>
        </p:spPr>
        <p:txBody>
          <a:bodyPr>
            <a:normAutofit fontScale="90000"/>
          </a:bodyPr>
          <a:lstStyle/>
          <a:p>
            <a:r>
              <a:rPr lang="es-ES" dirty="0" smtClean="0">
                <a:latin typeface="Castellar" panose="020A0402060406010301" pitchFamily="18" charset="0"/>
              </a:rPr>
              <a:t> </a:t>
            </a:r>
            <a:r>
              <a:rPr lang="es-ES" sz="8800" dirty="0" smtClean="0">
                <a:solidFill>
                  <a:schemeClr val="accent1"/>
                </a:solidFill>
                <a:latin typeface="Castellar" panose="020A0402060406010301" pitchFamily="18" charset="0"/>
              </a:rPr>
              <a:t>LA ZOOTERAPIA</a:t>
            </a:r>
            <a:endParaRPr lang="en-US" sz="8800" dirty="0">
              <a:solidFill>
                <a:schemeClr val="accent1"/>
              </a:solidFill>
              <a:latin typeface="Castellar" panose="020A0402060406010301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76601" y="5731717"/>
            <a:ext cx="8915399" cy="1126283"/>
          </a:xfrm>
        </p:spPr>
        <p:txBody>
          <a:bodyPr>
            <a:normAutofit/>
          </a:bodyPr>
          <a:lstStyle/>
          <a:p>
            <a:r>
              <a:rPr lang="es-ES" sz="3200" dirty="0" smtClean="0">
                <a:solidFill>
                  <a:schemeClr val="accent1"/>
                </a:solidFill>
                <a:latin typeface="Castellar" panose="020A0402060406010301" pitchFamily="18" charset="0"/>
              </a:rPr>
              <a:t>CLAUDIA CARDONA PEREZ 4D</a:t>
            </a:r>
            <a:endParaRPr lang="en-US" sz="3200" dirty="0">
              <a:solidFill>
                <a:schemeClr val="accent1"/>
              </a:solidFill>
              <a:latin typeface="Castellar" panose="020A0402060406010301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9895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2"/>
          <p:cNvSpPr>
            <a:spLocks noGrp="1"/>
          </p:cNvSpPr>
          <p:nvPr>
            <p:ph type="title"/>
          </p:nvPr>
        </p:nvSpPr>
        <p:spPr>
          <a:xfrm>
            <a:off x="1207658" y="312232"/>
            <a:ext cx="8911687" cy="1280890"/>
          </a:xfrm>
        </p:spPr>
        <p:txBody>
          <a:bodyPr/>
          <a:lstStyle/>
          <a:p>
            <a:r>
              <a:rPr lang="es-ES" dirty="0" smtClean="0"/>
              <a:t>                  </a:t>
            </a:r>
            <a:r>
              <a:rPr lang="es-ES" sz="4800" dirty="0" err="1" smtClean="0">
                <a:solidFill>
                  <a:schemeClr val="accent1"/>
                </a:solidFill>
                <a:latin typeface="Castellar" panose="020A0402060406010301" pitchFamily="18" charset="0"/>
              </a:rPr>
              <a:t>PRESENTACIó</a:t>
            </a:r>
            <a:endParaRPr lang="en-US" dirty="0">
              <a:solidFill>
                <a:schemeClr val="accent1"/>
              </a:solidFill>
            </a:endParaRPr>
          </a:p>
        </p:txBody>
      </p:sp>
      <p:pic>
        <p:nvPicPr>
          <p:cNvPr id="17" name="Marcador de contenido 1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85" y="1145388"/>
            <a:ext cx="3296991" cy="3704485"/>
          </a:xfrm>
        </p:spPr>
      </p:pic>
      <p:pic>
        <p:nvPicPr>
          <p:cNvPr id="18" name="Imagen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2768" y="2953079"/>
            <a:ext cx="5683677" cy="3793587"/>
          </a:xfrm>
          <a:prstGeom prst="rect">
            <a:avLst/>
          </a:prstGeom>
        </p:spPr>
      </p:pic>
      <p:pic>
        <p:nvPicPr>
          <p:cNvPr id="19" name="Imagen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103" y="952677"/>
            <a:ext cx="3472825" cy="2604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9194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93753" y="176872"/>
            <a:ext cx="3505199" cy="976312"/>
          </a:xfrm>
        </p:spPr>
        <p:txBody>
          <a:bodyPr/>
          <a:lstStyle/>
          <a:p>
            <a:r>
              <a:rPr lang="es-ES" dirty="0" smtClean="0"/>
              <a:t>           </a:t>
            </a:r>
            <a:r>
              <a:rPr lang="es-ES" sz="2800" dirty="0" smtClean="0">
                <a:solidFill>
                  <a:schemeClr val="accent1"/>
                </a:solidFill>
                <a:latin typeface="Castellar" panose="020A0402060406010301" pitchFamily="18" charset="0"/>
              </a:rPr>
              <a:t>QUE </a:t>
            </a:r>
            <a:r>
              <a:rPr lang="es-ES" sz="2800" dirty="0">
                <a:solidFill>
                  <a:schemeClr val="accent1"/>
                </a:solidFill>
                <a:latin typeface="Castellar" panose="020A0402060406010301" pitchFamily="18" charset="0"/>
              </a:rPr>
              <a:t>É</a:t>
            </a:r>
            <a:r>
              <a:rPr lang="es-ES" sz="2800" dirty="0" smtClean="0">
                <a:solidFill>
                  <a:schemeClr val="accent1"/>
                </a:solidFill>
                <a:latin typeface="Castellar" panose="020A0402060406010301" pitchFamily="18" charset="0"/>
              </a:rPr>
              <a:t>S LA ZOOTERAPIA?</a:t>
            </a:r>
            <a:endParaRPr lang="en-US" sz="2800" dirty="0">
              <a:solidFill>
                <a:schemeClr val="accent1"/>
              </a:solidFill>
              <a:latin typeface="Castellar" panose="020A0402060406010301" pitchFamily="18" charset="0"/>
            </a:endParaRPr>
          </a:p>
        </p:txBody>
      </p:sp>
      <p:pic>
        <p:nvPicPr>
          <p:cNvPr id="6" name="Marcador de contenido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7848" y="162138"/>
            <a:ext cx="3921119" cy="2692644"/>
          </a:xfrm>
        </p:spPr>
      </p:pic>
      <p:sp>
        <p:nvSpPr>
          <p:cNvPr id="5" name="Marcador de texto 4"/>
          <p:cNvSpPr>
            <a:spLocks noGrp="1"/>
          </p:cNvSpPr>
          <p:nvPr>
            <p:ph type="body" sz="half" idx="2"/>
          </p:nvPr>
        </p:nvSpPr>
        <p:spPr>
          <a:xfrm>
            <a:off x="798490" y="1508460"/>
            <a:ext cx="5025465" cy="4660520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 err="1">
                <a:solidFill>
                  <a:srgbClr val="E444DC"/>
                </a:solidFill>
                <a:latin typeface="Calibri Light" panose="020F0302020204030204" pitchFamily="34" charset="0"/>
              </a:rPr>
              <a:t>É</a:t>
            </a:r>
            <a:r>
              <a:rPr lang="en-US" sz="2400" b="1" dirty="0" err="1" smtClean="0">
                <a:solidFill>
                  <a:srgbClr val="E444DC"/>
                </a:solidFill>
                <a:latin typeface="Calibri Light" panose="020F0302020204030204" pitchFamily="34" charset="0"/>
              </a:rPr>
              <a:t>s</a:t>
            </a:r>
            <a:r>
              <a:rPr lang="en-US" sz="2400" b="1" dirty="0" smtClean="0">
                <a:solidFill>
                  <a:srgbClr val="E444DC"/>
                </a:solidFill>
                <a:latin typeface="Calibri Light" panose="020F0302020204030204" pitchFamily="34" charset="0"/>
              </a:rPr>
              <a:t> </a:t>
            </a:r>
            <a:r>
              <a:rPr lang="en-US" sz="2400" b="1" dirty="0" err="1">
                <a:solidFill>
                  <a:srgbClr val="E444DC"/>
                </a:solidFill>
                <a:latin typeface="Calibri Light" panose="020F0302020204030204" pitchFamily="34" charset="0"/>
              </a:rPr>
              <a:t>una</a:t>
            </a:r>
            <a:r>
              <a:rPr lang="en-US" sz="2400" b="1" dirty="0">
                <a:solidFill>
                  <a:srgbClr val="E444DC"/>
                </a:solidFill>
                <a:latin typeface="Calibri Light" panose="020F0302020204030204" pitchFamily="34" charset="0"/>
              </a:rPr>
              <a:t> </a:t>
            </a:r>
            <a:r>
              <a:rPr lang="en-US" sz="2400" b="1" dirty="0" err="1">
                <a:solidFill>
                  <a:srgbClr val="E444DC"/>
                </a:solidFill>
                <a:latin typeface="Calibri Light" panose="020F0302020204030204" pitchFamily="34" charset="0"/>
              </a:rPr>
              <a:t>activitat</a:t>
            </a:r>
            <a:r>
              <a:rPr lang="en-US" sz="2400" b="1" dirty="0">
                <a:solidFill>
                  <a:srgbClr val="E444DC"/>
                </a:solidFill>
                <a:latin typeface="Calibri Light" panose="020F0302020204030204" pitchFamily="34" charset="0"/>
              </a:rPr>
              <a:t> on la </a:t>
            </a:r>
            <a:r>
              <a:rPr lang="en-US" sz="2400" b="1" dirty="0" err="1">
                <a:solidFill>
                  <a:srgbClr val="E444DC"/>
                </a:solidFill>
                <a:latin typeface="Calibri Light" panose="020F0302020204030204" pitchFamily="34" charset="0"/>
              </a:rPr>
              <a:t>missió</a:t>
            </a:r>
            <a:r>
              <a:rPr lang="en-US" sz="2400" b="1" dirty="0">
                <a:solidFill>
                  <a:srgbClr val="E444DC"/>
                </a:solidFill>
                <a:latin typeface="Calibri Light" panose="020F0302020204030204" pitchFamily="34" charset="0"/>
              </a:rPr>
              <a:t> </a:t>
            </a:r>
            <a:r>
              <a:rPr lang="en-US" sz="2400" b="1" dirty="0" err="1">
                <a:solidFill>
                  <a:srgbClr val="E444DC"/>
                </a:solidFill>
                <a:latin typeface="Calibri Light" panose="020F0302020204030204" pitchFamily="34" charset="0"/>
              </a:rPr>
              <a:t>és</a:t>
            </a:r>
            <a:r>
              <a:rPr lang="en-US" sz="2400" b="1" dirty="0">
                <a:solidFill>
                  <a:srgbClr val="E444DC"/>
                </a:solidFill>
                <a:latin typeface="Calibri Light" panose="020F0302020204030204" pitchFamily="34" charset="0"/>
              </a:rPr>
              <a:t> </a:t>
            </a:r>
            <a:r>
              <a:rPr lang="en-US" sz="2400" b="1" dirty="0" err="1">
                <a:solidFill>
                  <a:srgbClr val="E444DC"/>
                </a:solidFill>
                <a:latin typeface="Calibri Light" panose="020F0302020204030204" pitchFamily="34" charset="0"/>
              </a:rPr>
              <a:t>seleccionar</a:t>
            </a:r>
            <a:r>
              <a:rPr lang="en-US" sz="2400" b="1" dirty="0">
                <a:solidFill>
                  <a:srgbClr val="E444DC"/>
                </a:solidFill>
                <a:latin typeface="Calibri Light" panose="020F0302020204030204" pitchFamily="34" charset="0"/>
              </a:rPr>
              <a:t>, </a:t>
            </a:r>
            <a:r>
              <a:rPr lang="en-US" sz="2400" b="1" dirty="0" err="1">
                <a:solidFill>
                  <a:srgbClr val="E444DC"/>
                </a:solidFill>
                <a:latin typeface="Calibri Light" panose="020F0302020204030204" pitchFamily="34" charset="0"/>
              </a:rPr>
              <a:t>entrenar</a:t>
            </a:r>
            <a:r>
              <a:rPr lang="en-US" sz="2400" b="1" dirty="0">
                <a:solidFill>
                  <a:srgbClr val="E444DC"/>
                </a:solidFill>
                <a:latin typeface="Calibri Light" panose="020F0302020204030204" pitchFamily="34" charset="0"/>
              </a:rPr>
              <a:t> </a:t>
            </a:r>
            <a:r>
              <a:rPr lang="en-US" sz="2400" b="1" dirty="0" err="1">
                <a:solidFill>
                  <a:srgbClr val="E444DC"/>
                </a:solidFill>
                <a:latin typeface="Calibri Light" panose="020F0302020204030204" pitchFamily="34" charset="0"/>
              </a:rPr>
              <a:t>i</a:t>
            </a:r>
            <a:r>
              <a:rPr lang="en-US" sz="2400" b="1" dirty="0">
                <a:solidFill>
                  <a:srgbClr val="E444DC"/>
                </a:solidFill>
                <a:latin typeface="Calibri Light" panose="020F0302020204030204" pitchFamily="34" charset="0"/>
              </a:rPr>
              <a:t> </a:t>
            </a:r>
            <a:r>
              <a:rPr lang="en-US" sz="2400" b="1" dirty="0" err="1">
                <a:solidFill>
                  <a:srgbClr val="E444DC"/>
                </a:solidFill>
                <a:latin typeface="Calibri Light" panose="020F0302020204030204" pitchFamily="34" charset="0"/>
              </a:rPr>
              <a:t>certificar</a:t>
            </a:r>
            <a:r>
              <a:rPr lang="en-US" sz="2400" b="1" dirty="0">
                <a:solidFill>
                  <a:srgbClr val="E444DC"/>
                </a:solidFill>
                <a:latin typeface="Calibri Light" panose="020F0302020204030204" pitchFamily="34" charset="0"/>
              </a:rPr>
              <a:t> animals, </a:t>
            </a:r>
            <a:r>
              <a:rPr lang="en-US" sz="2400" b="1" dirty="0" err="1">
                <a:solidFill>
                  <a:srgbClr val="E444DC"/>
                </a:solidFill>
                <a:latin typeface="Calibri Light" panose="020F0302020204030204" pitchFamily="34" charset="0"/>
              </a:rPr>
              <a:t>que</a:t>
            </a:r>
            <a:r>
              <a:rPr lang="en-US" sz="2400" b="1" dirty="0">
                <a:solidFill>
                  <a:srgbClr val="E444DC"/>
                </a:solidFill>
                <a:latin typeface="Calibri Light" panose="020F0302020204030204" pitchFamily="34" charset="0"/>
              </a:rPr>
              <a:t> </a:t>
            </a:r>
            <a:r>
              <a:rPr lang="en-US" sz="2400" b="1" dirty="0" err="1">
                <a:solidFill>
                  <a:srgbClr val="E444DC"/>
                </a:solidFill>
                <a:latin typeface="Calibri Light" panose="020F0302020204030204" pitchFamily="34" charset="0"/>
              </a:rPr>
              <a:t>siguen</a:t>
            </a:r>
            <a:r>
              <a:rPr lang="en-US" sz="2400" b="1" dirty="0">
                <a:solidFill>
                  <a:srgbClr val="E444DC"/>
                </a:solidFill>
                <a:latin typeface="Calibri Light" panose="020F0302020204030204" pitchFamily="34" charset="0"/>
              </a:rPr>
              <a:t> de </a:t>
            </a:r>
            <a:r>
              <a:rPr lang="en-US" sz="2400" b="1" dirty="0" err="1">
                <a:solidFill>
                  <a:srgbClr val="E444DC"/>
                </a:solidFill>
                <a:latin typeface="Calibri Light" panose="020F0302020204030204" pitchFamily="34" charset="0"/>
              </a:rPr>
              <a:t>suport</a:t>
            </a:r>
            <a:r>
              <a:rPr lang="en-US" sz="2400" b="1" dirty="0">
                <a:solidFill>
                  <a:srgbClr val="E444DC"/>
                </a:solidFill>
                <a:latin typeface="Calibri Light" panose="020F0302020204030204" pitchFamily="34" charset="0"/>
              </a:rPr>
              <a:t> en </a:t>
            </a:r>
            <a:r>
              <a:rPr lang="en-US" sz="2400" b="1" dirty="0" err="1">
                <a:solidFill>
                  <a:srgbClr val="E444DC"/>
                </a:solidFill>
                <a:latin typeface="Calibri Light" panose="020F0302020204030204" pitchFamily="34" charset="0"/>
              </a:rPr>
              <a:t>tractaments</a:t>
            </a:r>
            <a:r>
              <a:rPr lang="en-US" sz="2400" b="1" dirty="0">
                <a:solidFill>
                  <a:srgbClr val="E444DC"/>
                </a:solidFill>
                <a:latin typeface="Calibri Light" panose="020F0302020204030204" pitchFamily="34" charset="0"/>
              </a:rPr>
              <a:t> </a:t>
            </a:r>
            <a:r>
              <a:rPr lang="en-US" sz="2400" b="1" dirty="0" err="1">
                <a:solidFill>
                  <a:srgbClr val="E444DC"/>
                </a:solidFill>
                <a:latin typeface="Calibri Light" panose="020F0302020204030204" pitchFamily="34" charset="0"/>
              </a:rPr>
              <a:t>i</a:t>
            </a:r>
            <a:r>
              <a:rPr lang="en-US" sz="2400" b="1" dirty="0">
                <a:solidFill>
                  <a:srgbClr val="E444DC"/>
                </a:solidFill>
                <a:latin typeface="Calibri Light" panose="020F0302020204030204" pitchFamily="34" charset="0"/>
              </a:rPr>
              <a:t> </a:t>
            </a:r>
            <a:r>
              <a:rPr lang="en-US" sz="2400" b="1" dirty="0" err="1">
                <a:solidFill>
                  <a:srgbClr val="E444DC"/>
                </a:solidFill>
                <a:latin typeface="Calibri Light" panose="020F0302020204030204" pitchFamily="34" charset="0"/>
              </a:rPr>
              <a:t>teràpies</a:t>
            </a:r>
            <a:r>
              <a:rPr lang="en-US" sz="2400" b="1" dirty="0">
                <a:solidFill>
                  <a:srgbClr val="E444DC"/>
                </a:solidFill>
                <a:latin typeface="Calibri Light" panose="020F0302020204030204" pitchFamily="34" charset="0"/>
              </a:rPr>
              <a:t> per a </a:t>
            </a:r>
            <a:r>
              <a:rPr lang="en-US" sz="2400" b="1" dirty="0" err="1">
                <a:solidFill>
                  <a:srgbClr val="E444DC"/>
                </a:solidFill>
                <a:latin typeface="Calibri Light" panose="020F0302020204030204" pitchFamily="34" charset="0"/>
              </a:rPr>
              <a:t>pacients</a:t>
            </a:r>
            <a:r>
              <a:rPr lang="en-US" sz="2400" b="1" dirty="0">
                <a:solidFill>
                  <a:srgbClr val="E444DC"/>
                </a:solidFill>
                <a:latin typeface="Calibri Light" panose="020F0302020204030204" pitchFamily="34" charset="0"/>
              </a:rPr>
              <a:t> de totes les </a:t>
            </a:r>
            <a:r>
              <a:rPr lang="en-US" sz="2400" b="1" dirty="0" err="1">
                <a:solidFill>
                  <a:srgbClr val="E444DC"/>
                </a:solidFill>
                <a:latin typeface="Calibri Light" panose="020F0302020204030204" pitchFamily="34" charset="0"/>
              </a:rPr>
              <a:t>edats</a:t>
            </a:r>
            <a:r>
              <a:rPr lang="en-US" sz="2400" b="1" dirty="0">
                <a:solidFill>
                  <a:srgbClr val="E444DC"/>
                </a:solidFill>
                <a:latin typeface="Calibri Light" panose="020F0302020204030204" pitchFamily="34" charset="0"/>
              </a:rPr>
              <a:t>, </a:t>
            </a:r>
            <a:r>
              <a:rPr lang="en-US" sz="2400" b="1" dirty="0" err="1">
                <a:solidFill>
                  <a:srgbClr val="E444DC"/>
                </a:solidFill>
                <a:latin typeface="Calibri Light" panose="020F0302020204030204" pitchFamily="34" charset="0"/>
              </a:rPr>
              <a:t>amb</a:t>
            </a:r>
            <a:r>
              <a:rPr lang="en-US" sz="2400" b="1" dirty="0">
                <a:solidFill>
                  <a:srgbClr val="E444DC"/>
                </a:solidFill>
                <a:latin typeface="Calibri Light" panose="020F0302020204030204" pitchFamily="34" charset="0"/>
              </a:rPr>
              <a:t> </a:t>
            </a:r>
            <a:r>
              <a:rPr lang="en-US" sz="2400" b="1" dirty="0" err="1">
                <a:solidFill>
                  <a:srgbClr val="E444DC"/>
                </a:solidFill>
                <a:latin typeface="Calibri Light" panose="020F0302020204030204" pitchFamily="34" charset="0"/>
              </a:rPr>
              <a:t>malalties</a:t>
            </a:r>
            <a:r>
              <a:rPr lang="en-US" sz="2400" b="1" dirty="0">
                <a:solidFill>
                  <a:srgbClr val="E444DC"/>
                </a:solidFill>
                <a:latin typeface="Calibri Light" panose="020F0302020204030204" pitchFamily="34" charset="0"/>
              </a:rPr>
              <a:t> </a:t>
            </a:r>
            <a:r>
              <a:rPr lang="en-US" sz="2400" b="1" dirty="0" err="1">
                <a:solidFill>
                  <a:srgbClr val="E444DC"/>
                </a:solidFill>
                <a:latin typeface="Calibri Light" panose="020F0302020204030204" pitchFamily="34" charset="0"/>
              </a:rPr>
              <a:t>que</a:t>
            </a:r>
            <a:r>
              <a:rPr lang="en-US" sz="2400" b="1" dirty="0">
                <a:solidFill>
                  <a:srgbClr val="E444DC"/>
                </a:solidFill>
                <a:latin typeface="Calibri Light" panose="020F0302020204030204" pitchFamily="34" charset="0"/>
              </a:rPr>
              <a:t> </a:t>
            </a:r>
            <a:r>
              <a:rPr lang="en-US" sz="2400" b="1" dirty="0" err="1">
                <a:solidFill>
                  <a:srgbClr val="E444DC"/>
                </a:solidFill>
                <a:latin typeface="Calibri Light" panose="020F0302020204030204" pitchFamily="34" charset="0"/>
              </a:rPr>
              <a:t>els</a:t>
            </a:r>
            <a:r>
              <a:rPr lang="en-US" sz="2400" b="1" dirty="0">
                <a:solidFill>
                  <a:srgbClr val="E444DC"/>
                </a:solidFill>
                <a:latin typeface="Calibri Light" panose="020F0302020204030204" pitchFamily="34" charset="0"/>
              </a:rPr>
              <a:t> </a:t>
            </a:r>
            <a:r>
              <a:rPr lang="en-US" sz="2400" b="1" dirty="0" err="1">
                <a:solidFill>
                  <a:srgbClr val="E444DC"/>
                </a:solidFill>
                <a:latin typeface="Calibri Light" panose="020F0302020204030204" pitchFamily="34" charset="0"/>
              </a:rPr>
              <a:t>debiliten</a:t>
            </a:r>
            <a:r>
              <a:rPr lang="en-US" sz="2400" b="1" dirty="0">
                <a:solidFill>
                  <a:srgbClr val="E444DC"/>
                </a:solidFill>
                <a:latin typeface="Calibri Light" panose="020F0302020204030204" pitchFamily="34" charset="0"/>
              </a:rPr>
              <a:t> </a:t>
            </a:r>
            <a:r>
              <a:rPr lang="en-US" sz="2400" b="1" dirty="0" err="1">
                <a:solidFill>
                  <a:srgbClr val="E444DC"/>
                </a:solidFill>
                <a:latin typeface="Calibri Light" panose="020F0302020204030204" pitchFamily="34" charset="0"/>
              </a:rPr>
              <a:t>i</a:t>
            </a:r>
            <a:r>
              <a:rPr lang="en-US" sz="2400" b="1" dirty="0">
                <a:solidFill>
                  <a:srgbClr val="E444DC"/>
                </a:solidFill>
                <a:latin typeface="Calibri Light" panose="020F0302020204030204" pitchFamily="34" charset="0"/>
              </a:rPr>
              <a:t> </a:t>
            </a:r>
            <a:r>
              <a:rPr lang="en-US" sz="2400" b="1" dirty="0" err="1">
                <a:solidFill>
                  <a:srgbClr val="E444DC"/>
                </a:solidFill>
                <a:latin typeface="Calibri Light" panose="020F0302020204030204" pitchFamily="34" charset="0"/>
              </a:rPr>
              <a:t>els</a:t>
            </a:r>
            <a:r>
              <a:rPr lang="en-US" sz="2400" b="1" dirty="0">
                <a:solidFill>
                  <a:srgbClr val="E444DC"/>
                </a:solidFill>
                <a:latin typeface="Calibri Light" panose="020F0302020204030204" pitchFamily="34" charset="0"/>
              </a:rPr>
              <a:t> </a:t>
            </a:r>
            <a:r>
              <a:rPr lang="en-US" sz="2400" b="1" dirty="0" err="1">
                <a:solidFill>
                  <a:srgbClr val="E444DC"/>
                </a:solidFill>
                <a:latin typeface="Calibri Light" panose="020F0302020204030204" pitchFamily="34" charset="0"/>
              </a:rPr>
              <a:t>afecten</a:t>
            </a:r>
            <a:r>
              <a:rPr lang="en-US" sz="2400" b="1" dirty="0">
                <a:solidFill>
                  <a:srgbClr val="E444DC"/>
                </a:solidFill>
                <a:latin typeface="Calibri Light" panose="020F0302020204030204" pitchFamily="34" charset="0"/>
              </a:rPr>
              <a:t> en el </a:t>
            </a:r>
            <a:r>
              <a:rPr lang="en-US" sz="2400" b="1" dirty="0" err="1">
                <a:solidFill>
                  <a:srgbClr val="E444DC"/>
                </a:solidFill>
                <a:latin typeface="Calibri Light" panose="020F0302020204030204" pitchFamily="34" charset="0"/>
              </a:rPr>
              <a:t>pla</a:t>
            </a:r>
            <a:r>
              <a:rPr lang="en-US" sz="2400" b="1" dirty="0">
                <a:solidFill>
                  <a:srgbClr val="E444DC"/>
                </a:solidFill>
                <a:latin typeface="Calibri Light" panose="020F0302020204030204" pitchFamily="34" charset="0"/>
              </a:rPr>
              <a:t> social, </a:t>
            </a:r>
            <a:r>
              <a:rPr lang="en-US" sz="2400" b="1" dirty="0" err="1">
                <a:solidFill>
                  <a:srgbClr val="E444DC"/>
                </a:solidFill>
                <a:latin typeface="Calibri Light" panose="020F0302020204030204" pitchFamily="34" charset="0"/>
              </a:rPr>
              <a:t>emocional</a:t>
            </a:r>
            <a:r>
              <a:rPr lang="en-US" sz="2400" b="1" dirty="0">
                <a:solidFill>
                  <a:srgbClr val="E444DC"/>
                </a:solidFill>
                <a:latin typeface="Calibri Light" panose="020F0302020204030204" pitchFamily="34" charset="0"/>
              </a:rPr>
              <a:t> </a:t>
            </a:r>
            <a:r>
              <a:rPr lang="en-US" sz="2400" b="1" dirty="0" err="1">
                <a:solidFill>
                  <a:srgbClr val="E444DC"/>
                </a:solidFill>
                <a:latin typeface="Calibri Light" panose="020F0302020204030204" pitchFamily="34" charset="0"/>
              </a:rPr>
              <a:t>i</a:t>
            </a:r>
            <a:r>
              <a:rPr lang="en-US" sz="2400" b="1" dirty="0">
                <a:solidFill>
                  <a:srgbClr val="E444DC"/>
                </a:solidFill>
                <a:latin typeface="Calibri Light" panose="020F0302020204030204" pitchFamily="34" charset="0"/>
              </a:rPr>
              <a:t> </a:t>
            </a:r>
            <a:r>
              <a:rPr lang="en-US" sz="2400" b="1" dirty="0" err="1" smtClean="0">
                <a:solidFill>
                  <a:srgbClr val="E444DC"/>
                </a:solidFill>
                <a:latin typeface="Calibri Light" panose="020F0302020204030204" pitchFamily="34" charset="0"/>
              </a:rPr>
              <a:t>cognitivo</a:t>
            </a:r>
            <a:r>
              <a:rPr lang="en-US" sz="2400" b="1" dirty="0" smtClean="0">
                <a:solidFill>
                  <a:srgbClr val="E444DC"/>
                </a:solidFill>
                <a:latin typeface="Calibri Light" panose="020F0302020204030204" pitchFamily="34" charset="0"/>
              </a:rPr>
              <a:t>.</a:t>
            </a:r>
          </a:p>
          <a:p>
            <a:r>
              <a:rPr lang="es-ES" sz="2400" b="1" dirty="0" smtClean="0">
                <a:latin typeface="Calibri Light" panose="020F0302020204030204" pitchFamily="34" charset="0"/>
              </a:rPr>
              <a:t>  </a:t>
            </a:r>
            <a:r>
              <a:rPr lang="es-ES" sz="2400" b="1" dirty="0" smtClean="0">
                <a:solidFill>
                  <a:srgbClr val="5141CB"/>
                </a:solidFill>
                <a:latin typeface="Calibri Light" panose="020F0302020204030204" pitchFamily="34" charset="0"/>
              </a:rPr>
              <a:t>TIPUS: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b="1" dirty="0" smtClean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Terapia </a:t>
            </a:r>
            <a:r>
              <a:rPr lang="es-ES" sz="2400" b="1" dirty="0" err="1" smtClean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amb</a:t>
            </a:r>
            <a:r>
              <a:rPr lang="es-ES" sz="2400" b="1" dirty="0" smtClean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es-ES" sz="2400" b="1" dirty="0" err="1" smtClean="0">
                <a:solidFill>
                  <a:schemeClr val="tx1"/>
                </a:solidFill>
                <a:latin typeface="Calibri Light" panose="020F0302020204030204" pitchFamily="34" charset="0"/>
              </a:rPr>
              <a:t>gossos</a:t>
            </a:r>
            <a:endParaRPr lang="es-ES" sz="2400" b="1" dirty="0" smtClean="0">
              <a:solidFill>
                <a:schemeClr val="tx1"/>
              </a:solidFill>
              <a:latin typeface="Calibri Light" panose="020F03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b="1" dirty="0" smtClean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Terapia </a:t>
            </a:r>
            <a:r>
              <a:rPr lang="es-ES" sz="2400" b="1" dirty="0" err="1" smtClean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amb</a:t>
            </a:r>
            <a:r>
              <a:rPr lang="es-ES" sz="2400" b="1" dirty="0" smtClean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es-ES" sz="2400" b="1" dirty="0" err="1" smtClean="0">
                <a:latin typeface="Calibri Light" panose="020F0302020204030204" pitchFamily="34" charset="0"/>
              </a:rPr>
              <a:t>cavalls</a:t>
            </a:r>
            <a:endParaRPr lang="es-ES" sz="2400" b="1" dirty="0" smtClean="0">
              <a:latin typeface="Calibri Light" panose="020F03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b="1" dirty="0" smtClean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Terapia </a:t>
            </a:r>
            <a:r>
              <a:rPr lang="es-ES" sz="2400" b="1" dirty="0" err="1" smtClean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amb</a:t>
            </a:r>
            <a:r>
              <a:rPr lang="es-ES" sz="2400" b="1" dirty="0" smtClean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es-ES" sz="2400" b="1" dirty="0" err="1" smtClean="0">
                <a:latin typeface="Calibri Light" panose="020F0302020204030204" pitchFamily="34" charset="0"/>
              </a:rPr>
              <a:t>dofins</a:t>
            </a:r>
            <a:endParaRPr lang="es-ES" sz="2400" b="1" dirty="0" smtClean="0">
              <a:latin typeface="Calibri Light" panose="020F0302020204030204" pitchFamily="34" charset="0"/>
            </a:endParaRPr>
          </a:p>
          <a:p>
            <a:endParaRPr lang="en-US" sz="2400" dirty="0" smtClean="0">
              <a:latin typeface="Calibri Light" panose="020F0302020204030204" pitchFamily="34" charset="0"/>
            </a:endParaRPr>
          </a:p>
          <a:p>
            <a:pPr algn="ctr"/>
            <a:endParaRPr lang="en-US" sz="2400" dirty="0">
              <a:latin typeface="Calibri Light" panose="020F0302020204030204" pitchFamily="34" charset="0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3106" y="2552956"/>
            <a:ext cx="3891965" cy="2647742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5225" y="4250244"/>
            <a:ext cx="3925592" cy="2453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1279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04356" y="270457"/>
            <a:ext cx="4481289" cy="976312"/>
          </a:xfrm>
        </p:spPr>
        <p:txBody>
          <a:bodyPr>
            <a:noAutofit/>
          </a:bodyPr>
          <a:lstStyle/>
          <a:p>
            <a:pPr algn="ctr"/>
            <a:r>
              <a:rPr lang="es-ES" sz="4000" dirty="0" err="1" smtClean="0">
                <a:solidFill>
                  <a:schemeClr val="accent1"/>
                </a:solidFill>
                <a:latin typeface="Castellar" panose="020A0402060406010301" pitchFamily="18" charset="0"/>
              </a:rPr>
              <a:t>canoterapia</a:t>
            </a:r>
            <a:endParaRPr lang="en-US" sz="3200" dirty="0">
              <a:solidFill>
                <a:schemeClr val="accent1"/>
              </a:solidFill>
              <a:latin typeface="Castellar" panose="020A0402060406010301" pitchFamily="18" charset="0"/>
            </a:endParaRPr>
          </a:p>
        </p:txBody>
      </p:sp>
      <p:pic>
        <p:nvPicPr>
          <p:cNvPr id="6" name="Marcador de contenido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2315" y="270457"/>
            <a:ext cx="5314681" cy="3182443"/>
          </a:xfrm>
        </p:spPr>
      </p:pic>
      <p:sp>
        <p:nvSpPr>
          <p:cNvPr id="5" name="Marcador de texto 4"/>
          <p:cNvSpPr>
            <a:spLocks noGrp="1"/>
          </p:cNvSpPr>
          <p:nvPr>
            <p:ph type="body" sz="half" idx="2"/>
          </p:nvPr>
        </p:nvSpPr>
        <p:spPr>
          <a:xfrm>
            <a:off x="502276" y="1664170"/>
            <a:ext cx="4999707" cy="4840824"/>
          </a:xfrm>
        </p:spPr>
        <p:txBody>
          <a:bodyPr>
            <a:normAutofit/>
          </a:bodyPr>
          <a:lstStyle/>
          <a:p>
            <a:pPr algn="ctr"/>
            <a:r>
              <a:rPr lang="en-US" sz="1800" b="1" dirty="0" err="1">
                <a:solidFill>
                  <a:srgbClr val="E444DC"/>
                </a:solidFill>
              </a:rPr>
              <a:t>Els</a:t>
            </a:r>
            <a:r>
              <a:rPr lang="en-US" sz="1800" b="1" dirty="0">
                <a:solidFill>
                  <a:srgbClr val="E444DC"/>
                </a:solidFill>
              </a:rPr>
              <a:t> </a:t>
            </a:r>
            <a:r>
              <a:rPr lang="en-US" sz="1800" b="1" dirty="0" err="1">
                <a:solidFill>
                  <a:srgbClr val="E444DC"/>
                </a:solidFill>
              </a:rPr>
              <a:t>gossos</a:t>
            </a:r>
            <a:r>
              <a:rPr lang="en-US" sz="1800" b="1" dirty="0">
                <a:solidFill>
                  <a:srgbClr val="E444DC"/>
                </a:solidFill>
              </a:rPr>
              <a:t> </a:t>
            </a:r>
            <a:r>
              <a:rPr lang="en-US" sz="1800" b="1" dirty="0" err="1">
                <a:solidFill>
                  <a:srgbClr val="E444DC"/>
                </a:solidFill>
              </a:rPr>
              <a:t>que</a:t>
            </a:r>
            <a:r>
              <a:rPr lang="en-US" sz="1800" b="1" dirty="0">
                <a:solidFill>
                  <a:srgbClr val="E444DC"/>
                </a:solidFill>
              </a:rPr>
              <a:t> </a:t>
            </a:r>
            <a:r>
              <a:rPr lang="en-US" sz="1800" b="1" dirty="0" err="1">
                <a:solidFill>
                  <a:srgbClr val="E444DC"/>
                </a:solidFill>
              </a:rPr>
              <a:t>s'utilitzen</a:t>
            </a:r>
            <a:r>
              <a:rPr lang="en-US" sz="1800" b="1" dirty="0">
                <a:solidFill>
                  <a:srgbClr val="E444DC"/>
                </a:solidFill>
              </a:rPr>
              <a:t> en les </a:t>
            </a:r>
            <a:r>
              <a:rPr lang="en-US" sz="1800" b="1" dirty="0" err="1">
                <a:solidFill>
                  <a:srgbClr val="E444DC"/>
                </a:solidFill>
              </a:rPr>
              <a:t>teràpies</a:t>
            </a:r>
            <a:r>
              <a:rPr lang="en-US" sz="1800" b="1" dirty="0">
                <a:solidFill>
                  <a:srgbClr val="E444DC"/>
                </a:solidFill>
              </a:rPr>
              <a:t> </a:t>
            </a:r>
            <a:r>
              <a:rPr lang="en-US" sz="1800" b="1" dirty="0" err="1">
                <a:solidFill>
                  <a:srgbClr val="E444DC"/>
                </a:solidFill>
              </a:rPr>
              <a:t>són</a:t>
            </a:r>
            <a:r>
              <a:rPr lang="en-US" sz="1800" b="1" dirty="0">
                <a:solidFill>
                  <a:srgbClr val="E444DC"/>
                </a:solidFill>
              </a:rPr>
              <a:t> </a:t>
            </a:r>
            <a:r>
              <a:rPr lang="en-US" sz="1800" b="1" dirty="0" err="1">
                <a:solidFill>
                  <a:srgbClr val="E444DC"/>
                </a:solidFill>
              </a:rPr>
              <a:t>triats</a:t>
            </a:r>
            <a:r>
              <a:rPr lang="en-US" sz="1800" b="1" dirty="0">
                <a:solidFill>
                  <a:srgbClr val="E444DC"/>
                </a:solidFill>
              </a:rPr>
              <a:t> a </a:t>
            </a:r>
            <a:r>
              <a:rPr lang="en-US" sz="1800" b="1" dirty="0" err="1">
                <a:solidFill>
                  <a:srgbClr val="E444DC"/>
                </a:solidFill>
              </a:rPr>
              <a:t>través</a:t>
            </a:r>
            <a:r>
              <a:rPr lang="en-US" sz="1800" b="1" dirty="0">
                <a:solidFill>
                  <a:srgbClr val="E444DC"/>
                </a:solidFill>
              </a:rPr>
              <a:t> </a:t>
            </a:r>
            <a:r>
              <a:rPr lang="en-US" sz="1800" b="1" dirty="0" err="1">
                <a:solidFill>
                  <a:srgbClr val="E444DC"/>
                </a:solidFill>
              </a:rPr>
              <a:t>d'una</a:t>
            </a:r>
            <a:r>
              <a:rPr lang="en-US" sz="1800" b="1" dirty="0">
                <a:solidFill>
                  <a:srgbClr val="E444DC"/>
                </a:solidFill>
              </a:rPr>
              <a:t> </a:t>
            </a:r>
            <a:r>
              <a:rPr lang="en-US" sz="1800" b="1" dirty="0" err="1">
                <a:solidFill>
                  <a:srgbClr val="E444DC"/>
                </a:solidFill>
              </a:rPr>
              <a:t>selecció</a:t>
            </a:r>
            <a:r>
              <a:rPr lang="en-US" sz="1800" b="1" dirty="0">
                <a:solidFill>
                  <a:srgbClr val="E444DC"/>
                </a:solidFill>
              </a:rPr>
              <a:t> </a:t>
            </a:r>
            <a:r>
              <a:rPr lang="en-US" sz="1800" b="1" dirty="0" err="1">
                <a:solidFill>
                  <a:srgbClr val="E444DC"/>
                </a:solidFill>
              </a:rPr>
              <a:t>específica</a:t>
            </a:r>
            <a:r>
              <a:rPr lang="en-US" sz="1800" b="1" dirty="0">
                <a:solidFill>
                  <a:srgbClr val="E444DC"/>
                </a:solidFill>
              </a:rPr>
              <a:t>, </a:t>
            </a:r>
            <a:r>
              <a:rPr lang="en-US" sz="1800" b="1" dirty="0" err="1">
                <a:solidFill>
                  <a:srgbClr val="E444DC"/>
                </a:solidFill>
              </a:rPr>
              <a:t>són</a:t>
            </a:r>
            <a:r>
              <a:rPr lang="en-US" sz="1800" b="1" dirty="0">
                <a:solidFill>
                  <a:srgbClr val="E444DC"/>
                </a:solidFill>
              </a:rPr>
              <a:t> sans, </a:t>
            </a:r>
            <a:r>
              <a:rPr lang="en-US" sz="1800" b="1" dirty="0" err="1">
                <a:solidFill>
                  <a:srgbClr val="E444DC"/>
                </a:solidFill>
              </a:rPr>
              <a:t>segurs</a:t>
            </a:r>
            <a:r>
              <a:rPr lang="en-US" sz="1800" b="1" dirty="0">
                <a:solidFill>
                  <a:srgbClr val="E444DC"/>
                </a:solidFill>
              </a:rPr>
              <a:t> </a:t>
            </a:r>
            <a:r>
              <a:rPr lang="en-US" sz="1800" b="1" dirty="0" err="1">
                <a:solidFill>
                  <a:srgbClr val="E444DC"/>
                </a:solidFill>
              </a:rPr>
              <a:t>i</a:t>
            </a:r>
            <a:r>
              <a:rPr lang="en-US" sz="1800" b="1" dirty="0">
                <a:solidFill>
                  <a:srgbClr val="E444DC"/>
                </a:solidFill>
              </a:rPr>
              <a:t> </a:t>
            </a:r>
            <a:r>
              <a:rPr lang="en-US" sz="1800" b="1" dirty="0" err="1">
                <a:solidFill>
                  <a:srgbClr val="E444DC"/>
                </a:solidFill>
              </a:rPr>
              <a:t>estan</a:t>
            </a:r>
            <a:r>
              <a:rPr lang="en-US" sz="1800" b="1" dirty="0">
                <a:solidFill>
                  <a:srgbClr val="E444DC"/>
                </a:solidFill>
              </a:rPr>
              <a:t> </a:t>
            </a:r>
            <a:r>
              <a:rPr lang="en-US" sz="1800" b="1" dirty="0" err="1">
                <a:solidFill>
                  <a:srgbClr val="E444DC"/>
                </a:solidFill>
              </a:rPr>
              <a:t>entrenats</a:t>
            </a:r>
            <a:r>
              <a:rPr lang="en-US" sz="1800" b="1" dirty="0">
                <a:solidFill>
                  <a:srgbClr val="E444DC"/>
                </a:solidFill>
              </a:rPr>
              <a:t> per a </a:t>
            </a:r>
            <a:r>
              <a:rPr lang="en-US" sz="1800" b="1" dirty="0" err="1">
                <a:solidFill>
                  <a:srgbClr val="E444DC"/>
                </a:solidFill>
              </a:rPr>
              <a:t>poder</a:t>
            </a:r>
            <a:r>
              <a:rPr lang="en-US" sz="1800" b="1" dirty="0">
                <a:solidFill>
                  <a:srgbClr val="E444DC"/>
                </a:solidFill>
              </a:rPr>
              <a:t> </a:t>
            </a:r>
            <a:r>
              <a:rPr lang="en-US" sz="1800" b="1" dirty="0" err="1">
                <a:solidFill>
                  <a:srgbClr val="E444DC"/>
                </a:solidFill>
              </a:rPr>
              <a:t>dur</a:t>
            </a:r>
            <a:r>
              <a:rPr lang="en-US" sz="1800" b="1" dirty="0">
                <a:solidFill>
                  <a:srgbClr val="E444DC"/>
                </a:solidFill>
              </a:rPr>
              <a:t> a </a:t>
            </a:r>
            <a:r>
              <a:rPr lang="en-US" sz="1800" b="1" dirty="0" err="1">
                <a:solidFill>
                  <a:srgbClr val="E444DC"/>
                </a:solidFill>
              </a:rPr>
              <a:t>terme</a:t>
            </a:r>
            <a:r>
              <a:rPr lang="en-US" sz="1800" b="1" dirty="0">
                <a:solidFill>
                  <a:srgbClr val="E444DC"/>
                </a:solidFill>
              </a:rPr>
              <a:t> </a:t>
            </a:r>
            <a:r>
              <a:rPr lang="en-US" sz="1800" b="1" dirty="0" err="1">
                <a:solidFill>
                  <a:srgbClr val="E444DC"/>
                </a:solidFill>
              </a:rPr>
              <a:t>este</a:t>
            </a:r>
            <a:r>
              <a:rPr lang="en-US" sz="1800" b="1" dirty="0">
                <a:solidFill>
                  <a:srgbClr val="E444DC"/>
                </a:solidFill>
              </a:rPr>
              <a:t> </a:t>
            </a:r>
            <a:r>
              <a:rPr lang="en-US" sz="1800" b="1" dirty="0" err="1">
                <a:solidFill>
                  <a:srgbClr val="E444DC"/>
                </a:solidFill>
              </a:rPr>
              <a:t>tipus</a:t>
            </a:r>
            <a:r>
              <a:rPr lang="en-US" sz="1800" b="1" dirty="0">
                <a:solidFill>
                  <a:srgbClr val="E444DC"/>
                </a:solidFill>
              </a:rPr>
              <a:t> </a:t>
            </a:r>
            <a:r>
              <a:rPr lang="en-US" sz="1800" b="1" dirty="0" err="1">
                <a:solidFill>
                  <a:srgbClr val="E444DC"/>
                </a:solidFill>
              </a:rPr>
              <a:t>d'activitats</a:t>
            </a:r>
            <a:r>
              <a:rPr lang="en-US" sz="1800" b="1" dirty="0">
                <a:solidFill>
                  <a:srgbClr val="E444DC"/>
                </a:solidFill>
              </a:rPr>
              <a:t>. </a:t>
            </a:r>
            <a:r>
              <a:rPr lang="en-US" sz="1800" b="1" dirty="0" err="1">
                <a:solidFill>
                  <a:srgbClr val="E444DC"/>
                </a:solidFill>
              </a:rPr>
              <a:t>Posseïxen</a:t>
            </a:r>
            <a:r>
              <a:rPr lang="en-US" sz="1800" b="1" dirty="0">
                <a:solidFill>
                  <a:srgbClr val="E444DC"/>
                </a:solidFill>
              </a:rPr>
              <a:t> les </a:t>
            </a:r>
            <a:r>
              <a:rPr lang="en-US" sz="1800" b="1" dirty="0" err="1">
                <a:solidFill>
                  <a:srgbClr val="E444DC"/>
                </a:solidFill>
              </a:rPr>
              <a:t>aptituds</a:t>
            </a:r>
            <a:r>
              <a:rPr lang="en-US" sz="1800" b="1" dirty="0">
                <a:solidFill>
                  <a:srgbClr val="E444DC"/>
                </a:solidFill>
              </a:rPr>
              <a:t> </a:t>
            </a:r>
            <a:r>
              <a:rPr lang="en-US" sz="1800" b="1" dirty="0" err="1">
                <a:solidFill>
                  <a:srgbClr val="E444DC"/>
                </a:solidFill>
              </a:rPr>
              <a:t>adequades</a:t>
            </a:r>
            <a:r>
              <a:rPr lang="en-US" sz="1800" b="1" dirty="0">
                <a:solidFill>
                  <a:srgbClr val="E444DC"/>
                </a:solidFill>
              </a:rPr>
              <a:t>, </a:t>
            </a:r>
            <a:r>
              <a:rPr lang="en-US" sz="1800" b="1" dirty="0" err="1">
                <a:solidFill>
                  <a:srgbClr val="E444DC"/>
                </a:solidFill>
              </a:rPr>
              <a:t>tenen</a:t>
            </a:r>
            <a:r>
              <a:rPr lang="en-US" sz="1800" b="1" dirty="0">
                <a:solidFill>
                  <a:srgbClr val="E444DC"/>
                </a:solidFill>
              </a:rPr>
              <a:t> </a:t>
            </a:r>
            <a:r>
              <a:rPr lang="en-US" sz="1800" b="1" dirty="0" err="1">
                <a:solidFill>
                  <a:srgbClr val="E444DC"/>
                </a:solidFill>
              </a:rPr>
              <a:t>una</a:t>
            </a:r>
            <a:r>
              <a:rPr lang="en-US" sz="1800" b="1" dirty="0">
                <a:solidFill>
                  <a:srgbClr val="E444DC"/>
                </a:solidFill>
              </a:rPr>
              <a:t> </a:t>
            </a:r>
            <a:r>
              <a:rPr lang="en-US" sz="1800" b="1" dirty="0" err="1">
                <a:solidFill>
                  <a:srgbClr val="E444DC"/>
                </a:solidFill>
              </a:rPr>
              <a:t>constitució</a:t>
            </a:r>
            <a:r>
              <a:rPr lang="en-US" sz="1800" b="1" dirty="0">
                <a:solidFill>
                  <a:srgbClr val="E444DC"/>
                </a:solidFill>
              </a:rPr>
              <a:t> </a:t>
            </a:r>
            <a:r>
              <a:rPr lang="en-US" sz="1800" b="1" dirty="0" err="1">
                <a:solidFill>
                  <a:srgbClr val="E444DC"/>
                </a:solidFill>
              </a:rPr>
              <a:t>i</a:t>
            </a:r>
            <a:r>
              <a:rPr lang="en-US" sz="1800" b="1" dirty="0">
                <a:solidFill>
                  <a:srgbClr val="E444DC"/>
                </a:solidFill>
              </a:rPr>
              <a:t> </a:t>
            </a:r>
            <a:r>
              <a:rPr lang="en-US" sz="1800" b="1" dirty="0" err="1">
                <a:solidFill>
                  <a:srgbClr val="E444DC"/>
                </a:solidFill>
              </a:rPr>
              <a:t>edat</a:t>
            </a:r>
            <a:r>
              <a:rPr lang="en-US" sz="1800" b="1" dirty="0">
                <a:solidFill>
                  <a:srgbClr val="E444DC"/>
                </a:solidFill>
              </a:rPr>
              <a:t> </a:t>
            </a:r>
            <a:r>
              <a:rPr lang="en-US" sz="1800" b="1" dirty="0" err="1">
                <a:solidFill>
                  <a:srgbClr val="E444DC"/>
                </a:solidFill>
              </a:rPr>
              <a:t>apropiades</a:t>
            </a:r>
            <a:r>
              <a:rPr lang="en-US" sz="1800" b="1" dirty="0">
                <a:solidFill>
                  <a:srgbClr val="E444DC"/>
                </a:solidFill>
              </a:rPr>
              <a:t>, les </a:t>
            </a:r>
            <a:r>
              <a:rPr lang="en-US" sz="1800" b="1" dirty="0" err="1">
                <a:solidFill>
                  <a:srgbClr val="E444DC"/>
                </a:solidFill>
              </a:rPr>
              <a:t>seues</a:t>
            </a:r>
            <a:r>
              <a:rPr lang="en-US" sz="1800" b="1" dirty="0">
                <a:solidFill>
                  <a:srgbClr val="E444DC"/>
                </a:solidFill>
              </a:rPr>
              <a:t> </a:t>
            </a:r>
            <a:r>
              <a:rPr lang="en-US" sz="1800" b="1" dirty="0" err="1">
                <a:solidFill>
                  <a:srgbClr val="E444DC"/>
                </a:solidFill>
              </a:rPr>
              <a:t>habilitats</a:t>
            </a:r>
            <a:r>
              <a:rPr lang="en-US" sz="1800" b="1" dirty="0">
                <a:solidFill>
                  <a:srgbClr val="E444DC"/>
                </a:solidFill>
              </a:rPr>
              <a:t> son </a:t>
            </a:r>
            <a:r>
              <a:rPr lang="en-US" sz="1800" b="1" dirty="0" err="1">
                <a:solidFill>
                  <a:srgbClr val="E444DC"/>
                </a:solidFill>
              </a:rPr>
              <a:t>idònies</a:t>
            </a:r>
            <a:r>
              <a:rPr lang="en-US" sz="1800" b="1" dirty="0">
                <a:solidFill>
                  <a:srgbClr val="E444DC"/>
                </a:solidFill>
              </a:rPr>
              <a:t> </a:t>
            </a:r>
            <a:r>
              <a:rPr lang="en-US" sz="1800" b="1" dirty="0" err="1">
                <a:solidFill>
                  <a:srgbClr val="E444DC"/>
                </a:solidFill>
              </a:rPr>
              <a:t>perquè</a:t>
            </a:r>
            <a:r>
              <a:rPr lang="en-US" sz="1800" b="1" dirty="0">
                <a:solidFill>
                  <a:srgbClr val="E444DC"/>
                </a:solidFill>
              </a:rPr>
              <a:t> la </a:t>
            </a:r>
            <a:r>
              <a:rPr lang="en-US" sz="1800" b="1" dirty="0" err="1">
                <a:solidFill>
                  <a:srgbClr val="E444DC"/>
                </a:solidFill>
              </a:rPr>
              <a:t>seua</a:t>
            </a:r>
            <a:r>
              <a:rPr lang="en-US" sz="1800" b="1" dirty="0">
                <a:solidFill>
                  <a:srgbClr val="E444DC"/>
                </a:solidFill>
              </a:rPr>
              <a:t> </a:t>
            </a:r>
            <a:r>
              <a:rPr lang="en-US" sz="1800" b="1" dirty="0" err="1">
                <a:solidFill>
                  <a:srgbClr val="E444DC"/>
                </a:solidFill>
              </a:rPr>
              <a:t>participació</a:t>
            </a:r>
            <a:r>
              <a:rPr lang="en-US" sz="1800" b="1" dirty="0">
                <a:solidFill>
                  <a:srgbClr val="E444DC"/>
                </a:solidFill>
              </a:rPr>
              <a:t> </a:t>
            </a:r>
            <a:r>
              <a:rPr lang="en-US" sz="1800" b="1" dirty="0" err="1">
                <a:solidFill>
                  <a:srgbClr val="E444DC"/>
                </a:solidFill>
              </a:rPr>
              <a:t>siga</a:t>
            </a:r>
            <a:r>
              <a:rPr lang="en-US" sz="1800" b="1" dirty="0">
                <a:solidFill>
                  <a:srgbClr val="E444DC"/>
                </a:solidFill>
              </a:rPr>
              <a:t> </a:t>
            </a:r>
            <a:r>
              <a:rPr lang="en-US" sz="1800" b="1" dirty="0" err="1">
                <a:solidFill>
                  <a:srgbClr val="E444DC"/>
                </a:solidFill>
              </a:rPr>
              <a:t>beneficiosa</a:t>
            </a:r>
            <a:r>
              <a:rPr lang="en-US" sz="1800" b="1" dirty="0">
                <a:solidFill>
                  <a:srgbClr val="E444DC"/>
                </a:solidFill>
              </a:rPr>
              <a:t>. El </a:t>
            </a:r>
            <a:r>
              <a:rPr lang="en-US" sz="1800" b="1" dirty="0" err="1">
                <a:solidFill>
                  <a:srgbClr val="E444DC"/>
                </a:solidFill>
              </a:rPr>
              <a:t>gos</a:t>
            </a:r>
            <a:r>
              <a:rPr lang="en-US" sz="1800" b="1" dirty="0">
                <a:solidFill>
                  <a:srgbClr val="E444DC"/>
                </a:solidFill>
              </a:rPr>
              <a:t> de </a:t>
            </a:r>
            <a:r>
              <a:rPr lang="en-US" sz="1800" b="1" dirty="0" err="1">
                <a:solidFill>
                  <a:srgbClr val="E444DC"/>
                </a:solidFill>
              </a:rPr>
              <a:t>teràpia</a:t>
            </a:r>
            <a:r>
              <a:rPr lang="en-US" sz="1800" b="1" dirty="0">
                <a:solidFill>
                  <a:srgbClr val="E444DC"/>
                </a:solidFill>
              </a:rPr>
              <a:t> </a:t>
            </a:r>
            <a:r>
              <a:rPr lang="en-US" sz="1800" b="1" dirty="0" err="1">
                <a:solidFill>
                  <a:srgbClr val="E444DC"/>
                </a:solidFill>
              </a:rPr>
              <a:t>és</a:t>
            </a:r>
            <a:r>
              <a:rPr lang="en-US" sz="1800" b="1" dirty="0">
                <a:solidFill>
                  <a:srgbClr val="E444DC"/>
                </a:solidFill>
              </a:rPr>
              <a:t> un animal </a:t>
            </a:r>
            <a:r>
              <a:rPr lang="en-US" sz="1800" b="1" dirty="0" err="1">
                <a:solidFill>
                  <a:srgbClr val="E444DC"/>
                </a:solidFill>
              </a:rPr>
              <a:t>específicament</a:t>
            </a:r>
            <a:r>
              <a:rPr lang="en-US" sz="1800" b="1" dirty="0">
                <a:solidFill>
                  <a:srgbClr val="E444DC"/>
                </a:solidFill>
              </a:rPr>
              <a:t> </a:t>
            </a:r>
            <a:r>
              <a:rPr lang="en-US" sz="1800" b="1" dirty="0" err="1">
                <a:solidFill>
                  <a:srgbClr val="E444DC"/>
                </a:solidFill>
              </a:rPr>
              <a:t>entrenat</a:t>
            </a:r>
            <a:r>
              <a:rPr lang="en-US" sz="1800" b="1" dirty="0">
                <a:solidFill>
                  <a:srgbClr val="E444DC"/>
                </a:solidFill>
              </a:rPr>
              <a:t> per a </a:t>
            </a:r>
            <a:r>
              <a:rPr lang="en-US" sz="1800" b="1" dirty="0" err="1">
                <a:solidFill>
                  <a:srgbClr val="E444DC"/>
                </a:solidFill>
              </a:rPr>
              <a:t>integrar</a:t>
            </a:r>
            <a:r>
              <a:rPr lang="en-US" sz="1800" b="1" dirty="0">
                <a:solidFill>
                  <a:srgbClr val="E444DC"/>
                </a:solidFill>
              </a:rPr>
              <a:t>-se dins d'un </a:t>
            </a:r>
            <a:r>
              <a:rPr lang="en-US" sz="1800" b="1" dirty="0" err="1">
                <a:solidFill>
                  <a:srgbClr val="E444DC"/>
                </a:solidFill>
              </a:rPr>
              <a:t>programa</a:t>
            </a:r>
            <a:r>
              <a:rPr lang="en-US" sz="1800" b="1" dirty="0">
                <a:solidFill>
                  <a:srgbClr val="E444DC"/>
                </a:solidFill>
              </a:rPr>
              <a:t> </a:t>
            </a:r>
            <a:r>
              <a:rPr lang="en-US" sz="1800" b="1" dirty="0" err="1">
                <a:solidFill>
                  <a:srgbClr val="E444DC"/>
                </a:solidFill>
              </a:rPr>
              <a:t>terapèutic</a:t>
            </a:r>
            <a:r>
              <a:rPr lang="en-US" sz="1800" b="1" dirty="0">
                <a:solidFill>
                  <a:srgbClr val="E444DC"/>
                </a:solidFill>
              </a:rPr>
              <a:t> o </a:t>
            </a:r>
            <a:r>
              <a:rPr lang="en-US" sz="1800" b="1" dirty="0" err="1">
                <a:solidFill>
                  <a:srgbClr val="E444DC"/>
                </a:solidFill>
              </a:rPr>
              <a:t>educatiu</a:t>
            </a:r>
            <a:r>
              <a:rPr lang="en-US" sz="1800" b="1" dirty="0">
                <a:solidFill>
                  <a:srgbClr val="E444DC"/>
                </a:solidFill>
              </a:rPr>
              <a:t> com </a:t>
            </a:r>
            <a:r>
              <a:rPr lang="en-US" sz="1800" b="1" dirty="0" err="1">
                <a:solidFill>
                  <a:srgbClr val="E444DC"/>
                </a:solidFill>
              </a:rPr>
              <a:t>una</a:t>
            </a:r>
            <a:r>
              <a:rPr lang="en-US" sz="1800" b="1" dirty="0">
                <a:solidFill>
                  <a:srgbClr val="E444DC"/>
                </a:solidFill>
              </a:rPr>
              <a:t> </a:t>
            </a:r>
            <a:r>
              <a:rPr lang="en-US" sz="1800" b="1" dirty="0" err="1">
                <a:solidFill>
                  <a:srgbClr val="E444DC"/>
                </a:solidFill>
              </a:rPr>
              <a:t>ferramenta</a:t>
            </a:r>
            <a:r>
              <a:rPr lang="en-US" sz="1800" b="1" dirty="0">
                <a:solidFill>
                  <a:srgbClr val="E444DC"/>
                </a:solidFill>
              </a:rPr>
              <a:t> </a:t>
            </a:r>
            <a:r>
              <a:rPr lang="en-US" sz="1800" b="1" dirty="0" smtClean="0">
                <a:solidFill>
                  <a:srgbClr val="E444DC"/>
                </a:solidFill>
              </a:rPr>
              <a:t>al final </a:t>
            </a:r>
            <a:r>
              <a:rPr lang="en-US" sz="1800" b="1" dirty="0">
                <a:solidFill>
                  <a:srgbClr val="E444DC"/>
                </a:solidFill>
              </a:rPr>
              <a:t>del professional</a:t>
            </a:r>
            <a:r>
              <a:rPr lang="en-US" sz="1800" b="1" dirty="0" smtClean="0">
                <a:solidFill>
                  <a:srgbClr val="E444DC"/>
                </a:solidFill>
              </a:rPr>
              <a:t>.</a:t>
            </a:r>
            <a:endParaRPr lang="en-US" sz="1800" dirty="0">
              <a:solidFill>
                <a:srgbClr val="E444DC"/>
              </a:solidFill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2089" y="3607918"/>
            <a:ext cx="4450858" cy="3353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6070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674255" y="103030"/>
            <a:ext cx="4072428" cy="1242096"/>
          </a:xfrm>
        </p:spPr>
        <p:txBody>
          <a:bodyPr>
            <a:noAutofit/>
          </a:bodyPr>
          <a:lstStyle/>
          <a:p>
            <a:r>
              <a:rPr lang="es-ES" sz="3200" dirty="0" smtClean="0">
                <a:solidFill>
                  <a:schemeClr val="accent1"/>
                </a:solidFill>
                <a:latin typeface="Castellar" panose="020A0402060406010301" pitchFamily="18" charset="0"/>
              </a:rPr>
              <a:t>EQUINOTERAPIA</a:t>
            </a:r>
            <a:endParaRPr lang="en-US" sz="3200" dirty="0">
              <a:solidFill>
                <a:schemeClr val="accent1"/>
              </a:solidFill>
              <a:latin typeface="Castellar" panose="020A0402060406010301" pitchFamily="18" charset="0"/>
            </a:endParaRPr>
          </a:p>
        </p:txBody>
      </p:sp>
      <p:pic>
        <p:nvPicPr>
          <p:cNvPr id="7" name="Marcador de contenido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9601" y="103030"/>
            <a:ext cx="3271232" cy="2748848"/>
          </a:xfrm>
        </p:spPr>
      </p:pic>
      <p:sp>
        <p:nvSpPr>
          <p:cNvPr id="6" name="Marcador de texto 5"/>
          <p:cNvSpPr>
            <a:spLocks noGrp="1"/>
          </p:cNvSpPr>
          <p:nvPr>
            <p:ph type="body" sz="half" idx="2"/>
          </p:nvPr>
        </p:nvSpPr>
        <p:spPr>
          <a:xfrm>
            <a:off x="965163" y="2177882"/>
            <a:ext cx="5012586" cy="3323722"/>
          </a:xfrm>
        </p:spPr>
        <p:txBody>
          <a:bodyPr>
            <a:noAutofit/>
          </a:bodyPr>
          <a:lstStyle/>
          <a:p>
            <a:pPr algn="ctr"/>
            <a:r>
              <a:rPr lang="en-US" sz="1800" b="1" dirty="0">
                <a:solidFill>
                  <a:srgbClr val="E444DC"/>
                </a:solidFill>
              </a:rPr>
              <a:t>La </a:t>
            </a:r>
            <a:r>
              <a:rPr lang="en-US" sz="1800" b="1" dirty="0" err="1">
                <a:solidFill>
                  <a:srgbClr val="E444DC"/>
                </a:solidFill>
              </a:rPr>
              <a:t>Teràpia</a:t>
            </a:r>
            <a:r>
              <a:rPr lang="en-US" sz="1800" b="1" dirty="0">
                <a:solidFill>
                  <a:srgbClr val="E444DC"/>
                </a:solidFill>
              </a:rPr>
              <a:t> </a:t>
            </a:r>
            <a:r>
              <a:rPr lang="en-US" sz="1800" b="1" dirty="0" err="1">
                <a:solidFill>
                  <a:srgbClr val="E444DC"/>
                </a:solidFill>
              </a:rPr>
              <a:t>Assistida</a:t>
            </a:r>
            <a:r>
              <a:rPr lang="en-US" sz="1800" b="1" dirty="0">
                <a:solidFill>
                  <a:srgbClr val="E444DC"/>
                </a:solidFill>
              </a:rPr>
              <a:t> </a:t>
            </a:r>
            <a:r>
              <a:rPr lang="en-US" sz="1800" b="1" dirty="0" err="1">
                <a:solidFill>
                  <a:srgbClr val="E444DC"/>
                </a:solidFill>
              </a:rPr>
              <a:t>amb</a:t>
            </a:r>
            <a:r>
              <a:rPr lang="en-US" sz="1800" b="1" dirty="0">
                <a:solidFill>
                  <a:srgbClr val="E444DC"/>
                </a:solidFill>
              </a:rPr>
              <a:t> </a:t>
            </a:r>
            <a:r>
              <a:rPr lang="en-US" sz="1800" b="1" dirty="0" err="1">
                <a:solidFill>
                  <a:srgbClr val="E444DC"/>
                </a:solidFill>
              </a:rPr>
              <a:t>Cavalls</a:t>
            </a:r>
            <a:r>
              <a:rPr lang="en-US" sz="1800" b="1" dirty="0">
                <a:solidFill>
                  <a:srgbClr val="E444DC"/>
                </a:solidFill>
              </a:rPr>
              <a:t> (TAC) </a:t>
            </a:r>
            <a:r>
              <a:rPr lang="en-US" sz="1800" b="1" dirty="0" err="1">
                <a:solidFill>
                  <a:srgbClr val="E444DC"/>
                </a:solidFill>
              </a:rPr>
              <a:t>és</a:t>
            </a:r>
            <a:r>
              <a:rPr lang="en-US" sz="1800" b="1" dirty="0">
                <a:solidFill>
                  <a:srgbClr val="E444DC"/>
                </a:solidFill>
              </a:rPr>
              <a:t> un </a:t>
            </a:r>
            <a:r>
              <a:rPr lang="en-US" sz="1800" b="1" dirty="0" err="1">
                <a:solidFill>
                  <a:srgbClr val="E444DC"/>
                </a:solidFill>
              </a:rPr>
              <a:t>mètode</a:t>
            </a:r>
            <a:r>
              <a:rPr lang="en-US" sz="1800" b="1" dirty="0">
                <a:solidFill>
                  <a:srgbClr val="E444DC"/>
                </a:solidFill>
              </a:rPr>
              <a:t> </a:t>
            </a:r>
            <a:r>
              <a:rPr lang="en-US" sz="1800" b="1" dirty="0" err="1">
                <a:solidFill>
                  <a:srgbClr val="E444DC"/>
                </a:solidFill>
              </a:rPr>
              <a:t>terapèutic</a:t>
            </a:r>
            <a:r>
              <a:rPr lang="en-US" sz="1800" b="1" dirty="0">
                <a:solidFill>
                  <a:srgbClr val="E444DC"/>
                </a:solidFill>
              </a:rPr>
              <a:t> integral </a:t>
            </a:r>
            <a:r>
              <a:rPr lang="en-US" sz="1800" b="1" dirty="0" err="1">
                <a:solidFill>
                  <a:srgbClr val="E444DC"/>
                </a:solidFill>
              </a:rPr>
              <a:t>i</a:t>
            </a:r>
            <a:r>
              <a:rPr lang="en-US" sz="1800" b="1" dirty="0">
                <a:solidFill>
                  <a:srgbClr val="E444DC"/>
                </a:solidFill>
              </a:rPr>
              <a:t> </a:t>
            </a:r>
            <a:r>
              <a:rPr lang="en-US" sz="1800" b="1" dirty="0" err="1">
                <a:solidFill>
                  <a:srgbClr val="E444DC"/>
                </a:solidFill>
              </a:rPr>
              <a:t>complementari</a:t>
            </a:r>
            <a:r>
              <a:rPr lang="en-US" sz="1800" b="1" dirty="0">
                <a:solidFill>
                  <a:srgbClr val="E444DC"/>
                </a:solidFill>
              </a:rPr>
              <a:t> </a:t>
            </a:r>
            <a:r>
              <a:rPr lang="en-US" sz="1800" b="1" dirty="0" err="1">
                <a:solidFill>
                  <a:srgbClr val="E444DC"/>
                </a:solidFill>
              </a:rPr>
              <a:t>que</a:t>
            </a:r>
            <a:r>
              <a:rPr lang="en-US" sz="1800" b="1" dirty="0">
                <a:solidFill>
                  <a:srgbClr val="E444DC"/>
                </a:solidFill>
              </a:rPr>
              <a:t> </a:t>
            </a:r>
            <a:r>
              <a:rPr lang="en-US" sz="1800" b="1" dirty="0" err="1">
                <a:solidFill>
                  <a:srgbClr val="E444DC"/>
                </a:solidFill>
              </a:rPr>
              <a:t>utilitza</a:t>
            </a:r>
            <a:r>
              <a:rPr lang="en-US" sz="1800" b="1" dirty="0">
                <a:solidFill>
                  <a:srgbClr val="E444DC"/>
                </a:solidFill>
              </a:rPr>
              <a:t> el </a:t>
            </a:r>
            <a:r>
              <a:rPr lang="en-US" sz="1800" b="1" dirty="0" err="1">
                <a:solidFill>
                  <a:srgbClr val="E444DC"/>
                </a:solidFill>
              </a:rPr>
              <a:t>cavall</a:t>
            </a:r>
            <a:r>
              <a:rPr lang="en-US" sz="1800" b="1" dirty="0">
                <a:solidFill>
                  <a:srgbClr val="E444DC"/>
                </a:solidFill>
              </a:rPr>
              <a:t> en la </a:t>
            </a:r>
            <a:r>
              <a:rPr lang="en-US" sz="1800" b="1" dirty="0" err="1">
                <a:solidFill>
                  <a:srgbClr val="E444DC"/>
                </a:solidFill>
              </a:rPr>
              <a:t>rehabilitació</a:t>
            </a:r>
            <a:r>
              <a:rPr lang="en-US" sz="1800" b="1" dirty="0">
                <a:solidFill>
                  <a:srgbClr val="E444DC"/>
                </a:solidFill>
              </a:rPr>
              <a:t>, </a:t>
            </a:r>
            <a:r>
              <a:rPr lang="en-US" sz="1800" b="1" dirty="0" err="1">
                <a:solidFill>
                  <a:srgbClr val="E444DC"/>
                </a:solidFill>
              </a:rPr>
              <a:t>integració</a:t>
            </a:r>
            <a:r>
              <a:rPr lang="en-US" sz="1800" b="1" dirty="0">
                <a:solidFill>
                  <a:srgbClr val="E444DC"/>
                </a:solidFill>
              </a:rPr>
              <a:t> </a:t>
            </a:r>
            <a:r>
              <a:rPr lang="en-US" sz="1800" b="1" dirty="0" err="1">
                <a:solidFill>
                  <a:srgbClr val="E444DC"/>
                </a:solidFill>
              </a:rPr>
              <a:t>i</a:t>
            </a:r>
            <a:r>
              <a:rPr lang="en-US" sz="1800" b="1" dirty="0">
                <a:solidFill>
                  <a:srgbClr val="E444DC"/>
                </a:solidFill>
              </a:rPr>
              <a:t> </a:t>
            </a:r>
            <a:r>
              <a:rPr lang="en-US" sz="1800" b="1" dirty="0" err="1">
                <a:solidFill>
                  <a:srgbClr val="E444DC"/>
                </a:solidFill>
              </a:rPr>
              <a:t>desenrotllament</a:t>
            </a:r>
            <a:r>
              <a:rPr lang="en-US" sz="1800" b="1" dirty="0">
                <a:solidFill>
                  <a:srgbClr val="E444DC"/>
                </a:solidFill>
              </a:rPr>
              <a:t> </a:t>
            </a:r>
            <a:r>
              <a:rPr lang="en-US" sz="1800" b="1" dirty="0" err="1">
                <a:solidFill>
                  <a:srgbClr val="E444DC"/>
                </a:solidFill>
              </a:rPr>
              <a:t>físic</a:t>
            </a:r>
            <a:r>
              <a:rPr lang="en-US" sz="1800" b="1" dirty="0">
                <a:solidFill>
                  <a:srgbClr val="E444DC"/>
                </a:solidFill>
              </a:rPr>
              <a:t>, </a:t>
            </a:r>
            <a:r>
              <a:rPr lang="en-US" sz="1800" b="1" dirty="0" err="1">
                <a:solidFill>
                  <a:srgbClr val="E444DC"/>
                </a:solidFill>
              </a:rPr>
              <a:t>psíquic</a:t>
            </a:r>
            <a:r>
              <a:rPr lang="en-US" sz="1800" b="1" dirty="0">
                <a:solidFill>
                  <a:srgbClr val="E444DC"/>
                </a:solidFill>
              </a:rPr>
              <a:t> </a:t>
            </a:r>
            <a:r>
              <a:rPr lang="en-US" sz="1800" b="1" dirty="0" err="1">
                <a:solidFill>
                  <a:srgbClr val="E444DC"/>
                </a:solidFill>
              </a:rPr>
              <a:t>i</a:t>
            </a:r>
            <a:r>
              <a:rPr lang="en-US" sz="1800" b="1" dirty="0">
                <a:solidFill>
                  <a:srgbClr val="E444DC"/>
                </a:solidFill>
              </a:rPr>
              <a:t> social de </a:t>
            </a:r>
            <a:r>
              <a:rPr lang="en-US" sz="1800" b="1" dirty="0" err="1">
                <a:solidFill>
                  <a:srgbClr val="E444DC"/>
                </a:solidFill>
              </a:rPr>
              <a:t>persones</a:t>
            </a:r>
            <a:r>
              <a:rPr lang="en-US" sz="1800" b="1" dirty="0">
                <a:solidFill>
                  <a:srgbClr val="E444DC"/>
                </a:solidFill>
              </a:rPr>
              <a:t> </a:t>
            </a:r>
            <a:r>
              <a:rPr lang="en-US" sz="1800" b="1" dirty="0" err="1">
                <a:solidFill>
                  <a:srgbClr val="E444DC"/>
                </a:solidFill>
              </a:rPr>
              <a:t>amb</a:t>
            </a:r>
            <a:r>
              <a:rPr lang="en-US" sz="1800" b="1" dirty="0">
                <a:solidFill>
                  <a:srgbClr val="E444DC"/>
                </a:solidFill>
              </a:rPr>
              <a:t> </a:t>
            </a:r>
            <a:r>
              <a:rPr lang="en-US" sz="1800" b="1" dirty="0" err="1">
                <a:solidFill>
                  <a:srgbClr val="E444DC"/>
                </a:solidFill>
              </a:rPr>
              <a:t>necessitats</a:t>
            </a:r>
            <a:r>
              <a:rPr lang="en-US" sz="1800" b="1" dirty="0">
                <a:solidFill>
                  <a:srgbClr val="E444DC"/>
                </a:solidFill>
              </a:rPr>
              <a:t> </a:t>
            </a:r>
            <a:r>
              <a:rPr lang="en-US" sz="1800" b="1" dirty="0" err="1">
                <a:solidFill>
                  <a:srgbClr val="E444DC"/>
                </a:solidFill>
              </a:rPr>
              <a:t>especials</a:t>
            </a:r>
            <a:r>
              <a:rPr lang="en-US" sz="1800" b="1" dirty="0">
                <a:solidFill>
                  <a:srgbClr val="E444DC"/>
                </a:solidFill>
              </a:rPr>
              <a:t> o </a:t>
            </a:r>
            <a:r>
              <a:rPr lang="en-US" sz="1800" b="1" dirty="0" err="1">
                <a:solidFill>
                  <a:srgbClr val="E444DC"/>
                </a:solidFill>
              </a:rPr>
              <a:t>amb</a:t>
            </a:r>
            <a:r>
              <a:rPr lang="en-US" sz="1800" b="1" dirty="0">
                <a:solidFill>
                  <a:srgbClr val="E444DC"/>
                </a:solidFill>
              </a:rPr>
              <a:t> </a:t>
            </a:r>
            <a:r>
              <a:rPr lang="en-US" sz="1800" b="1" dirty="0" err="1">
                <a:solidFill>
                  <a:srgbClr val="E444DC"/>
                </a:solidFill>
              </a:rPr>
              <a:t>risc</a:t>
            </a:r>
            <a:r>
              <a:rPr lang="en-US" sz="1800" b="1" dirty="0">
                <a:solidFill>
                  <a:srgbClr val="E444DC"/>
                </a:solidFill>
              </a:rPr>
              <a:t> </a:t>
            </a:r>
            <a:r>
              <a:rPr lang="en-US" sz="1800" b="1" dirty="0" err="1">
                <a:solidFill>
                  <a:srgbClr val="E444DC"/>
                </a:solidFill>
              </a:rPr>
              <a:t>d'exclusió</a:t>
            </a:r>
            <a:r>
              <a:rPr lang="en-US" sz="1800" b="1" dirty="0">
                <a:solidFill>
                  <a:srgbClr val="E444DC"/>
                </a:solidFill>
              </a:rPr>
              <a:t> social de </a:t>
            </a:r>
            <a:r>
              <a:rPr lang="en-US" sz="1800" b="1" dirty="0" err="1">
                <a:solidFill>
                  <a:srgbClr val="E444DC"/>
                </a:solidFill>
              </a:rPr>
              <a:t>qualsevol</a:t>
            </a:r>
            <a:r>
              <a:rPr lang="en-US" sz="1800" b="1" dirty="0">
                <a:solidFill>
                  <a:srgbClr val="E444DC"/>
                </a:solidFill>
              </a:rPr>
              <a:t> </a:t>
            </a:r>
            <a:r>
              <a:rPr lang="en-US" sz="1800" b="1" dirty="0" err="1">
                <a:solidFill>
                  <a:srgbClr val="E444DC"/>
                </a:solidFill>
              </a:rPr>
              <a:t>edat</a:t>
            </a:r>
            <a:r>
              <a:rPr lang="en-US" sz="1800" b="1" dirty="0">
                <a:solidFill>
                  <a:srgbClr val="E444DC"/>
                </a:solidFill>
              </a:rPr>
              <a:t>. La TAC no </a:t>
            </a:r>
            <a:r>
              <a:rPr lang="en-US" sz="1800" b="1" dirty="0" err="1">
                <a:solidFill>
                  <a:srgbClr val="E444DC"/>
                </a:solidFill>
              </a:rPr>
              <a:t>és</a:t>
            </a:r>
            <a:r>
              <a:rPr lang="en-US" sz="1800" b="1" dirty="0">
                <a:solidFill>
                  <a:srgbClr val="E444DC"/>
                </a:solidFill>
              </a:rPr>
              <a:t> </a:t>
            </a:r>
            <a:r>
              <a:rPr lang="en-US" sz="1800" b="1" dirty="0" err="1">
                <a:solidFill>
                  <a:srgbClr val="E444DC"/>
                </a:solidFill>
              </a:rPr>
              <a:t>una</a:t>
            </a:r>
            <a:r>
              <a:rPr lang="en-US" sz="1800" b="1" dirty="0">
                <a:solidFill>
                  <a:srgbClr val="E444DC"/>
                </a:solidFill>
              </a:rPr>
              <a:t> </a:t>
            </a:r>
            <a:r>
              <a:rPr lang="en-US" sz="1800" b="1" dirty="0" err="1">
                <a:solidFill>
                  <a:srgbClr val="E444DC"/>
                </a:solidFill>
              </a:rPr>
              <a:t>aprenentatge</a:t>
            </a:r>
            <a:r>
              <a:rPr lang="en-US" sz="1800" b="1" dirty="0">
                <a:solidFill>
                  <a:srgbClr val="E444DC"/>
                </a:solidFill>
              </a:rPr>
              <a:t> de </a:t>
            </a:r>
            <a:r>
              <a:rPr lang="en-US" sz="1800" b="1" dirty="0" err="1">
                <a:solidFill>
                  <a:srgbClr val="E444DC"/>
                </a:solidFill>
              </a:rPr>
              <a:t>l'equitació</a:t>
            </a:r>
            <a:r>
              <a:rPr lang="en-US" sz="1800" b="1" dirty="0">
                <a:solidFill>
                  <a:srgbClr val="E444DC"/>
                </a:solidFill>
              </a:rPr>
              <a:t> </a:t>
            </a:r>
            <a:r>
              <a:rPr lang="en-US" sz="1800" b="1" dirty="0" err="1">
                <a:solidFill>
                  <a:srgbClr val="E444DC"/>
                </a:solidFill>
              </a:rPr>
              <a:t>sinó</a:t>
            </a:r>
            <a:r>
              <a:rPr lang="en-US" sz="1800" b="1" dirty="0">
                <a:solidFill>
                  <a:srgbClr val="E444DC"/>
                </a:solidFill>
              </a:rPr>
              <a:t> </a:t>
            </a:r>
            <a:r>
              <a:rPr lang="en-US" sz="1800" b="1" dirty="0" err="1">
                <a:solidFill>
                  <a:srgbClr val="E444DC"/>
                </a:solidFill>
              </a:rPr>
              <a:t>una</a:t>
            </a:r>
            <a:r>
              <a:rPr lang="en-US" sz="1800" b="1" dirty="0">
                <a:solidFill>
                  <a:srgbClr val="E444DC"/>
                </a:solidFill>
              </a:rPr>
              <a:t> </a:t>
            </a:r>
            <a:r>
              <a:rPr lang="en-US" sz="1800" b="1" dirty="0" err="1">
                <a:solidFill>
                  <a:srgbClr val="E444DC"/>
                </a:solidFill>
              </a:rPr>
              <a:t>teràpia</a:t>
            </a:r>
            <a:r>
              <a:rPr lang="en-US" sz="1800" b="1" dirty="0">
                <a:solidFill>
                  <a:srgbClr val="E444DC"/>
                </a:solidFill>
              </a:rPr>
              <a:t> </a:t>
            </a:r>
            <a:r>
              <a:rPr lang="en-US" sz="1800" b="1" dirty="0" err="1">
                <a:solidFill>
                  <a:srgbClr val="E444DC"/>
                </a:solidFill>
              </a:rPr>
              <a:t>desenrotllada</a:t>
            </a:r>
            <a:r>
              <a:rPr lang="en-US" sz="1800" b="1" dirty="0">
                <a:solidFill>
                  <a:srgbClr val="E444DC"/>
                </a:solidFill>
              </a:rPr>
              <a:t> per a </a:t>
            </a:r>
            <a:r>
              <a:rPr lang="en-US" sz="1800" b="1" dirty="0" err="1">
                <a:solidFill>
                  <a:srgbClr val="E444DC"/>
                </a:solidFill>
              </a:rPr>
              <a:t>millorar</a:t>
            </a:r>
            <a:r>
              <a:rPr lang="en-US" sz="1800" b="1" dirty="0">
                <a:solidFill>
                  <a:srgbClr val="E444DC"/>
                </a:solidFill>
              </a:rPr>
              <a:t> </a:t>
            </a:r>
            <a:r>
              <a:rPr lang="en-US" sz="1800" b="1" dirty="0" err="1">
                <a:solidFill>
                  <a:srgbClr val="E444DC"/>
                </a:solidFill>
              </a:rPr>
              <a:t>els</a:t>
            </a:r>
            <a:r>
              <a:rPr lang="en-US" sz="1800" b="1" dirty="0">
                <a:solidFill>
                  <a:srgbClr val="E444DC"/>
                </a:solidFill>
              </a:rPr>
              <a:t> </a:t>
            </a:r>
            <a:r>
              <a:rPr lang="en-US" sz="1800" b="1" dirty="0" err="1">
                <a:solidFill>
                  <a:srgbClr val="E444DC"/>
                </a:solidFill>
              </a:rPr>
              <a:t>aspectes</a:t>
            </a:r>
            <a:r>
              <a:rPr lang="en-US" sz="1800" b="1" dirty="0">
                <a:solidFill>
                  <a:srgbClr val="E444DC"/>
                </a:solidFill>
              </a:rPr>
              <a:t> </a:t>
            </a:r>
            <a:r>
              <a:rPr lang="en-US" sz="1800" b="1" dirty="0" err="1">
                <a:solidFill>
                  <a:srgbClr val="E444DC"/>
                </a:solidFill>
              </a:rPr>
              <a:t>físics</a:t>
            </a:r>
            <a:r>
              <a:rPr lang="en-US" sz="1800" b="1" dirty="0">
                <a:solidFill>
                  <a:srgbClr val="E444DC"/>
                </a:solidFill>
              </a:rPr>
              <a:t>, </a:t>
            </a:r>
            <a:r>
              <a:rPr lang="en-US" sz="1800" b="1" dirty="0" err="1">
                <a:solidFill>
                  <a:srgbClr val="E444DC"/>
                </a:solidFill>
              </a:rPr>
              <a:t>psicològics</a:t>
            </a:r>
            <a:r>
              <a:rPr lang="en-US" sz="1800" b="1" dirty="0">
                <a:solidFill>
                  <a:srgbClr val="E444DC"/>
                </a:solidFill>
              </a:rPr>
              <a:t>, </a:t>
            </a:r>
            <a:r>
              <a:rPr lang="en-US" sz="1800" b="1" dirty="0" err="1">
                <a:solidFill>
                  <a:srgbClr val="E444DC"/>
                </a:solidFill>
              </a:rPr>
              <a:t>educatius</a:t>
            </a:r>
            <a:r>
              <a:rPr lang="en-US" sz="1800" b="1" dirty="0">
                <a:solidFill>
                  <a:srgbClr val="E444DC"/>
                </a:solidFill>
              </a:rPr>
              <a:t> </a:t>
            </a:r>
            <a:r>
              <a:rPr lang="en-US" sz="1800" b="1" dirty="0" err="1">
                <a:solidFill>
                  <a:srgbClr val="E444DC"/>
                </a:solidFill>
              </a:rPr>
              <a:t>i</a:t>
            </a:r>
            <a:r>
              <a:rPr lang="en-US" sz="1800" b="1" dirty="0">
                <a:solidFill>
                  <a:srgbClr val="E444DC"/>
                </a:solidFill>
              </a:rPr>
              <a:t> socials de </a:t>
            </a:r>
            <a:r>
              <a:rPr lang="en-US" sz="1800" b="1" dirty="0" err="1">
                <a:solidFill>
                  <a:srgbClr val="E444DC"/>
                </a:solidFill>
              </a:rPr>
              <a:t>l'usuari</a:t>
            </a:r>
            <a:r>
              <a:rPr lang="en-US" sz="1800" b="1" dirty="0">
                <a:solidFill>
                  <a:srgbClr val="E444DC"/>
                </a:solidFill>
              </a:rPr>
              <a:t>."</a:t>
            </a:r>
            <a:endParaRPr lang="en-US" sz="1800" dirty="0">
              <a:solidFill>
                <a:srgbClr val="E444DC"/>
              </a:solidFill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6144" y="2478392"/>
            <a:ext cx="3258356" cy="2160432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9601" y="4351271"/>
            <a:ext cx="3649798" cy="2506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270857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558901" y="0"/>
            <a:ext cx="4094924" cy="976312"/>
          </a:xfrm>
        </p:spPr>
        <p:txBody>
          <a:bodyPr>
            <a:noAutofit/>
          </a:bodyPr>
          <a:lstStyle/>
          <a:p>
            <a:r>
              <a:rPr lang="es-ES" sz="3200" dirty="0" smtClean="0">
                <a:solidFill>
                  <a:schemeClr val="accent1"/>
                </a:solidFill>
                <a:latin typeface="Castellar" panose="020A0402060406010301" pitchFamily="18" charset="0"/>
              </a:rPr>
              <a:t>DELFINOTERAPIA</a:t>
            </a:r>
            <a:endParaRPr lang="en-US" sz="2400" dirty="0">
              <a:solidFill>
                <a:schemeClr val="accent1"/>
              </a:solidFill>
              <a:latin typeface="Castellar" panose="020A0402060406010301" pitchFamily="18" charset="0"/>
            </a:endParaRPr>
          </a:p>
        </p:txBody>
      </p:sp>
      <p:pic>
        <p:nvPicPr>
          <p:cNvPr id="7" name="Marcador de contenido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6866" y="287410"/>
            <a:ext cx="4239721" cy="2699684"/>
          </a:xfrm>
        </p:spPr>
      </p:pic>
      <p:sp>
        <p:nvSpPr>
          <p:cNvPr id="6" name="Marcador de texto 5"/>
          <p:cNvSpPr>
            <a:spLocks noGrp="1"/>
          </p:cNvSpPr>
          <p:nvPr>
            <p:ph type="body" sz="half" idx="2"/>
          </p:nvPr>
        </p:nvSpPr>
        <p:spPr>
          <a:xfrm>
            <a:off x="1478367" y="1637252"/>
            <a:ext cx="4175458" cy="4544608"/>
          </a:xfrm>
        </p:spPr>
        <p:txBody>
          <a:bodyPr>
            <a:normAutofit/>
          </a:bodyPr>
          <a:lstStyle/>
          <a:p>
            <a:pPr algn="ctr"/>
            <a:r>
              <a:rPr lang="en-US" sz="1800" b="1" dirty="0">
                <a:solidFill>
                  <a:srgbClr val="E444DC"/>
                </a:solidFill>
              </a:rPr>
              <a:t>La </a:t>
            </a:r>
            <a:r>
              <a:rPr lang="en-US" sz="1800" b="1" dirty="0" err="1">
                <a:solidFill>
                  <a:srgbClr val="E444DC"/>
                </a:solidFill>
              </a:rPr>
              <a:t>delfinoterapia</a:t>
            </a:r>
            <a:r>
              <a:rPr lang="en-US" sz="1800" b="1" dirty="0">
                <a:solidFill>
                  <a:srgbClr val="E444DC"/>
                </a:solidFill>
              </a:rPr>
              <a:t> </a:t>
            </a:r>
            <a:r>
              <a:rPr lang="en-US" sz="1800" b="1" dirty="0" err="1">
                <a:solidFill>
                  <a:srgbClr val="E444DC"/>
                </a:solidFill>
              </a:rPr>
              <a:t>és</a:t>
            </a:r>
            <a:r>
              <a:rPr lang="en-US" sz="1800" b="1" dirty="0">
                <a:solidFill>
                  <a:srgbClr val="E444DC"/>
                </a:solidFill>
              </a:rPr>
              <a:t> un </a:t>
            </a:r>
            <a:r>
              <a:rPr lang="en-US" sz="1800" b="1" dirty="0" err="1">
                <a:solidFill>
                  <a:srgbClr val="E444DC"/>
                </a:solidFill>
              </a:rPr>
              <a:t>tractament</a:t>
            </a:r>
            <a:r>
              <a:rPr lang="en-US" sz="1800" b="1" dirty="0">
                <a:solidFill>
                  <a:srgbClr val="E444DC"/>
                </a:solidFill>
              </a:rPr>
              <a:t> per a </a:t>
            </a:r>
            <a:r>
              <a:rPr lang="en-US" sz="1800" b="1" dirty="0" err="1">
                <a:solidFill>
                  <a:srgbClr val="E444DC"/>
                </a:solidFill>
              </a:rPr>
              <a:t>millorar</a:t>
            </a:r>
            <a:r>
              <a:rPr lang="en-US" sz="1800" b="1" dirty="0">
                <a:solidFill>
                  <a:srgbClr val="E444DC"/>
                </a:solidFill>
              </a:rPr>
              <a:t> les </a:t>
            </a:r>
            <a:r>
              <a:rPr lang="en-US" sz="1800" b="1" dirty="0" err="1">
                <a:solidFill>
                  <a:srgbClr val="E444DC"/>
                </a:solidFill>
              </a:rPr>
              <a:t>capacitats</a:t>
            </a:r>
            <a:r>
              <a:rPr lang="en-US" sz="1800" b="1" dirty="0">
                <a:solidFill>
                  <a:srgbClr val="E444DC"/>
                </a:solidFill>
              </a:rPr>
              <a:t> </a:t>
            </a:r>
            <a:r>
              <a:rPr lang="en-US" sz="1800" b="1" dirty="0" err="1">
                <a:solidFill>
                  <a:srgbClr val="E444DC"/>
                </a:solidFill>
              </a:rPr>
              <a:t>psico-emocionales</a:t>
            </a:r>
            <a:r>
              <a:rPr lang="en-US" sz="1800" b="1" dirty="0">
                <a:solidFill>
                  <a:srgbClr val="E444DC"/>
                </a:solidFill>
              </a:rPr>
              <a:t>, </a:t>
            </a:r>
            <a:r>
              <a:rPr lang="en-US" sz="1800" b="1" dirty="0" err="1">
                <a:solidFill>
                  <a:srgbClr val="E444DC"/>
                </a:solidFill>
              </a:rPr>
              <a:t>cognitives</a:t>
            </a:r>
            <a:r>
              <a:rPr lang="en-US" sz="1800" b="1" dirty="0">
                <a:solidFill>
                  <a:srgbClr val="E444DC"/>
                </a:solidFill>
              </a:rPr>
              <a:t> </a:t>
            </a:r>
            <a:r>
              <a:rPr lang="en-US" sz="1800" b="1" dirty="0" err="1">
                <a:solidFill>
                  <a:srgbClr val="E444DC"/>
                </a:solidFill>
              </a:rPr>
              <a:t>i</a:t>
            </a:r>
            <a:r>
              <a:rPr lang="en-US" sz="1800" b="1" dirty="0">
                <a:solidFill>
                  <a:srgbClr val="E444DC"/>
                </a:solidFill>
              </a:rPr>
              <a:t> </a:t>
            </a:r>
            <a:r>
              <a:rPr lang="en-US" sz="1800" b="1" dirty="0" err="1">
                <a:solidFill>
                  <a:srgbClr val="E444DC"/>
                </a:solidFill>
              </a:rPr>
              <a:t>inclús</a:t>
            </a:r>
            <a:r>
              <a:rPr lang="en-US" sz="1800" b="1" dirty="0">
                <a:solidFill>
                  <a:srgbClr val="E444DC"/>
                </a:solidFill>
              </a:rPr>
              <a:t> </a:t>
            </a:r>
            <a:r>
              <a:rPr lang="en-US" sz="1800" b="1" dirty="0" err="1">
                <a:solidFill>
                  <a:srgbClr val="E444DC"/>
                </a:solidFill>
              </a:rPr>
              <a:t>motores</a:t>
            </a:r>
            <a:r>
              <a:rPr lang="en-US" sz="1800" b="1" dirty="0">
                <a:solidFill>
                  <a:srgbClr val="E444DC"/>
                </a:solidFill>
              </a:rPr>
              <a:t> de </a:t>
            </a:r>
            <a:r>
              <a:rPr lang="en-US" sz="1800" b="1" dirty="0" err="1">
                <a:solidFill>
                  <a:srgbClr val="E444DC"/>
                </a:solidFill>
              </a:rPr>
              <a:t>persones</a:t>
            </a:r>
            <a:r>
              <a:rPr lang="en-US" sz="1800" b="1" dirty="0">
                <a:solidFill>
                  <a:srgbClr val="E444DC"/>
                </a:solidFill>
              </a:rPr>
              <a:t> </a:t>
            </a:r>
            <a:r>
              <a:rPr lang="en-US" sz="1800" b="1" dirty="0" err="1">
                <a:solidFill>
                  <a:srgbClr val="E444DC"/>
                </a:solidFill>
              </a:rPr>
              <a:t>i</a:t>
            </a:r>
            <a:r>
              <a:rPr lang="en-US" sz="1800" b="1" dirty="0">
                <a:solidFill>
                  <a:srgbClr val="E444DC"/>
                </a:solidFill>
              </a:rPr>
              <a:t> </a:t>
            </a:r>
            <a:r>
              <a:rPr lang="en-US" sz="1800" b="1" dirty="0" err="1">
                <a:solidFill>
                  <a:srgbClr val="E444DC"/>
                </a:solidFill>
              </a:rPr>
              <a:t>xiquets</a:t>
            </a:r>
            <a:r>
              <a:rPr lang="en-US" sz="1800" b="1" dirty="0">
                <a:solidFill>
                  <a:srgbClr val="E444DC"/>
                </a:solidFill>
              </a:rPr>
              <a:t> </a:t>
            </a:r>
            <a:r>
              <a:rPr lang="en-US" sz="1800" b="1" dirty="0" err="1">
                <a:solidFill>
                  <a:srgbClr val="E444DC"/>
                </a:solidFill>
              </a:rPr>
              <a:t>amb</a:t>
            </a:r>
            <a:r>
              <a:rPr lang="en-US" sz="1800" b="1" dirty="0">
                <a:solidFill>
                  <a:srgbClr val="E444DC"/>
                </a:solidFill>
              </a:rPr>
              <a:t> </a:t>
            </a:r>
            <a:r>
              <a:rPr lang="en-US" sz="1800" b="1" dirty="0" err="1">
                <a:solidFill>
                  <a:srgbClr val="E444DC"/>
                </a:solidFill>
              </a:rPr>
              <a:t>deficiències</a:t>
            </a:r>
            <a:r>
              <a:rPr lang="en-US" sz="1800" b="1" dirty="0">
                <a:solidFill>
                  <a:srgbClr val="E444DC"/>
                </a:solidFill>
              </a:rPr>
              <a:t> o </a:t>
            </a:r>
            <a:r>
              <a:rPr lang="en-US" sz="1800" b="1" dirty="0" err="1">
                <a:solidFill>
                  <a:srgbClr val="E444DC"/>
                </a:solidFill>
              </a:rPr>
              <a:t>problemes</a:t>
            </a:r>
            <a:r>
              <a:rPr lang="en-US" sz="1800" b="1" dirty="0">
                <a:solidFill>
                  <a:srgbClr val="E444DC"/>
                </a:solidFill>
              </a:rPr>
              <a:t> en </a:t>
            </a:r>
            <a:r>
              <a:rPr lang="en-US" sz="1800" b="1" dirty="0" err="1">
                <a:solidFill>
                  <a:srgbClr val="E444DC"/>
                </a:solidFill>
              </a:rPr>
              <a:t>este</a:t>
            </a:r>
            <a:r>
              <a:rPr lang="en-US" sz="1800" b="1" dirty="0">
                <a:solidFill>
                  <a:srgbClr val="E444DC"/>
                </a:solidFill>
              </a:rPr>
              <a:t> </a:t>
            </a:r>
            <a:r>
              <a:rPr lang="en-US" sz="1800" b="1" dirty="0" err="1">
                <a:solidFill>
                  <a:srgbClr val="E444DC"/>
                </a:solidFill>
              </a:rPr>
              <a:t>sentit</a:t>
            </a:r>
            <a:r>
              <a:rPr lang="en-US" sz="1800" b="1" dirty="0">
                <a:solidFill>
                  <a:srgbClr val="E444DC"/>
                </a:solidFill>
              </a:rPr>
              <a:t>, </a:t>
            </a:r>
            <a:r>
              <a:rPr lang="en-US" sz="1800" b="1" dirty="0" err="1">
                <a:solidFill>
                  <a:srgbClr val="E444DC"/>
                </a:solidFill>
              </a:rPr>
              <a:t>així</a:t>
            </a:r>
            <a:r>
              <a:rPr lang="en-US" sz="1800" b="1" dirty="0">
                <a:solidFill>
                  <a:srgbClr val="E444DC"/>
                </a:solidFill>
              </a:rPr>
              <a:t> com </a:t>
            </a:r>
            <a:r>
              <a:rPr lang="en-US" sz="1800" b="1" dirty="0" err="1">
                <a:solidFill>
                  <a:srgbClr val="E444DC"/>
                </a:solidFill>
              </a:rPr>
              <a:t>tractar</a:t>
            </a:r>
            <a:r>
              <a:rPr lang="en-US" sz="1800" b="1" dirty="0">
                <a:solidFill>
                  <a:srgbClr val="E444DC"/>
                </a:solidFill>
              </a:rPr>
              <a:t> </a:t>
            </a:r>
            <a:r>
              <a:rPr lang="en-US" sz="1800" b="1" dirty="0" err="1">
                <a:solidFill>
                  <a:srgbClr val="E444DC"/>
                </a:solidFill>
              </a:rPr>
              <a:t>addiccions</a:t>
            </a:r>
            <a:r>
              <a:rPr lang="en-US" sz="1800" b="1" dirty="0">
                <a:solidFill>
                  <a:srgbClr val="E444DC"/>
                </a:solidFill>
              </a:rPr>
              <a:t> a </a:t>
            </a:r>
            <a:r>
              <a:rPr lang="en-US" sz="1800" b="1" dirty="0" err="1">
                <a:solidFill>
                  <a:srgbClr val="E444DC"/>
                </a:solidFill>
              </a:rPr>
              <a:t>l'alcohol</a:t>
            </a:r>
            <a:r>
              <a:rPr lang="en-US" sz="1800" b="1" dirty="0">
                <a:solidFill>
                  <a:srgbClr val="E444DC"/>
                </a:solidFill>
              </a:rPr>
              <a:t> o drogues. </a:t>
            </a:r>
            <a:r>
              <a:rPr lang="en-US" sz="1800" b="1" dirty="0" err="1">
                <a:solidFill>
                  <a:srgbClr val="E444DC"/>
                </a:solidFill>
              </a:rPr>
              <a:t>Dificultats</a:t>
            </a:r>
            <a:r>
              <a:rPr lang="en-US" sz="1800" b="1" dirty="0">
                <a:solidFill>
                  <a:srgbClr val="E444DC"/>
                </a:solidFill>
              </a:rPr>
              <a:t> </a:t>
            </a:r>
            <a:r>
              <a:rPr lang="en-US" sz="1800" b="1" dirty="0" err="1">
                <a:solidFill>
                  <a:srgbClr val="E444DC"/>
                </a:solidFill>
              </a:rPr>
              <a:t>tant</a:t>
            </a:r>
            <a:r>
              <a:rPr lang="en-US" sz="1800" b="1" dirty="0">
                <a:solidFill>
                  <a:srgbClr val="E444DC"/>
                </a:solidFill>
              </a:rPr>
              <a:t> </a:t>
            </a:r>
            <a:r>
              <a:rPr lang="en-US" sz="1800" b="1" dirty="0" err="1">
                <a:solidFill>
                  <a:srgbClr val="E444DC"/>
                </a:solidFill>
              </a:rPr>
              <a:t>lleus</a:t>
            </a:r>
            <a:r>
              <a:rPr lang="en-US" sz="1800" b="1" dirty="0">
                <a:solidFill>
                  <a:srgbClr val="E444DC"/>
                </a:solidFill>
              </a:rPr>
              <a:t> com </a:t>
            </a:r>
            <a:r>
              <a:rPr lang="en-US" sz="1800" b="1" dirty="0" err="1">
                <a:solidFill>
                  <a:srgbClr val="E444DC"/>
                </a:solidFill>
              </a:rPr>
              <a:t>més</a:t>
            </a:r>
            <a:r>
              <a:rPr lang="en-US" sz="1800" b="1" dirty="0">
                <a:solidFill>
                  <a:srgbClr val="E444DC"/>
                </a:solidFill>
              </a:rPr>
              <a:t> </a:t>
            </a:r>
            <a:r>
              <a:rPr lang="en-US" sz="1800" b="1" dirty="0" err="1">
                <a:solidFill>
                  <a:srgbClr val="E444DC"/>
                </a:solidFill>
              </a:rPr>
              <a:t>greus</a:t>
            </a:r>
            <a:r>
              <a:rPr lang="en-US" sz="1800" b="1" dirty="0">
                <a:solidFill>
                  <a:srgbClr val="E444DC"/>
                </a:solidFill>
              </a:rPr>
              <a:t> </a:t>
            </a:r>
            <a:r>
              <a:rPr lang="en-US" sz="1800" b="1" dirty="0" err="1">
                <a:solidFill>
                  <a:srgbClr val="E444DC"/>
                </a:solidFill>
              </a:rPr>
              <a:t>i</a:t>
            </a:r>
            <a:r>
              <a:rPr lang="en-US" sz="1800" b="1" dirty="0">
                <a:solidFill>
                  <a:srgbClr val="E444DC"/>
                </a:solidFill>
              </a:rPr>
              <a:t> en </a:t>
            </a:r>
            <a:r>
              <a:rPr lang="en-US" sz="1800" b="1" dirty="0" err="1">
                <a:solidFill>
                  <a:srgbClr val="E444DC"/>
                </a:solidFill>
              </a:rPr>
              <a:t>cada</a:t>
            </a:r>
            <a:r>
              <a:rPr lang="en-US" sz="1800" b="1" dirty="0">
                <a:solidFill>
                  <a:srgbClr val="E444DC"/>
                </a:solidFill>
              </a:rPr>
              <a:t> </a:t>
            </a:r>
            <a:r>
              <a:rPr lang="en-US" sz="1800" b="1" dirty="0" err="1">
                <a:solidFill>
                  <a:srgbClr val="E444DC"/>
                </a:solidFill>
              </a:rPr>
              <a:t>una</a:t>
            </a:r>
            <a:r>
              <a:rPr lang="en-US" sz="1800" b="1" dirty="0">
                <a:solidFill>
                  <a:srgbClr val="E444DC"/>
                </a:solidFill>
              </a:rPr>
              <a:t> dins de les </a:t>
            </a:r>
            <a:r>
              <a:rPr lang="en-US" sz="1800" b="1" dirty="0" err="1">
                <a:solidFill>
                  <a:srgbClr val="E444DC"/>
                </a:solidFill>
              </a:rPr>
              <a:t>seues</a:t>
            </a:r>
            <a:r>
              <a:rPr lang="en-US" sz="1800" b="1" dirty="0">
                <a:solidFill>
                  <a:srgbClr val="E444DC"/>
                </a:solidFill>
              </a:rPr>
              <a:t> </a:t>
            </a:r>
            <a:r>
              <a:rPr lang="en-US" sz="1800" b="1" dirty="0" err="1">
                <a:solidFill>
                  <a:srgbClr val="E444DC"/>
                </a:solidFill>
              </a:rPr>
              <a:t>possibilitats</a:t>
            </a:r>
            <a:r>
              <a:rPr lang="en-US" sz="1800" b="1" dirty="0">
                <a:solidFill>
                  <a:srgbClr val="E444DC"/>
                </a:solidFill>
              </a:rPr>
              <a:t> sense </a:t>
            </a:r>
            <a:r>
              <a:rPr lang="en-US" sz="1800" b="1" dirty="0" err="1">
                <a:solidFill>
                  <a:srgbClr val="E444DC"/>
                </a:solidFill>
              </a:rPr>
              <a:t>oblidar</a:t>
            </a:r>
            <a:r>
              <a:rPr lang="en-US" sz="1800" b="1" dirty="0">
                <a:solidFill>
                  <a:srgbClr val="E444DC"/>
                </a:solidFill>
              </a:rPr>
              <a:t> </a:t>
            </a:r>
            <a:r>
              <a:rPr lang="en-US" sz="1800" b="1" dirty="0" err="1">
                <a:solidFill>
                  <a:srgbClr val="E444DC"/>
                </a:solidFill>
              </a:rPr>
              <a:t>que</a:t>
            </a:r>
            <a:r>
              <a:rPr lang="en-US" sz="1800" b="1" dirty="0">
                <a:solidFill>
                  <a:srgbClr val="E444DC"/>
                </a:solidFill>
              </a:rPr>
              <a:t> no </a:t>
            </a:r>
            <a:r>
              <a:rPr lang="en-US" sz="1800" b="1" dirty="0" err="1">
                <a:solidFill>
                  <a:srgbClr val="E444DC"/>
                </a:solidFill>
              </a:rPr>
              <a:t>és</a:t>
            </a:r>
            <a:r>
              <a:rPr lang="en-US" sz="1800" b="1" dirty="0">
                <a:solidFill>
                  <a:srgbClr val="E444DC"/>
                </a:solidFill>
              </a:rPr>
              <a:t> </a:t>
            </a:r>
            <a:r>
              <a:rPr lang="en-US" sz="1800" b="1" dirty="0" err="1">
                <a:solidFill>
                  <a:srgbClr val="E444DC"/>
                </a:solidFill>
              </a:rPr>
              <a:t>una</a:t>
            </a:r>
            <a:r>
              <a:rPr lang="en-US" sz="1800" b="1" dirty="0">
                <a:solidFill>
                  <a:srgbClr val="E444DC"/>
                </a:solidFill>
              </a:rPr>
              <a:t> </a:t>
            </a:r>
            <a:r>
              <a:rPr lang="en-US" sz="1800" b="1" dirty="0" err="1">
                <a:solidFill>
                  <a:srgbClr val="E444DC"/>
                </a:solidFill>
              </a:rPr>
              <a:t>cura</a:t>
            </a:r>
            <a:r>
              <a:rPr lang="en-US" sz="1800" b="1" dirty="0">
                <a:solidFill>
                  <a:srgbClr val="E444DC"/>
                </a:solidFill>
              </a:rPr>
              <a:t> </a:t>
            </a:r>
            <a:r>
              <a:rPr lang="en-US" sz="1800" b="1" dirty="0" err="1">
                <a:solidFill>
                  <a:srgbClr val="E444DC"/>
                </a:solidFill>
              </a:rPr>
              <a:t>sinó</a:t>
            </a:r>
            <a:r>
              <a:rPr lang="en-US" sz="1800" b="1" dirty="0">
                <a:solidFill>
                  <a:srgbClr val="E444DC"/>
                </a:solidFill>
              </a:rPr>
              <a:t> un </a:t>
            </a:r>
            <a:r>
              <a:rPr lang="en-US" sz="1800" b="1" dirty="0" err="1">
                <a:solidFill>
                  <a:srgbClr val="E444DC"/>
                </a:solidFill>
              </a:rPr>
              <a:t>coadjuvant</a:t>
            </a:r>
            <a:endParaRPr lang="en-US" sz="1800" dirty="0">
              <a:solidFill>
                <a:srgbClr val="E444DC"/>
              </a:solidFill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4159" y="4655636"/>
            <a:ext cx="3674078" cy="2097012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5404" y="3227766"/>
            <a:ext cx="3241183" cy="3224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1461643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4124" y="141668"/>
            <a:ext cx="8911687" cy="1280890"/>
          </a:xfrm>
        </p:spPr>
        <p:txBody>
          <a:bodyPr>
            <a:normAutofit/>
          </a:bodyPr>
          <a:lstStyle/>
          <a:p>
            <a:r>
              <a:rPr lang="es-ES" sz="4400" dirty="0">
                <a:solidFill>
                  <a:schemeClr val="accent1"/>
                </a:solidFill>
                <a:latin typeface="Castellar" panose="020A0402060406010301" pitchFamily="18" charset="0"/>
              </a:rPr>
              <a:t> </a:t>
            </a:r>
            <a:r>
              <a:rPr lang="es-ES" sz="4400" dirty="0" smtClean="0">
                <a:solidFill>
                  <a:schemeClr val="accent1"/>
                </a:solidFill>
                <a:latin typeface="Castellar" panose="020A0402060406010301" pitchFamily="18" charset="0"/>
              </a:rPr>
              <a:t>             CONCLUSIÓ</a:t>
            </a:r>
            <a:endParaRPr lang="en-US" sz="4400" dirty="0">
              <a:solidFill>
                <a:schemeClr val="accent1"/>
              </a:solidFill>
              <a:latin typeface="Castellar" panose="020A0402060406010301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404356" y="1132448"/>
            <a:ext cx="8915400" cy="3777622"/>
          </a:xfrm>
        </p:spPr>
        <p:txBody>
          <a:bodyPr/>
          <a:lstStyle/>
          <a:p>
            <a:pPr algn="ctr"/>
            <a:r>
              <a:rPr lang="es-ES" dirty="0" smtClean="0"/>
              <a:t> </a:t>
            </a:r>
            <a:r>
              <a:rPr lang="es-ES" b="1" dirty="0" err="1" smtClean="0">
                <a:solidFill>
                  <a:srgbClr val="E444DC"/>
                </a:solidFill>
              </a:rPr>
              <a:t>Aquests</a:t>
            </a:r>
            <a:r>
              <a:rPr lang="es-ES" b="1" dirty="0" smtClean="0">
                <a:solidFill>
                  <a:srgbClr val="E444DC"/>
                </a:solidFill>
              </a:rPr>
              <a:t> </a:t>
            </a:r>
            <a:r>
              <a:rPr lang="es-ES" b="1" dirty="0" err="1" smtClean="0">
                <a:solidFill>
                  <a:srgbClr val="E444DC"/>
                </a:solidFill>
              </a:rPr>
              <a:t>animals</a:t>
            </a:r>
            <a:r>
              <a:rPr lang="es-ES" b="1" dirty="0" smtClean="0">
                <a:solidFill>
                  <a:srgbClr val="E444DC"/>
                </a:solidFill>
              </a:rPr>
              <a:t> ,</a:t>
            </a:r>
            <a:r>
              <a:rPr lang="es-ES" b="1" dirty="0" err="1" smtClean="0">
                <a:solidFill>
                  <a:srgbClr val="E444DC"/>
                </a:solidFill>
              </a:rPr>
              <a:t>ajuden</a:t>
            </a:r>
            <a:r>
              <a:rPr lang="es-ES" b="1" dirty="0" smtClean="0">
                <a:solidFill>
                  <a:srgbClr val="E444DC"/>
                </a:solidFill>
              </a:rPr>
              <a:t> a </a:t>
            </a:r>
            <a:r>
              <a:rPr lang="es-ES" b="1" dirty="0" err="1" smtClean="0">
                <a:solidFill>
                  <a:srgbClr val="E444DC"/>
                </a:solidFill>
              </a:rPr>
              <a:t>moltes</a:t>
            </a:r>
            <a:r>
              <a:rPr lang="es-ES" b="1" dirty="0" smtClean="0">
                <a:solidFill>
                  <a:srgbClr val="E444DC"/>
                </a:solidFill>
              </a:rPr>
              <a:t> </a:t>
            </a:r>
            <a:r>
              <a:rPr lang="es-ES" b="1" dirty="0" smtClean="0">
                <a:solidFill>
                  <a:srgbClr val="E444DC"/>
                </a:solidFill>
              </a:rPr>
              <a:t>persones, a </a:t>
            </a:r>
            <a:r>
              <a:rPr lang="es-ES" b="1" dirty="0" err="1" smtClean="0">
                <a:solidFill>
                  <a:srgbClr val="E444DC"/>
                </a:solidFill>
              </a:rPr>
              <a:t>millorar</a:t>
            </a:r>
            <a:r>
              <a:rPr lang="es-ES" b="1" dirty="0" smtClean="0">
                <a:solidFill>
                  <a:srgbClr val="E444DC"/>
                </a:solidFill>
              </a:rPr>
              <a:t> </a:t>
            </a:r>
            <a:r>
              <a:rPr lang="es-ES" b="1" dirty="0" smtClean="0">
                <a:solidFill>
                  <a:srgbClr val="E444DC"/>
                </a:solidFill>
              </a:rPr>
              <a:t>la </a:t>
            </a:r>
            <a:r>
              <a:rPr lang="es-ES" b="1" dirty="0" err="1" smtClean="0">
                <a:solidFill>
                  <a:srgbClr val="E444DC"/>
                </a:solidFill>
              </a:rPr>
              <a:t>seua</a:t>
            </a:r>
            <a:r>
              <a:rPr lang="es-ES" b="1" dirty="0" smtClean="0">
                <a:solidFill>
                  <a:srgbClr val="E444DC"/>
                </a:solidFill>
              </a:rPr>
              <a:t> vida,</a:t>
            </a:r>
          </a:p>
          <a:p>
            <a:pPr marL="0" indent="0" algn="ctr">
              <a:buNone/>
            </a:pPr>
            <a:r>
              <a:rPr lang="es-ES" b="1" dirty="0" smtClean="0">
                <a:solidFill>
                  <a:srgbClr val="E444DC"/>
                </a:solidFill>
              </a:rPr>
              <a:t> a poder </a:t>
            </a:r>
            <a:r>
              <a:rPr lang="es-ES" b="1" dirty="0" err="1" smtClean="0">
                <a:solidFill>
                  <a:srgbClr val="E444DC"/>
                </a:solidFill>
              </a:rPr>
              <a:t>fer</a:t>
            </a:r>
            <a:r>
              <a:rPr lang="es-ES" b="1" dirty="0" smtClean="0">
                <a:solidFill>
                  <a:srgbClr val="E444DC"/>
                </a:solidFill>
              </a:rPr>
              <a:t>  </a:t>
            </a:r>
            <a:r>
              <a:rPr lang="es-ES" b="1" dirty="0" err="1" smtClean="0">
                <a:solidFill>
                  <a:srgbClr val="E444DC"/>
                </a:solidFill>
              </a:rPr>
              <a:t>moltes</a:t>
            </a:r>
            <a:r>
              <a:rPr lang="es-ES" b="1" dirty="0" smtClean="0">
                <a:solidFill>
                  <a:srgbClr val="E444DC"/>
                </a:solidFill>
              </a:rPr>
              <a:t> coses que </a:t>
            </a:r>
            <a:r>
              <a:rPr lang="es-ES" b="1" dirty="0" err="1" smtClean="0">
                <a:solidFill>
                  <a:srgbClr val="E444DC"/>
                </a:solidFill>
              </a:rPr>
              <a:t>sense</a:t>
            </a:r>
            <a:r>
              <a:rPr lang="es-ES" b="1" dirty="0" smtClean="0">
                <a:solidFill>
                  <a:srgbClr val="E444DC"/>
                </a:solidFill>
              </a:rPr>
              <a:t> </a:t>
            </a:r>
            <a:r>
              <a:rPr lang="es-ES" b="1" dirty="0" err="1" smtClean="0">
                <a:solidFill>
                  <a:srgbClr val="E444DC"/>
                </a:solidFill>
              </a:rPr>
              <a:t>ells</a:t>
            </a:r>
            <a:r>
              <a:rPr lang="es-ES" b="1" dirty="0" smtClean="0">
                <a:solidFill>
                  <a:srgbClr val="E444DC"/>
                </a:solidFill>
              </a:rPr>
              <a:t> no serien posibles  i </a:t>
            </a:r>
            <a:r>
              <a:rPr lang="es-ES" b="1" dirty="0" smtClean="0">
                <a:solidFill>
                  <a:srgbClr val="E444DC"/>
                </a:solidFill>
              </a:rPr>
              <a:t>a </a:t>
            </a:r>
            <a:r>
              <a:rPr lang="es-ES" b="1" dirty="0" err="1" smtClean="0">
                <a:solidFill>
                  <a:srgbClr val="E444DC"/>
                </a:solidFill>
              </a:rPr>
              <a:t>tindre</a:t>
            </a:r>
            <a:r>
              <a:rPr lang="es-ES" b="1" dirty="0" smtClean="0">
                <a:solidFill>
                  <a:srgbClr val="E444DC"/>
                </a:solidFill>
              </a:rPr>
              <a:t> </a:t>
            </a:r>
            <a:r>
              <a:rPr lang="es-ES" b="1" dirty="0" smtClean="0">
                <a:solidFill>
                  <a:srgbClr val="E444DC"/>
                </a:solidFill>
              </a:rPr>
              <a:t>una vida    mes alegre i agradable.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1535" y="2508734"/>
            <a:ext cx="6002764" cy="4209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7867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306</TotalTime>
  <Words>332</Words>
  <Application>Microsoft Office PowerPoint</Application>
  <PresentationFormat>Personalizado</PresentationFormat>
  <Paragraphs>18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Espiral</vt:lpstr>
      <vt:lpstr> LA ZOOTERAPIA</vt:lpstr>
      <vt:lpstr>                  PRESENTACIó</vt:lpstr>
      <vt:lpstr>           QUE ÉS LA ZOOTERAPIA?</vt:lpstr>
      <vt:lpstr>canoterapia</vt:lpstr>
      <vt:lpstr>EQUINOTERAPIA</vt:lpstr>
      <vt:lpstr>DELFINOTERAPIA</vt:lpstr>
      <vt:lpstr>              CONCLUSIÓ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Man_at _il</dc:creator>
  <cp:lastModifiedBy>mari carmen</cp:lastModifiedBy>
  <cp:revision>17</cp:revision>
  <dcterms:created xsi:type="dcterms:W3CDTF">2015-10-16T13:20:51Z</dcterms:created>
  <dcterms:modified xsi:type="dcterms:W3CDTF">2015-10-24T17:04:19Z</dcterms:modified>
</cp:coreProperties>
</file>