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sldIdLst>
    <p:sldId id="257" r:id="rId2"/>
    <p:sldId id="259" r:id="rId3"/>
    <p:sldId id="265" r:id="rId4"/>
    <p:sldId id="266" r:id="rId5"/>
    <p:sldId id="264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4DC"/>
    <a:srgbClr val="514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8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956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8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194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78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07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7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7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9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0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2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6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4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5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25C0-F7D2-43F1-AC19-7B87F6AB54FA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2FE942-6DF7-4340-AAC1-CBC7191E02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7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54361" y="118485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Castellar" panose="020A0402060406010301" pitchFamily="18" charset="0"/>
              </a:rPr>
              <a:t> </a:t>
            </a:r>
            <a:r>
              <a:rPr lang="es-ES" sz="8800" dirty="0" smtClean="0">
                <a:solidFill>
                  <a:schemeClr val="accent1"/>
                </a:solidFill>
                <a:latin typeface="Castellar" panose="020A0402060406010301" pitchFamily="18" charset="0"/>
              </a:rPr>
              <a:t>LA ZOOTERAPIA</a:t>
            </a:r>
            <a:endParaRPr lang="en-US" sz="8800" dirty="0">
              <a:solidFill>
                <a:schemeClr val="accent1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6601" y="5731717"/>
            <a:ext cx="8915399" cy="1126283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  <a:latin typeface="Castellar" panose="020A0402060406010301" pitchFamily="18" charset="0"/>
              </a:rPr>
              <a:t>CLAUDIA CARDONA PEREZ 4D</a:t>
            </a:r>
            <a:endParaRPr lang="en-US" sz="3200" dirty="0">
              <a:solidFill>
                <a:schemeClr val="accent1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89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207658" y="312232"/>
            <a:ext cx="8911687" cy="1280890"/>
          </a:xfrm>
        </p:spPr>
        <p:txBody>
          <a:bodyPr/>
          <a:lstStyle/>
          <a:p>
            <a:r>
              <a:rPr lang="es-ES" dirty="0" smtClean="0"/>
              <a:t>                  </a:t>
            </a:r>
            <a:r>
              <a:rPr lang="es-ES" sz="4800" dirty="0" err="1" smtClean="0">
                <a:solidFill>
                  <a:schemeClr val="accent1"/>
                </a:solidFill>
                <a:latin typeface="Castellar" panose="020A0402060406010301" pitchFamily="18" charset="0"/>
              </a:rPr>
              <a:t>PRESENTACIó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7" name="Marcador de contenido 1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85" y="1145388"/>
            <a:ext cx="3296991" cy="3704485"/>
          </a:xfr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768" y="2953079"/>
            <a:ext cx="5683677" cy="3793587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103" y="952677"/>
            <a:ext cx="3472825" cy="260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9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753" y="176872"/>
            <a:ext cx="3505199" cy="976312"/>
          </a:xfrm>
        </p:spPr>
        <p:txBody>
          <a:bodyPr/>
          <a:lstStyle/>
          <a:p>
            <a:r>
              <a:rPr lang="es-ES" dirty="0" smtClean="0"/>
              <a:t>           </a:t>
            </a:r>
            <a:r>
              <a:rPr lang="es-ES" sz="2800" dirty="0" smtClean="0">
                <a:solidFill>
                  <a:schemeClr val="accent1"/>
                </a:solidFill>
                <a:latin typeface="Castellar" panose="020A0402060406010301" pitchFamily="18" charset="0"/>
              </a:rPr>
              <a:t>QUE </a:t>
            </a:r>
            <a:r>
              <a:rPr lang="es-ES" sz="2800" dirty="0">
                <a:solidFill>
                  <a:schemeClr val="accent1"/>
                </a:solidFill>
                <a:latin typeface="Castellar" panose="020A0402060406010301" pitchFamily="18" charset="0"/>
              </a:rPr>
              <a:t>É</a:t>
            </a:r>
            <a:r>
              <a:rPr lang="es-ES" sz="2800" dirty="0" smtClean="0">
                <a:solidFill>
                  <a:schemeClr val="accent1"/>
                </a:solidFill>
                <a:latin typeface="Castellar" panose="020A0402060406010301" pitchFamily="18" charset="0"/>
              </a:rPr>
              <a:t>S LA ZOOTERAPIA?</a:t>
            </a:r>
            <a:endParaRPr lang="en-US" sz="2800" dirty="0">
              <a:solidFill>
                <a:schemeClr val="accent1"/>
              </a:solidFill>
              <a:latin typeface="Castellar" panose="020A0402060406010301" pitchFamily="18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848" y="162138"/>
            <a:ext cx="3921119" cy="2692644"/>
          </a:xfrm>
        </p:spPr>
      </p:pic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798490" y="1508460"/>
            <a:ext cx="5025465" cy="466052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É</a:t>
            </a:r>
            <a:r>
              <a:rPr lang="en-US" sz="2400" b="1" dirty="0" err="1" smtClean="0">
                <a:solidFill>
                  <a:srgbClr val="E444DC"/>
                </a:solidFill>
                <a:latin typeface="Calibri Light" panose="020F0302020204030204" pitchFamily="34" charset="0"/>
              </a:rPr>
              <a:t>s</a:t>
            </a:r>
            <a:r>
              <a:rPr lang="en-US" sz="2400" b="1" dirty="0" smtClean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una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activitat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on la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missió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és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seleccionar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,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entrenar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i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certificar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animals,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que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siguen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de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suport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en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tractaments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i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teràpies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per a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pacients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de totes les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edats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,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amb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malalties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que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els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debiliten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i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els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afecten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en el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pla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social,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emocional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>
                <a:solidFill>
                  <a:srgbClr val="E444DC"/>
                </a:solidFill>
                <a:latin typeface="Calibri Light" panose="020F0302020204030204" pitchFamily="34" charset="0"/>
              </a:rPr>
              <a:t>i</a:t>
            </a:r>
            <a:r>
              <a:rPr lang="en-US" sz="2400" b="1" dirty="0">
                <a:solidFill>
                  <a:srgbClr val="E444DC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1" dirty="0" err="1" smtClean="0">
                <a:solidFill>
                  <a:srgbClr val="E444DC"/>
                </a:solidFill>
                <a:latin typeface="Calibri Light" panose="020F0302020204030204" pitchFamily="34" charset="0"/>
              </a:rPr>
              <a:t>cognitivo</a:t>
            </a:r>
            <a:r>
              <a:rPr lang="en-US" sz="2400" b="1" dirty="0" smtClean="0">
                <a:solidFill>
                  <a:srgbClr val="E444DC"/>
                </a:solidFill>
                <a:latin typeface="Calibri Light" panose="020F0302020204030204" pitchFamily="34" charset="0"/>
              </a:rPr>
              <a:t>.</a:t>
            </a:r>
          </a:p>
          <a:p>
            <a:r>
              <a:rPr lang="es-ES" sz="2400" b="1" dirty="0" smtClean="0">
                <a:latin typeface="Calibri Light" panose="020F0302020204030204" pitchFamily="34" charset="0"/>
              </a:rPr>
              <a:t>  </a:t>
            </a:r>
            <a:r>
              <a:rPr lang="es-ES" sz="2400" b="1" dirty="0" smtClean="0">
                <a:solidFill>
                  <a:srgbClr val="5141CB"/>
                </a:solidFill>
                <a:latin typeface="Calibri Light" panose="020F0302020204030204" pitchFamily="34" charset="0"/>
              </a:rPr>
              <a:t>TIPUS: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Terapia </a:t>
            </a:r>
            <a:r>
              <a:rPr lang="es-ES" sz="2400" b="1" dirty="0" err="1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amb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  <a:latin typeface="Calibri Light" panose="020F0302020204030204" pitchFamily="34" charset="0"/>
              </a:rPr>
              <a:t>gossos</a:t>
            </a:r>
            <a:endParaRPr lang="es-ES" sz="2400" b="1" dirty="0" smtClean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Terapia </a:t>
            </a:r>
            <a:r>
              <a:rPr lang="es-ES" sz="2400" b="1" dirty="0" err="1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amb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s-ES" sz="2400" b="1" dirty="0" err="1" smtClean="0">
                <a:latin typeface="Calibri Light" panose="020F0302020204030204" pitchFamily="34" charset="0"/>
              </a:rPr>
              <a:t>cavalls</a:t>
            </a:r>
            <a:endParaRPr lang="es-ES" sz="2400" b="1" dirty="0" smtClean="0">
              <a:latin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Terapia </a:t>
            </a:r>
            <a:r>
              <a:rPr lang="es-ES" sz="2400" b="1" dirty="0" err="1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amb</a:t>
            </a:r>
            <a:r>
              <a:rPr lang="es-ES" sz="24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s-ES" sz="2400" b="1" dirty="0" err="1" smtClean="0">
                <a:latin typeface="Calibri Light" panose="020F0302020204030204" pitchFamily="34" charset="0"/>
              </a:rPr>
              <a:t>dofins</a:t>
            </a:r>
            <a:endParaRPr lang="es-ES" sz="2400" b="1" dirty="0" smtClean="0">
              <a:latin typeface="Calibri Light" panose="020F0302020204030204" pitchFamily="34" charset="0"/>
            </a:endParaRPr>
          </a:p>
          <a:p>
            <a:endParaRPr lang="en-US" sz="2400" dirty="0" smtClean="0">
              <a:latin typeface="Calibri Light" panose="020F0302020204030204" pitchFamily="34" charset="0"/>
            </a:endParaRPr>
          </a:p>
          <a:p>
            <a:pPr algn="ctr"/>
            <a:endParaRPr lang="en-US" sz="2400" dirty="0">
              <a:latin typeface="Calibri Light" panose="020F03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106" y="2552956"/>
            <a:ext cx="3891965" cy="26477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225" y="4250244"/>
            <a:ext cx="3925592" cy="245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4356" y="270457"/>
            <a:ext cx="4481289" cy="976312"/>
          </a:xfrm>
        </p:spPr>
        <p:txBody>
          <a:bodyPr>
            <a:noAutofit/>
          </a:bodyPr>
          <a:lstStyle/>
          <a:p>
            <a:pPr algn="ctr"/>
            <a:r>
              <a:rPr lang="es-ES" sz="4000" dirty="0" err="1" smtClean="0">
                <a:solidFill>
                  <a:schemeClr val="accent1"/>
                </a:solidFill>
                <a:latin typeface="Castellar" panose="020A0402060406010301" pitchFamily="18" charset="0"/>
              </a:rPr>
              <a:t>canoterapia</a:t>
            </a:r>
            <a:endParaRPr lang="en-US" sz="3200" dirty="0">
              <a:solidFill>
                <a:schemeClr val="accent1"/>
              </a:solidFill>
              <a:latin typeface="Castellar" panose="020A0402060406010301" pitchFamily="18" charset="0"/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315" y="270457"/>
            <a:ext cx="5314681" cy="3182443"/>
          </a:xfrm>
        </p:spPr>
      </p:pic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502276" y="1664170"/>
            <a:ext cx="4999707" cy="4840824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err="1">
                <a:solidFill>
                  <a:srgbClr val="E444DC"/>
                </a:solidFill>
              </a:rPr>
              <a:t>Els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gossos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que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s'utilitzen</a:t>
            </a:r>
            <a:r>
              <a:rPr lang="en-US" sz="1800" b="1" dirty="0">
                <a:solidFill>
                  <a:srgbClr val="E444DC"/>
                </a:solidFill>
              </a:rPr>
              <a:t> en les </a:t>
            </a:r>
            <a:r>
              <a:rPr lang="en-US" sz="1800" b="1" dirty="0" err="1">
                <a:solidFill>
                  <a:srgbClr val="E444DC"/>
                </a:solidFill>
              </a:rPr>
              <a:t>teràpies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són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triats</a:t>
            </a:r>
            <a:r>
              <a:rPr lang="en-US" sz="1800" b="1" dirty="0">
                <a:solidFill>
                  <a:srgbClr val="E444DC"/>
                </a:solidFill>
              </a:rPr>
              <a:t> a </a:t>
            </a:r>
            <a:r>
              <a:rPr lang="en-US" sz="1800" b="1" dirty="0" err="1">
                <a:solidFill>
                  <a:srgbClr val="E444DC"/>
                </a:solidFill>
              </a:rPr>
              <a:t>través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d'una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selecció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específica</a:t>
            </a:r>
            <a:r>
              <a:rPr lang="en-US" sz="1800" b="1" dirty="0">
                <a:solidFill>
                  <a:srgbClr val="E444DC"/>
                </a:solidFill>
              </a:rPr>
              <a:t>, </a:t>
            </a:r>
            <a:r>
              <a:rPr lang="en-US" sz="1800" b="1" dirty="0" err="1">
                <a:solidFill>
                  <a:srgbClr val="E444DC"/>
                </a:solidFill>
              </a:rPr>
              <a:t>són</a:t>
            </a:r>
            <a:r>
              <a:rPr lang="en-US" sz="1800" b="1" dirty="0">
                <a:solidFill>
                  <a:srgbClr val="E444DC"/>
                </a:solidFill>
              </a:rPr>
              <a:t> sans, </a:t>
            </a:r>
            <a:r>
              <a:rPr lang="en-US" sz="1800" b="1" dirty="0" err="1">
                <a:solidFill>
                  <a:srgbClr val="E444DC"/>
                </a:solidFill>
              </a:rPr>
              <a:t>segurs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estan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entrenats</a:t>
            </a:r>
            <a:r>
              <a:rPr lang="en-US" sz="1800" b="1" dirty="0">
                <a:solidFill>
                  <a:srgbClr val="E444DC"/>
                </a:solidFill>
              </a:rPr>
              <a:t> per a </a:t>
            </a:r>
            <a:r>
              <a:rPr lang="en-US" sz="1800" b="1" dirty="0" err="1">
                <a:solidFill>
                  <a:srgbClr val="E444DC"/>
                </a:solidFill>
              </a:rPr>
              <a:t>poder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dur</a:t>
            </a:r>
            <a:r>
              <a:rPr lang="en-US" sz="1800" b="1" dirty="0">
                <a:solidFill>
                  <a:srgbClr val="E444DC"/>
                </a:solidFill>
              </a:rPr>
              <a:t> a </a:t>
            </a:r>
            <a:r>
              <a:rPr lang="en-US" sz="1800" b="1" dirty="0" err="1">
                <a:solidFill>
                  <a:srgbClr val="E444DC"/>
                </a:solidFill>
              </a:rPr>
              <a:t>terme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este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tipus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d'activitats</a:t>
            </a:r>
            <a:r>
              <a:rPr lang="en-US" sz="1800" b="1" dirty="0">
                <a:solidFill>
                  <a:srgbClr val="E444DC"/>
                </a:solidFill>
              </a:rPr>
              <a:t>. </a:t>
            </a:r>
            <a:r>
              <a:rPr lang="en-US" sz="1800" b="1" dirty="0" err="1">
                <a:solidFill>
                  <a:srgbClr val="E444DC"/>
                </a:solidFill>
              </a:rPr>
              <a:t>Posseïxen</a:t>
            </a:r>
            <a:r>
              <a:rPr lang="en-US" sz="1800" b="1" dirty="0">
                <a:solidFill>
                  <a:srgbClr val="E444DC"/>
                </a:solidFill>
              </a:rPr>
              <a:t> les </a:t>
            </a:r>
            <a:r>
              <a:rPr lang="en-US" sz="1800" b="1" dirty="0" err="1">
                <a:solidFill>
                  <a:srgbClr val="E444DC"/>
                </a:solidFill>
              </a:rPr>
              <a:t>aptituds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adequades</a:t>
            </a:r>
            <a:r>
              <a:rPr lang="en-US" sz="1800" b="1" dirty="0">
                <a:solidFill>
                  <a:srgbClr val="E444DC"/>
                </a:solidFill>
              </a:rPr>
              <a:t>, </a:t>
            </a:r>
            <a:r>
              <a:rPr lang="en-US" sz="1800" b="1" dirty="0" err="1">
                <a:solidFill>
                  <a:srgbClr val="E444DC"/>
                </a:solidFill>
              </a:rPr>
              <a:t>tenen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una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constitució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edat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apropiades</a:t>
            </a:r>
            <a:r>
              <a:rPr lang="en-US" sz="1800" b="1" dirty="0">
                <a:solidFill>
                  <a:srgbClr val="E444DC"/>
                </a:solidFill>
              </a:rPr>
              <a:t>, les </a:t>
            </a:r>
            <a:r>
              <a:rPr lang="en-US" sz="1800" b="1" dirty="0" err="1">
                <a:solidFill>
                  <a:srgbClr val="E444DC"/>
                </a:solidFill>
              </a:rPr>
              <a:t>seues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habilitats</a:t>
            </a:r>
            <a:r>
              <a:rPr lang="en-US" sz="1800" b="1" dirty="0">
                <a:solidFill>
                  <a:srgbClr val="E444DC"/>
                </a:solidFill>
              </a:rPr>
              <a:t> son </a:t>
            </a:r>
            <a:r>
              <a:rPr lang="en-US" sz="1800" b="1" dirty="0" err="1">
                <a:solidFill>
                  <a:srgbClr val="E444DC"/>
                </a:solidFill>
              </a:rPr>
              <a:t>idònies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perquè</a:t>
            </a:r>
            <a:r>
              <a:rPr lang="en-US" sz="1800" b="1" dirty="0">
                <a:solidFill>
                  <a:srgbClr val="E444DC"/>
                </a:solidFill>
              </a:rPr>
              <a:t> la </a:t>
            </a:r>
            <a:r>
              <a:rPr lang="en-US" sz="1800" b="1" dirty="0" err="1">
                <a:solidFill>
                  <a:srgbClr val="E444DC"/>
                </a:solidFill>
              </a:rPr>
              <a:t>seua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participació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siga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beneficiosa</a:t>
            </a:r>
            <a:r>
              <a:rPr lang="en-US" sz="1800" b="1" dirty="0">
                <a:solidFill>
                  <a:srgbClr val="E444DC"/>
                </a:solidFill>
              </a:rPr>
              <a:t>. El </a:t>
            </a:r>
            <a:r>
              <a:rPr lang="en-US" sz="1800" b="1" dirty="0" err="1">
                <a:solidFill>
                  <a:srgbClr val="E444DC"/>
                </a:solidFill>
              </a:rPr>
              <a:t>gos</a:t>
            </a:r>
            <a:r>
              <a:rPr lang="en-US" sz="1800" b="1" dirty="0">
                <a:solidFill>
                  <a:srgbClr val="E444DC"/>
                </a:solidFill>
              </a:rPr>
              <a:t> de </a:t>
            </a:r>
            <a:r>
              <a:rPr lang="en-US" sz="1800" b="1" dirty="0" err="1">
                <a:solidFill>
                  <a:srgbClr val="E444DC"/>
                </a:solidFill>
              </a:rPr>
              <a:t>teràpia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és</a:t>
            </a:r>
            <a:r>
              <a:rPr lang="en-US" sz="1800" b="1" dirty="0">
                <a:solidFill>
                  <a:srgbClr val="E444DC"/>
                </a:solidFill>
              </a:rPr>
              <a:t> un animal </a:t>
            </a:r>
            <a:r>
              <a:rPr lang="en-US" sz="1800" b="1" dirty="0" err="1">
                <a:solidFill>
                  <a:srgbClr val="E444DC"/>
                </a:solidFill>
              </a:rPr>
              <a:t>específicament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entrenat</a:t>
            </a:r>
            <a:r>
              <a:rPr lang="en-US" sz="1800" b="1" dirty="0">
                <a:solidFill>
                  <a:srgbClr val="E444DC"/>
                </a:solidFill>
              </a:rPr>
              <a:t> per a </a:t>
            </a:r>
            <a:r>
              <a:rPr lang="en-US" sz="1800" b="1" dirty="0" err="1">
                <a:solidFill>
                  <a:srgbClr val="E444DC"/>
                </a:solidFill>
              </a:rPr>
              <a:t>integrar</a:t>
            </a:r>
            <a:r>
              <a:rPr lang="en-US" sz="1800" b="1" dirty="0">
                <a:solidFill>
                  <a:srgbClr val="E444DC"/>
                </a:solidFill>
              </a:rPr>
              <a:t>-se dins d'un </a:t>
            </a:r>
            <a:r>
              <a:rPr lang="en-US" sz="1800" b="1" dirty="0" err="1">
                <a:solidFill>
                  <a:srgbClr val="E444DC"/>
                </a:solidFill>
              </a:rPr>
              <a:t>programa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terapèutic</a:t>
            </a:r>
            <a:r>
              <a:rPr lang="en-US" sz="1800" b="1" dirty="0">
                <a:solidFill>
                  <a:srgbClr val="E444DC"/>
                </a:solidFill>
              </a:rPr>
              <a:t> o </a:t>
            </a:r>
            <a:r>
              <a:rPr lang="en-US" sz="1800" b="1" dirty="0" err="1">
                <a:solidFill>
                  <a:srgbClr val="E444DC"/>
                </a:solidFill>
              </a:rPr>
              <a:t>educatiu</a:t>
            </a:r>
            <a:r>
              <a:rPr lang="en-US" sz="1800" b="1" dirty="0">
                <a:solidFill>
                  <a:srgbClr val="E444DC"/>
                </a:solidFill>
              </a:rPr>
              <a:t> com </a:t>
            </a:r>
            <a:r>
              <a:rPr lang="en-US" sz="1800" b="1" dirty="0" err="1">
                <a:solidFill>
                  <a:srgbClr val="E444DC"/>
                </a:solidFill>
              </a:rPr>
              <a:t>una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ferramenta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smtClean="0">
                <a:solidFill>
                  <a:srgbClr val="E444DC"/>
                </a:solidFill>
              </a:rPr>
              <a:t>al final </a:t>
            </a:r>
            <a:r>
              <a:rPr lang="en-US" sz="1800" b="1" dirty="0">
                <a:solidFill>
                  <a:srgbClr val="E444DC"/>
                </a:solidFill>
              </a:rPr>
              <a:t>del professional</a:t>
            </a:r>
            <a:r>
              <a:rPr lang="en-US" sz="1800" b="1" dirty="0" smtClean="0">
                <a:solidFill>
                  <a:srgbClr val="E444DC"/>
                </a:solidFill>
              </a:rPr>
              <a:t>.</a:t>
            </a:r>
            <a:endParaRPr lang="en-US" sz="1800" dirty="0">
              <a:solidFill>
                <a:srgbClr val="E444DC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089" y="3607918"/>
            <a:ext cx="4450858" cy="335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7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74255" y="103030"/>
            <a:ext cx="4072428" cy="1242096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  <a:latin typeface="Castellar" panose="020A0402060406010301" pitchFamily="18" charset="0"/>
              </a:rPr>
              <a:t>EQUINOTERAPIA</a:t>
            </a:r>
            <a:endParaRPr lang="en-US" sz="3200" dirty="0">
              <a:solidFill>
                <a:schemeClr val="accent1"/>
              </a:solidFill>
              <a:latin typeface="Castellar" panose="020A0402060406010301" pitchFamily="18" charset="0"/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01" y="103030"/>
            <a:ext cx="3271232" cy="2748848"/>
          </a:xfrm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965163" y="2177882"/>
            <a:ext cx="5012586" cy="3323722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>
                <a:solidFill>
                  <a:srgbClr val="E444DC"/>
                </a:solidFill>
              </a:rPr>
              <a:t>La </a:t>
            </a:r>
            <a:r>
              <a:rPr lang="en-US" sz="1800" b="1" dirty="0" err="1">
                <a:solidFill>
                  <a:srgbClr val="E444DC"/>
                </a:solidFill>
              </a:rPr>
              <a:t>Teràpia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Assistida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amb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Cavalls</a:t>
            </a:r>
            <a:r>
              <a:rPr lang="en-US" sz="1800" b="1" dirty="0">
                <a:solidFill>
                  <a:srgbClr val="E444DC"/>
                </a:solidFill>
              </a:rPr>
              <a:t> (TAC) </a:t>
            </a:r>
            <a:r>
              <a:rPr lang="en-US" sz="1800" b="1" dirty="0" err="1">
                <a:solidFill>
                  <a:srgbClr val="E444DC"/>
                </a:solidFill>
              </a:rPr>
              <a:t>és</a:t>
            </a:r>
            <a:r>
              <a:rPr lang="en-US" sz="1800" b="1" dirty="0">
                <a:solidFill>
                  <a:srgbClr val="E444DC"/>
                </a:solidFill>
              </a:rPr>
              <a:t> un </a:t>
            </a:r>
            <a:r>
              <a:rPr lang="en-US" sz="1800" b="1" dirty="0" err="1">
                <a:solidFill>
                  <a:srgbClr val="E444DC"/>
                </a:solidFill>
              </a:rPr>
              <a:t>mètode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terapèutic</a:t>
            </a:r>
            <a:r>
              <a:rPr lang="en-US" sz="1800" b="1" dirty="0">
                <a:solidFill>
                  <a:srgbClr val="E444DC"/>
                </a:solidFill>
              </a:rPr>
              <a:t> integral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complementari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que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utilitza</a:t>
            </a:r>
            <a:r>
              <a:rPr lang="en-US" sz="1800" b="1" dirty="0">
                <a:solidFill>
                  <a:srgbClr val="E444DC"/>
                </a:solidFill>
              </a:rPr>
              <a:t> el </a:t>
            </a:r>
            <a:r>
              <a:rPr lang="en-US" sz="1800" b="1" dirty="0" err="1">
                <a:solidFill>
                  <a:srgbClr val="E444DC"/>
                </a:solidFill>
              </a:rPr>
              <a:t>cavall</a:t>
            </a:r>
            <a:r>
              <a:rPr lang="en-US" sz="1800" b="1" dirty="0">
                <a:solidFill>
                  <a:srgbClr val="E444DC"/>
                </a:solidFill>
              </a:rPr>
              <a:t> en la </a:t>
            </a:r>
            <a:r>
              <a:rPr lang="en-US" sz="1800" b="1" dirty="0" err="1">
                <a:solidFill>
                  <a:srgbClr val="E444DC"/>
                </a:solidFill>
              </a:rPr>
              <a:t>rehabilitació</a:t>
            </a:r>
            <a:r>
              <a:rPr lang="en-US" sz="1800" b="1" dirty="0">
                <a:solidFill>
                  <a:srgbClr val="E444DC"/>
                </a:solidFill>
              </a:rPr>
              <a:t>, </a:t>
            </a:r>
            <a:r>
              <a:rPr lang="en-US" sz="1800" b="1" dirty="0" err="1">
                <a:solidFill>
                  <a:srgbClr val="E444DC"/>
                </a:solidFill>
              </a:rPr>
              <a:t>integració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desenrotllament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físic</a:t>
            </a:r>
            <a:r>
              <a:rPr lang="en-US" sz="1800" b="1" dirty="0">
                <a:solidFill>
                  <a:srgbClr val="E444DC"/>
                </a:solidFill>
              </a:rPr>
              <a:t>, </a:t>
            </a:r>
            <a:r>
              <a:rPr lang="en-US" sz="1800" b="1" dirty="0" err="1">
                <a:solidFill>
                  <a:srgbClr val="E444DC"/>
                </a:solidFill>
              </a:rPr>
              <a:t>psíquic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social de </a:t>
            </a:r>
            <a:r>
              <a:rPr lang="en-US" sz="1800" b="1" dirty="0" err="1">
                <a:solidFill>
                  <a:srgbClr val="E444DC"/>
                </a:solidFill>
              </a:rPr>
              <a:t>persones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amb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necessitats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especials</a:t>
            </a:r>
            <a:r>
              <a:rPr lang="en-US" sz="1800" b="1" dirty="0">
                <a:solidFill>
                  <a:srgbClr val="E444DC"/>
                </a:solidFill>
              </a:rPr>
              <a:t> o </a:t>
            </a:r>
            <a:r>
              <a:rPr lang="en-US" sz="1800" b="1" dirty="0" err="1">
                <a:solidFill>
                  <a:srgbClr val="E444DC"/>
                </a:solidFill>
              </a:rPr>
              <a:t>amb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risc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d'exclusió</a:t>
            </a:r>
            <a:r>
              <a:rPr lang="en-US" sz="1800" b="1" dirty="0">
                <a:solidFill>
                  <a:srgbClr val="E444DC"/>
                </a:solidFill>
              </a:rPr>
              <a:t> social de </a:t>
            </a:r>
            <a:r>
              <a:rPr lang="en-US" sz="1800" b="1" dirty="0" err="1">
                <a:solidFill>
                  <a:srgbClr val="E444DC"/>
                </a:solidFill>
              </a:rPr>
              <a:t>qualsevol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edat</a:t>
            </a:r>
            <a:r>
              <a:rPr lang="en-US" sz="1800" b="1" dirty="0">
                <a:solidFill>
                  <a:srgbClr val="E444DC"/>
                </a:solidFill>
              </a:rPr>
              <a:t>. La TAC no </a:t>
            </a:r>
            <a:r>
              <a:rPr lang="en-US" sz="1800" b="1" dirty="0" err="1">
                <a:solidFill>
                  <a:srgbClr val="E444DC"/>
                </a:solidFill>
              </a:rPr>
              <a:t>és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una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aprenentatge</a:t>
            </a:r>
            <a:r>
              <a:rPr lang="en-US" sz="1800" b="1" dirty="0">
                <a:solidFill>
                  <a:srgbClr val="E444DC"/>
                </a:solidFill>
              </a:rPr>
              <a:t> de </a:t>
            </a:r>
            <a:r>
              <a:rPr lang="en-US" sz="1800" b="1" dirty="0" err="1">
                <a:solidFill>
                  <a:srgbClr val="E444DC"/>
                </a:solidFill>
              </a:rPr>
              <a:t>l'equitació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sinó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una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teràpia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desenrotllada</a:t>
            </a:r>
            <a:r>
              <a:rPr lang="en-US" sz="1800" b="1" dirty="0">
                <a:solidFill>
                  <a:srgbClr val="E444DC"/>
                </a:solidFill>
              </a:rPr>
              <a:t> per a </a:t>
            </a:r>
            <a:r>
              <a:rPr lang="en-US" sz="1800" b="1" dirty="0" err="1">
                <a:solidFill>
                  <a:srgbClr val="E444DC"/>
                </a:solidFill>
              </a:rPr>
              <a:t>millorar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els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aspectes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físics</a:t>
            </a:r>
            <a:r>
              <a:rPr lang="en-US" sz="1800" b="1" dirty="0">
                <a:solidFill>
                  <a:srgbClr val="E444DC"/>
                </a:solidFill>
              </a:rPr>
              <a:t>, </a:t>
            </a:r>
            <a:r>
              <a:rPr lang="en-US" sz="1800" b="1" dirty="0" err="1">
                <a:solidFill>
                  <a:srgbClr val="E444DC"/>
                </a:solidFill>
              </a:rPr>
              <a:t>psicològics</a:t>
            </a:r>
            <a:r>
              <a:rPr lang="en-US" sz="1800" b="1" dirty="0">
                <a:solidFill>
                  <a:srgbClr val="E444DC"/>
                </a:solidFill>
              </a:rPr>
              <a:t>, </a:t>
            </a:r>
            <a:r>
              <a:rPr lang="en-US" sz="1800" b="1" dirty="0" err="1">
                <a:solidFill>
                  <a:srgbClr val="E444DC"/>
                </a:solidFill>
              </a:rPr>
              <a:t>educatius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socials de </a:t>
            </a:r>
            <a:r>
              <a:rPr lang="en-US" sz="1800" b="1" dirty="0" err="1">
                <a:solidFill>
                  <a:srgbClr val="E444DC"/>
                </a:solidFill>
              </a:rPr>
              <a:t>l'usuari</a:t>
            </a:r>
            <a:r>
              <a:rPr lang="en-US" sz="1800" b="1" dirty="0">
                <a:solidFill>
                  <a:srgbClr val="E444DC"/>
                </a:solidFill>
              </a:rPr>
              <a:t>."</a:t>
            </a:r>
            <a:endParaRPr lang="en-US" sz="1800" dirty="0">
              <a:solidFill>
                <a:srgbClr val="E444DC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144" y="2478392"/>
            <a:ext cx="3258356" cy="21604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01" y="4351271"/>
            <a:ext cx="3649798" cy="250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085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58901" y="0"/>
            <a:ext cx="4094924" cy="976312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  <a:latin typeface="Castellar" panose="020A0402060406010301" pitchFamily="18" charset="0"/>
              </a:rPr>
              <a:t>DELFINOTERAPIA</a:t>
            </a:r>
            <a:endParaRPr lang="en-US" sz="2400" dirty="0">
              <a:solidFill>
                <a:schemeClr val="accent1"/>
              </a:solidFill>
              <a:latin typeface="Castellar" panose="020A0402060406010301" pitchFamily="18" charset="0"/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66" y="287410"/>
            <a:ext cx="4239721" cy="2699684"/>
          </a:xfrm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478367" y="1637252"/>
            <a:ext cx="4175458" cy="4544608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rgbClr val="E444DC"/>
                </a:solidFill>
              </a:rPr>
              <a:t>La </a:t>
            </a:r>
            <a:r>
              <a:rPr lang="en-US" sz="1800" b="1" dirty="0" err="1">
                <a:solidFill>
                  <a:srgbClr val="E444DC"/>
                </a:solidFill>
              </a:rPr>
              <a:t>delfinoterapia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és</a:t>
            </a:r>
            <a:r>
              <a:rPr lang="en-US" sz="1800" b="1" dirty="0">
                <a:solidFill>
                  <a:srgbClr val="E444DC"/>
                </a:solidFill>
              </a:rPr>
              <a:t> un </a:t>
            </a:r>
            <a:r>
              <a:rPr lang="en-US" sz="1800" b="1" dirty="0" err="1">
                <a:solidFill>
                  <a:srgbClr val="E444DC"/>
                </a:solidFill>
              </a:rPr>
              <a:t>tractament</a:t>
            </a:r>
            <a:r>
              <a:rPr lang="en-US" sz="1800" b="1" dirty="0">
                <a:solidFill>
                  <a:srgbClr val="E444DC"/>
                </a:solidFill>
              </a:rPr>
              <a:t> per a </a:t>
            </a:r>
            <a:r>
              <a:rPr lang="en-US" sz="1800" b="1" dirty="0" err="1">
                <a:solidFill>
                  <a:srgbClr val="E444DC"/>
                </a:solidFill>
              </a:rPr>
              <a:t>millorar</a:t>
            </a:r>
            <a:r>
              <a:rPr lang="en-US" sz="1800" b="1" dirty="0">
                <a:solidFill>
                  <a:srgbClr val="E444DC"/>
                </a:solidFill>
              </a:rPr>
              <a:t> les </a:t>
            </a:r>
            <a:r>
              <a:rPr lang="en-US" sz="1800" b="1" dirty="0" err="1">
                <a:solidFill>
                  <a:srgbClr val="E444DC"/>
                </a:solidFill>
              </a:rPr>
              <a:t>capacitats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psico-emocionales</a:t>
            </a:r>
            <a:r>
              <a:rPr lang="en-US" sz="1800" b="1" dirty="0">
                <a:solidFill>
                  <a:srgbClr val="E444DC"/>
                </a:solidFill>
              </a:rPr>
              <a:t>, </a:t>
            </a:r>
            <a:r>
              <a:rPr lang="en-US" sz="1800" b="1" dirty="0" err="1">
                <a:solidFill>
                  <a:srgbClr val="E444DC"/>
                </a:solidFill>
              </a:rPr>
              <a:t>cognitives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inclús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motores</a:t>
            </a:r>
            <a:r>
              <a:rPr lang="en-US" sz="1800" b="1" dirty="0">
                <a:solidFill>
                  <a:srgbClr val="E444DC"/>
                </a:solidFill>
              </a:rPr>
              <a:t> de </a:t>
            </a:r>
            <a:r>
              <a:rPr lang="en-US" sz="1800" b="1" dirty="0" err="1">
                <a:solidFill>
                  <a:srgbClr val="E444DC"/>
                </a:solidFill>
              </a:rPr>
              <a:t>persones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xiquets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amb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deficiències</a:t>
            </a:r>
            <a:r>
              <a:rPr lang="en-US" sz="1800" b="1" dirty="0">
                <a:solidFill>
                  <a:srgbClr val="E444DC"/>
                </a:solidFill>
              </a:rPr>
              <a:t> o </a:t>
            </a:r>
            <a:r>
              <a:rPr lang="en-US" sz="1800" b="1" dirty="0" err="1">
                <a:solidFill>
                  <a:srgbClr val="E444DC"/>
                </a:solidFill>
              </a:rPr>
              <a:t>problemes</a:t>
            </a:r>
            <a:r>
              <a:rPr lang="en-US" sz="1800" b="1" dirty="0">
                <a:solidFill>
                  <a:srgbClr val="E444DC"/>
                </a:solidFill>
              </a:rPr>
              <a:t> en </a:t>
            </a:r>
            <a:r>
              <a:rPr lang="en-US" sz="1800" b="1" dirty="0" err="1">
                <a:solidFill>
                  <a:srgbClr val="E444DC"/>
                </a:solidFill>
              </a:rPr>
              <a:t>este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sentit</a:t>
            </a:r>
            <a:r>
              <a:rPr lang="en-US" sz="1800" b="1" dirty="0">
                <a:solidFill>
                  <a:srgbClr val="E444DC"/>
                </a:solidFill>
              </a:rPr>
              <a:t>, </a:t>
            </a:r>
            <a:r>
              <a:rPr lang="en-US" sz="1800" b="1" dirty="0" err="1">
                <a:solidFill>
                  <a:srgbClr val="E444DC"/>
                </a:solidFill>
              </a:rPr>
              <a:t>així</a:t>
            </a:r>
            <a:r>
              <a:rPr lang="en-US" sz="1800" b="1" dirty="0">
                <a:solidFill>
                  <a:srgbClr val="E444DC"/>
                </a:solidFill>
              </a:rPr>
              <a:t> com </a:t>
            </a:r>
            <a:r>
              <a:rPr lang="en-US" sz="1800" b="1" dirty="0" err="1">
                <a:solidFill>
                  <a:srgbClr val="E444DC"/>
                </a:solidFill>
              </a:rPr>
              <a:t>tractar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addiccions</a:t>
            </a:r>
            <a:r>
              <a:rPr lang="en-US" sz="1800" b="1" dirty="0">
                <a:solidFill>
                  <a:srgbClr val="E444DC"/>
                </a:solidFill>
              </a:rPr>
              <a:t> a </a:t>
            </a:r>
            <a:r>
              <a:rPr lang="en-US" sz="1800" b="1" dirty="0" err="1">
                <a:solidFill>
                  <a:srgbClr val="E444DC"/>
                </a:solidFill>
              </a:rPr>
              <a:t>l'alcohol</a:t>
            </a:r>
            <a:r>
              <a:rPr lang="en-US" sz="1800" b="1" dirty="0">
                <a:solidFill>
                  <a:srgbClr val="E444DC"/>
                </a:solidFill>
              </a:rPr>
              <a:t> o drogues. </a:t>
            </a:r>
            <a:r>
              <a:rPr lang="en-US" sz="1800" b="1" dirty="0" err="1">
                <a:solidFill>
                  <a:srgbClr val="E444DC"/>
                </a:solidFill>
              </a:rPr>
              <a:t>Dificultats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tant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lleus</a:t>
            </a:r>
            <a:r>
              <a:rPr lang="en-US" sz="1800" b="1" dirty="0">
                <a:solidFill>
                  <a:srgbClr val="E444DC"/>
                </a:solidFill>
              </a:rPr>
              <a:t> com </a:t>
            </a:r>
            <a:r>
              <a:rPr lang="en-US" sz="1800" b="1" dirty="0" err="1">
                <a:solidFill>
                  <a:srgbClr val="E444DC"/>
                </a:solidFill>
              </a:rPr>
              <a:t>més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greus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i</a:t>
            </a:r>
            <a:r>
              <a:rPr lang="en-US" sz="1800" b="1" dirty="0">
                <a:solidFill>
                  <a:srgbClr val="E444DC"/>
                </a:solidFill>
              </a:rPr>
              <a:t> en </a:t>
            </a:r>
            <a:r>
              <a:rPr lang="en-US" sz="1800" b="1" dirty="0" err="1">
                <a:solidFill>
                  <a:srgbClr val="E444DC"/>
                </a:solidFill>
              </a:rPr>
              <a:t>cada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una</a:t>
            </a:r>
            <a:r>
              <a:rPr lang="en-US" sz="1800" b="1" dirty="0">
                <a:solidFill>
                  <a:srgbClr val="E444DC"/>
                </a:solidFill>
              </a:rPr>
              <a:t> dins de les </a:t>
            </a:r>
            <a:r>
              <a:rPr lang="en-US" sz="1800" b="1" dirty="0" err="1">
                <a:solidFill>
                  <a:srgbClr val="E444DC"/>
                </a:solidFill>
              </a:rPr>
              <a:t>seues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possibilitats</a:t>
            </a:r>
            <a:r>
              <a:rPr lang="en-US" sz="1800" b="1" dirty="0">
                <a:solidFill>
                  <a:srgbClr val="E444DC"/>
                </a:solidFill>
              </a:rPr>
              <a:t> sense </a:t>
            </a:r>
            <a:r>
              <a:rPr lang="en-US" sz="1800" b="1" dirty="0" err="1">
                <a:solidFill>
                  <a:srgbClr val="E444DC"/>
                </a:solidFill>
              </a:rPr>
              <a:t>oblidar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que</a:t>
            </a:r>
            <a:r>
              <a:rPr lang="en-US" sz="1800" b="1" dirty="0">
                <a:solidFill>
                  <a:srgbClr val="E444DC"/>
                </a:solidFill>
              </a:rPr>
              <a:t> no </a:t>
            </a:r>
            <a:r>
              <a:rPr lang="en-US" sz="1800" b="1" dirty="0" err="1">
                <a:solidFill>
                  <a:srgbClr val="E444DC"/>
                </a:solidFill>
              </a:rPr>
              <a:t>és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una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cura</a:t>
            </a:r>
            <a:r>
              <a:rPr lang="en-US" sz="1800" b="1" dirty="0">
                <a:solidFill>
                  <a:srgbClr val="E444DC"/>
                </a:solidFill>
              </a:rPr>
              <a:t> </a:t>
            </a:r>
            <a:r>
              <a:rPr lang="en-US" sz="1800" b="1" dirty="0" err="1">
                <a:solidFill>
                  <a:srgbClr val="E444DC"/>
                </a:solidFill>
              </a:rPr>
              <a:t>sinó</a:t>
            </a:r>
            <a:r>
              <a:rPr lang="en-US" sz="1800" b="1" dirty="0">
                <a:solidFill>
                  <a:srgbClr val="E444DC"/>
                </a:solidFill>
              </a:rPr>
              <a:t> un </a:t>
            </a:r>
            <a:r>
              <a:rPr lang="en-US" sz="1800" b="1" dirty="0" err="1">
                <a:solidFill>
                  <a:srgbClr val="E444DC"/>
                </a:solidFill>
              </a:rPr>
              <a:t>coadjuvant</a:t>
            </a:r>
            <a:endParaRPr lang="en-US" sz="1800" dirty="0">
              <a:solidFill>
                <a:srgbClr val="E444DC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159" y="4655636"/>
            <a:ext cx="3674078" cy="20970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404" y="3227766"/>
            <a:ext cx="3241183" cy="322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616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4124" y="141668"/>
            <a:ext cx="8911687" cy="1280890"/>
          </a:xfrm>
        </p:spPr>
        <p:txBody>
          <a:bodyPr>
            <a:normAutofit/>
          </a:bodyPr>
          <a:lstStyle/>
          <a:p>
            <a:r>
              <a:rPr lang="es-ES" sz="4400" dirty="0">
                <a:solidFill>
                  <a:schemeClr val="accent1"/>
                </a:solidFill>
                <a:latin typeface="Castellar" panose="020A0402060406010301" pitchFamily="18" charset="0"/>
              </a:rPr>
              <a:t> </a:t>
            </a:r>
            <a:r>
              <a:rPr lang="es-ES" sz="4400" dirty="0" smtClean="0">
                <a:solidFill>
                  <a:schemeClr val="accent1"/>
                </a:solidFill>
                <a:latin typeface="Castellar" panose="020A0402060406010301" pitchFamily="18" charset="0"/>
              </a:rPr>
              <a:t>             CONCLUSIÓ</a:t>
            </a:r>
            <a:endParaRPr lang="en-US" sz="4400" dirty="0">
              <a:solidFill>
                <a:schemeClr val="accent1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4356" y="1132448"/>
            <a:ext cx="8915400" cy="3777622"/>
          </a:xfrm>
        </p:spPr>
        <p:txBody>
          <a:bodyPr/>
          <a:lstStyle/>
          <a:p>
            <a:pPr algn="ctr"/>
            <a:r>
              <a:rPr lang="es-ES" dirty="0" smtClean="0"/>
              <a:t> </a:t>
            </a:r>
            <a:r>
              <a:rPr lang="es-ES" b="1" dirty="0" err="1" smtClean="0">
                <a:solidFill>
                  <a:srgbClr val="E444DC"/>
                </a:solidFill>
              </a:rPr>
              <a:t>Aquests</a:t>
            </a:r>
            <a:r>
              <a:rPr lang="es-ES" b="1" dirty="0" smtClean="0">
                <a:solidFill>
                  <a:srgbClr val="E444DC"/>
                </a:solidFill>
              </a:rPr>
              <a:t> </a:t>
            </a:r>
            <a:r>
              <a:rPr lang="es-ES" b="1" dirty="0" err="1" smtClean="0">
                <a:solidFill>
                  <a:srgbClr val="E444DC"/>
                </a:solidFill>
              </a:rPr>
              <a:t>animals</a:t>
            </a:r>
            <a:r>
              <a:rPr lang="es-ES" b="1" dirty="0" smtClean="0">
                <a:solidFill>
                  <a:srgbClr val="E444DC"/>
                </a:solidFill>
              </a:rPr>
              <a:t> ,</a:t>
            </a:r>
            <a:r>
              <a:rPr lang="es-ES" b="1" dirty="0" err="1" smtClean="0">
                <a:solidFill>
                  <a:srgbClr val="E444DC"/>
                </a:solidFill>
              </a:rPr>
              <a:t>ajuden</a:t>
            </a:r>
            <a:r>
              <a:rPr lang="es-ES" b="1" dirty="0" smtClean="0">
                <a:solidFill>
                  <a:srgbClr val="E444DC"/>
                </a:solidFill>
              </a:rPr>
              <a:t> a </a:t>
            </a:r>
            <a:r>
              <a:rPr lang="es-ES" b="1" dirty="0" err="1" smtClean="0">
                <a:solidFill>
                  <a:srgbClr val="E444DC"/>
                </a:solidFill>
              </a:rPr>
              <a:t>moltes</a:t>
            </a:r>
            <a:r>
              <a:rPr lang="es-ES" b="1" dirty="0" smtClean="0">
                <a:solidFill>
                  <a:srgbClr val="E444DC"/>
                </a:solidFill>
              </a:rPr>
              <a:t> </a:t>
            </a:r>
            <a:r>
              <a:rPr lang="es-ES" b="1" dirty="0" smtClean="0">
                <a:solidFill>
                  <a:srgbClr val="E444DC"/>
                </a:solidFill>
              </a:rPr>
              <a:t>persones, a </a:t>
            </a:r>
            <a:r>
              <a:rPr lang="es-ES" b="1" dirty="0" err="1" smtClean="0">
                <a:solidFill>
                  <a:srgbClr val="E444DC"/>
                </a:solidFill>
              </a:rPr>
              <a:t>millorar</a:t>
            </a:r>
            <a:r>
              <a:rPr lang="es-ES" b="1" dirty="0" smtClean="0">
                <a:solidFill>
                  <a:srgbClr val="E444DC"/>
                </a:solidFill>
              </a:rPr>
              <a:t> </a:t>
            </a:r>
            <a:r>
              <a:rPr lang="es-ES" b="1" dirty="0" smtClean="0">
                <a:solidFill>
                  <a:srgbClr val="E444DC"/>
                </a:solidFill>
              </a:rPr>
              <a:t>la </a:t>
            </a:r>
            <a:r>
              <a:rPr lang="es-ES" b="1" dirty="0" err="1" smtClean="0">
                <a:solidFill>
                  <a:srgbClr val="E444DC"/>
                </a:solidFill>
              </a:rPr>
              <a:t>seua</a:t>
            </a:r>
            <a:r>
              <a:rPr lang="es-ES" b="1" dirty="0" smtClean="0">
                <a:solidFill>
                  <a:srgbClr val="E444DC"/>
                </a:solidFill>
              </a:rPr>
              <a:t> vida,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E444DC"/>
                </a:solidFill>
              </a:rPr>
              <a:t> a poder </a:t>
            </a:r>
            <a:r>
              <a:rPr lang="es-ES" b="1" dirty="0" err="1" smtClean="0">
                <a:solidFill>
                  <a:srgbClr val="E444DC"/>
                </a:solidFill>
              </a:rPr>
              <a:t>fer</a:t>
            </a:r>
            <a:r>
              <a:rPr lang="es-ES" b="1" dirty="0" smtClean="0">
                <a:solidFill>
                  <a:srgbClr val="E444DC"/>
                </a:solidFill>
              </a:rPr>
              <a:t>  </a:t>
            </a:r>
            <a:r>
              <a:rPr lang="es-ES" b="1" dirty="0" err="1" smtClean="0">
                <a:solidFill>
                  <a:srgbClr val="E444DC"/>
                </a:solidFill>
              </a:rPr>
              <a:t>moltes</a:t>
            </a:r>
            <a:r>
              <a:rPr lang="es-ES" b="1" dirty="0" smtClean="0">
                <a:solidFill>
                  <a:srgbClr val="E444DC"/>
                </a:solidFill>
              </a:rPr>
              <a:t> coses que </a:t>
            </a:r>
            <a:r>
              <a:rPr lang="es-ES" b="1" dirty="0" err="1" smtClean="0">
                <a:solidFill>
                  <a:srgbClr val="E444DC"/>
                </a:solidFill>
              </a:rPr>
              <a:t>sense</a:t>
            </a:r>
            <a:r>
              <a:rPr lang="es-ES" b="1" dirty="0" smtClean="0">
                <a:solidFill>
                  <a:srgbClr val="E444DC"/>
                </a:solidFill>
              </a:rPr>
              <a:t> </a:t>
            </a:r>
            <a:r>
              <a:rPr lang="es-ES" b="1" dirty="0" err="1" smtClean="0">
                <a:solidFill>
                  <a:srgbClr val="E444DC"/>
                </a:solidFill>
              </a:rPr>
              <a:t>ells</a:t>
            </a:r>
            <a:r>
              <a:rPr lang="es-ES" b="1" dirty="0" smtClean="0">
                <a:solidFill>
                  <a:srgbClr val="E444DC"/>
                </a:solidFill>
              </a:rPr>
              <a:t> no serien posibles  i </a:t>
            </a:r>
            <a:r>
              <a:rPr lang="es-ES" b="1" dirty="0" smtClean="0">
                <a:solidFill>
                  <a:srgbClr val="E444DC"/>
                </a:solidFill>
              </a:rPr>
              <a:t>a </a:t>
            </a:r>
            <a:r>
              <a:rPr lang="es-ES" b="1" dirty="0" err="1" smtClean="0">
                <a:solidFill>
                  <a:srgbClr val="E444DC"/>
                </a:solidFill>
              </a:rPr>
              <a:t>tindre</a:t>
            </a:r>
            <a:r>
              <a:rPr lang="es-ES" b="1" dirty="0" smtClean="0">
                <a:solidFill>
                  <a:srgbClr val="E444DC"/>
                </a:solidFill>
              </a:rPr>
              <a:t> </a:t>
            </a:r>
            <a:r>
              <a:rPr lang="es-ES" b="1" dirty="0" smtClean="0">
                <a:solidFill>
                  <a:srgbClr val="E444DC"/>
                </a:solidFill>
              </a:rPr>
              <a:t>una vida    mes alegre i agradable.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535" y="2508734"/>
            <a:ext cx="6002764" cy="420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6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306</TotalTime>
  <Words>332</Words>
  <Application>Microsoft Office PowerPoint</Application>
  <PresentationFormat>Personalizado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Espiral</vt:lpstr>
      <vt:lpstr> LA ZOOTERAPIA</vt:lpstr>
      <vt:lpstr>                  PRESENTACIó</vt:lpstr>
      <vt:lpstr>           QUE ÉS LA ZOOTERAPIA?</vt:lpstr>
      <vt:lpstr>canoterapia</vt:lpstr>
      <vt:lpstr>EQUINOTERAPIA</vt:lpstr>
      <vt:lpstr>DELFINOTERAPIA</vt:lpstr>
      <vt:lpstr>              CONCLUSIÓ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Man_at _il</dc:creator>
  <cp:lastModifiedBy>mari carmen</cp:lastModifiedBy>
  <cp:revision>17</cp:revision>
  <dcterms:created xsi:type="dcterms:W3CDTF">2015-10-16T13:20:51Z</dcterms:created>
  <dcterms:modified xsi:type="dcterms:W3CDTF">2015-10-24T17:04:19Z</dcterms:modified>
</cp:coreProperties>
</file>